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3"/>
    <p:sldMasterId id="2147483694" r:id="rId4"/>
    <p:sldMasterId id="2147483695" r:id="rId5"/>
    <p:sldMasterId id="2147483696" r:id="rId6"/>
    <p:sldMasterId id="2147483697" r:id="rId7"/>
    <p:sldMasterId id="214748369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y="68580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7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Lato-italic.fntdata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0" Type="http://schemas.openxmlformats.org/officeDocument/2006/relationships/font" Target="fonts/Lato-bold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8" name="Google Shape;20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8bba26ae7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88bba26ae7_0_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8bba26ae7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88bba26ae7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8bba26ae7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88bba26ae7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8bba26ae7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88bba26ae7_0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9a8824681_0_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89a8824681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90" name="Google Shape;290;g89a8824681_0_54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9a8824681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89a8824681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97" name="Google Shape;297;g89a8824681_0_6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57aad6ce1_0_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d57aad6ce1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03" name="Google Shape;303;gd57aad6ce1_0_28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8bba26ae7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0" name="Google Shape;310;g88bba26ae7_0_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57aad6ce1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d57aad6ce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5" name="Google Shape;215;gd57aad6ce1_0_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2" name="Google Shape;22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8bba26ae7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8" name="Google Shape;228;g88bba26ae7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8bba26ae7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4" name="Google Shape;234;g88bba26ae7_0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:notes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8bba26ae7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g88bba26ae7_0_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6:notes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jp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43079" y="1242876"/>
            <a:ext cx="7891199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7200"/>
              <a:buFont typeface="Arial"/>
              <a:buNone/>
              <a:defRPr b="1" i="0" sz="72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9898" y="6776197"/>
            <a:ext cx="9286042" cy="2839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43079" y="4801655"/>
            <a:ext cx="7891199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Full">
  <p:cSld name="Picture Full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5592726"/>
            <a:ext cx="9144000" cy="1265273"/>
          </a:xfrm>
          <a:prstGeom prst="rect">
            <a:avLst/>
          </a:prstGeom>
          <a:solidFill>
            <a:srgbClr val="00AEEF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Right">
  <p:cSld name="Picture Righ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360000" y="381263"/>
            <a:ext cx="3990058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">
  <p:cSld name="Picture Lef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4811696" y="381263"/>
            <a:ext cx="3972302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811696" y="1567219"/>
            <a:ext cx="3972302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8678" y="5698071"/>
            <a:ext cx="4031537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643079" y="1242876"/>
            <a:ext cx="7891199" cy="32348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643079" y="4477701"/>
            <a:ext cx="7891199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3" type="body"/>
          </p:nvPr>
        </p:nvSpPr>
        <p:spPr>
          <a:xfrm>
            <a:off x="626399" y="5698069"/>
            <a:ext cx="396228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910" y="1159996"/>
            <a:ext cx="4873535" cy="27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628650" y="1965267"/>
            <a:ext cx="7886700" cy="4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643079" y="1242876"/>
            <a:ext cx="7891199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0"/>
          <p:cNvSpPr txBox="1"/>
          <p:nvPr>
            <p:ph idx="1" type="subTitle"/>
          </p:nvPr>
        </p:nvSpPr>
        <p:spPr>
          <a:xfrm>
            <a:off x="643079" y="4801655"/>
            <a:ext cx="7891199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Content">
  <p:cSld name="Text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628650" y="1242876"/>
            <a:ext cx="7886700" cy="486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Full">
  <p:cSld name="Picture Full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2"/>
          <p:cNvSpPr txBox="1"/>
          <p:nvPr>
            <p:ph idx="1" type="subTitle"/>
          </p:nvPr>
        </p:nvSpPr>
        <p:spPr>
          <a:xfrm>
            <a:off x="0" y="5592726"/>
            <a:ext cx="9144000" cy="1265273"/>
          </a:xfrm>
          <a:prstGeom prst="rect">
            <a:avLst/>
          </a:prstGeom>
          <a:solidFill>
            <a:srgbClr val="EC008C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Content">
  <p:cSld name="Text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28650" y="1242876"/>
            <a:ext cx="7886700" cy="486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Right">
  <p:cSld name="Picture Righ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3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3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3"/>
          <p:cNvSpPr txBox="1"/>
          <p:nvPr>
            <p:ph type="title"/>
          </p:nvPr>
        </p:nvSpPr>
        <p:spPr>
          <a:xfrm>
            <a:off x="360000" y="381263"/>
            <a:ext cx="3990058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">
  <p:cSld name="Picture Lef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4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4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type="title"/>
          </p:nvPr>
        </p:nvSpPr>
        <p:spPr>
          <a:xfrm>
            <a:off x="4811696" y="381263"/>
            <a:ext cx="3972302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4811696" y="1567219"/>
            <a:ext cx="3972302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5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4588678" y="5698071"/>
            <a:ext cx="4031537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type="title"/>
          </p:nvPr>
        </p:nvSpPr>
        <p:spPr>
          <a:xfrm>
            <a:off x="643079" y="1242876"/>
            <a:ext cx="7891199" cy="32348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" name="Google Shape;106;p25"/>
          <p:cNvSpPr txBox="1"/>
          <p:nvPr>
            <p:ph idx="2" type="subTitle"/>
          </p:nvPr>
        </p:nvSpPr>
        <p:spPr>
          <a:xfrm>
            <a:off x="643079" y="4477701"/>
            <a:ext cx="7891199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3" type="body"/>
          </p:nvPr>
        </p:nvSpPr>
        <p:spPr>
          <a:xfrm>
            <a:off x="626399" y="5698069"/>
            <a:ext cx="396228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910" y="1159996"/>
            <a:ext cx="4873535" cy="27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628650" y="1965267"/>
            <a:ext cx="7886700" cy="4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643079" y="1242876"/>
            <a:ext cx="7891199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2" name="Google Shape;122;p29"/>
          <p:cNvSpPr txBox="1"/>
          <p:nvPr>
            <p:ph idx="1" type="subTitle"/>
          </p:nvPr>
        </p:nvSpPr>
        <p:spPr>
          <a:xfrm>
            <a:off x="643079" y="4801655"/>
            <a:ext cx="7891199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Full">
  <p:cSld name="Picture Full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1"/>
          <p:cNvSpPr txBox="1"/>
          <p:nvPr>
            <p:ph idx="1" type="subTitle"/>
          </p:nvPr>
        </p:nvSpPr>
        <p:spPr>
          <a:xfrm>
            <a:off x="0" y="5592726"/>
            <a:ext cx="9144000" cy="1265273"/>
          </a:xfrm>
          <a:prstGeom prst="rect">
            <a:avLst/>
          </a:prstGeom>
          <a:solidFill>
            <a:srgbClr val="2E3192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Right">
  <p:cSld name="Picture Righ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2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2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2"/>
          <p:cNvSpPr txBox="1"/>
          <p:nvPr>
            <p:ph type="title"/>
          </p:nvPr>
        </p:nvSpPr>
        <p:spPr>
          <a:xfrm>
            <a:off x="360000" y="381263"/>
            <a:ext cx="3990058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2" name="Google Shape;132;p32"/>
          <p:cNvSpPr txBox="1"/>
          <p:nvPr>
            <p:ph idx="1" type="body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">
  <p:cSld name="Picture Lef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3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3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type="title"/>
          </p:nvPr>
        </p:nvSpPr>
        <p:spPr>
          <a:xfrm>
            <a:off x="4811696" y="381263"/>
            <a:ext cx="3972302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7" name="Google Shape;137;p33"/>
          <p:cNvSpPr txBox="1"/>
          <p:nvPr>
            <p:ph idx="1" type="body"/>
          </p:nvPr>
        </p:nvSpPr>
        <p:spPr>
          <a:xfrm>
            <a:off x="4811696" y="1567219"/>
            <a:ext cx="3972302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88678" y="5698071"/>
            <a:ext cx="4031537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643079" y="1242876"/>
            <a:ext cx="7891199" cy="32348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643079" y="4477701"/>
            <a:ext cx="7891199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626399" y="5698069"/>
            <a:ext cx="396228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1432" y="1088176"/>
            <a:ext cx="5254491" cy="2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4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4588678" y="5698071"/>
            <a:ext cx="4031537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type="title"/>
          </p:nvPr>
        </p:nvSpPr>
        <p:spPr>
          <a:xfrm>
            <a:off x="643079" y="1242876"/>
            <a:ext cx="7891199" cy="32348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2" name="Google Shape;142;p34"/>
          <p:cNvSpPr txBox="1"/>
          <p:nvPr>
            <p:ph idx="2" type="subTitle"/>
          </p:nvPr>
        </p:nvSpPr>
        <p:spPr>
          <a:xfrm>
            <a:off x="643079" y="4477701"/>
            <a:ext cx="7891199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4"/>
          <p:cNvSpPr txBox="1"/>
          <p:nvPr>
            <p:ph idx="3" type="body"/>
          </p:nvPr>
        </p:nvSpPr>
        <p:spPr>
          <a:xfrm>
            <a:off x="626399" y="5698069"/>
            <a:ext cx="396228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4" name="Google Shape;1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910" y="1159996"/>
            <a:ext cx="4873535" cy="27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37"/>
          <p:cNvSpPr txBox="1"/>
          <p:nvPr>
            <p:ph idx="1" type="body"/>
          </p:nvPr>
        </p:nvSpPr>
        <p:spPr>
          <a:xfrm>
            <a:off x="628650" y="1965267"/>
            <a:ext cx="7886700" cy="4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/>
          <p:nvPr>
            <p:ph type="title"/>
          </p:nvPr>
        </p:nvSpPr>
        <p:spPr>
          <a:xfrm>
            <a:off x="643079" y="1242876"/>
            <a:ext cx="7891199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8" name="Google Shape;158;p38"/>
          <p:cNvSpPr txBox="1"/>
          <p:nvPr>
            <p:ph idx="1" type="subTitle"/>
          </p:nvPr>
        </p:nvSpPr>
        <p:spPr>
          <a:xfrm>
            <a:off x="643079" y="4801655"/>
            <a:ext cx="7891199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9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/>
          <p:nvPr>
            <p:ph idx="1" type="body"/>
          </p:nvPr>
        </p:nvSpPr>
        <p:spPr>
          <a:xfrm>
            <a:off x="4588678" y="5698071"/>
            <a:ext cx="4031537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9"/>
          <p:cNvSpPr txBox="1"/>
          <p:nvPr>
            <p:ph type="title"/>
          </p:nvPr>
        </p:nvSpPr>
        <p:spPr>
          <a:xfrm>
            <a:off x="643079" y="1242876"/>
            <a:ext cx="7891199" cy="32348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3" name="Google Shape;163;p39"/>
          <p:cNvSpPr txBox="1"/>
          <p:nvPr>
            <p:ph idx="2" type="subTitle"/>
          </p:nvPr>
        </p:nvSpPr>
        <p:spPr>
          <a:xfrm>
            <a:off x="643079" y="4477701"/>
            <a:ext cx="7891199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626399" y="5698069"/>
            <a:ext cx="396228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5" name="Google Shape;16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910" y="1159996"/>
            <a:ext cx="4873535" cy="27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Content">
  <p:cSld name="Text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628650" y="1242876"/>
            <a:ext cx="7886700" cy="486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Full">
  <p:cSld name="Picture Full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2"/>
          <p:cNvSpPr txBox="1"/>
          <p:nvPr>
            <p:ph idx="1" type="subTitle"/>
          </p:nvPr>
        </p:nvSpPr>
        <p:spPr>
          <a:xfrm>
            <a:off x="0" y="5592726"/>
            <a:ext cx="9144000" cy="1265273"/>
          </a:xfrm>
          <a:prstGeom prst="rect">
            <a:avLst/>
          </a:prstGeom>
          <a:solidFill>
            <a:srgbClr val="8AC954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Right">
  <p:cSld name="Picture Righ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3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3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43"/>
          <p:cNvSpPr txBox="1"/>
          <p:nvPr>
            <p:ph type="title"/>
          </p:nvPr>
        </p:nvSpPr>
        <p:spPr>
          <a:xfrm>
            <a:off x="360000" y="381263"/>
            <a:ext cx="3990058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7" name="Google Shape;177;p43"/>
          <p:cNvSpPr txBox="1"/>
          <p:nvPr>
            <p:ph idx="1" type="body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">
  <p:cSld name="Picture Lef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4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4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4"/>
          <p:cNvSpPr txBox="1"/>
          <p:nvPr>
            <p:ph type="title"/>
          </p:nvPr>
        </p:nvSpPr>
        <p:spPr>
          <a:xfrm>
            <a:off x="4811696" y="381263"/>
            <a:ext cx="3972302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2" name="Google Shape;182;p44"/>
          <p:cNvSpPr txBox="1"/>
          <p:nvPr>
            <p:ph idx="1" type="body"/>
          </p:nvPr>
        </p:nvSpPr>
        <p:spPr>
          <a:xfrm>
            <a:off x="4811696" y="1567219"/>
            <a:ext cx="3972302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956391"/>
            <a:ext cx="7886700" cy="4571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5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7"/>
          <p:cNvSpPr txBox="1"/>
          <p:nvPr>
            <p:ph type="title"/>
          </p:nvPr>
        </p:nvSpPr>
        <p:spPr>
          <a:xfrm>
            <a:off x="643079" y="1242876"/>
            <a:ext cx="78912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7200"/>
              <a:buFont typeface="Arial"/>
              <a:buNone/>
              <a:defRPr b="1" i="0" sz="72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94" name="Google Shape;19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9898" y="6776197"/>
            <a:ext cx="9286044" cy="28399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7"/>
          <p:cNvSpPr txBox="1"/>
          <p:nvPr>
            <p:ph idx="1" type="subTitle"/>
          </p:nvPr>
        </p:nvSpPr>
        <p:spPr>
          <a:xfrm>
            <a:off x="643079" y="4801655"/>
            <a:ext cx="7891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Content">
  <p:cSld name="Text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8"/>
          <p:cNvSpPr txBox="1"/>
          <p:nvPr>
            <p:ph type="title"/>
          </p:nvPr>
        </p:nvSpPr>
        <p:spPr>
          <a:xfrm>
            <a:off x="628650" y="1242876"/>
            <a:ext cx="7886700" cy="48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9"/>
          <p:cNvSpPr txBox="1"/>
          <p:nvPr>
            <p:ph type="title"/>
          </p:nvPr>
        </p:nvSpPr>
        <p:spPr>
          <a:xfrm>
            <a:off x="628650" y="123526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0" name="Google Shape;200;p49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0"/>
          <p:cNvSpPr txBox="1"/>
          <p:nvPr>
            <p:ph type="title"/>
          </p:nvPr>
        </p:nvSpPr>
        <p:spPr>
          <a:xfrm>
            <a:off x="628650" y="123526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>
  <p:cSld name="Vuota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1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3997" cy="706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898" y="6776197"/>
            <a:ext cx="9286044" cy="28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>
  <p:cSld name="Vuot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3998" cy="706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898" y="6776197"/>
            <a:ext cx="9286042" cy="28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Content">
  <p:cSld name="Text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628650" y="1242876"/>
            <a:ext cx="7886700" cy="486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43079" y="1242876"/>
            <a:ext cx="7891199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643079" y="4801655"/>
            <a:ext cx="7891199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628650" y="1965267"/>
            <a:ext cx="7886700" cy="4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10" Type="http://schemas.openxmlformats.org/officeDocument/2006/relationships/theme" Target="../theme/theme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 amt="8000"/>
          </a:blip>
          <a:srcRect b="0" l="0" r="0" t="0"/>
          <a:stretch/>
        </p:blipFill>
        <p:spPr>
          <a:xfrm>
            <a:off x="0" y="0"/>
            <a:ext cx="9143998" cy="70601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9898" y="6776197"/>
            <a:ext cx="9286042" cy="283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/>
        </p:nvSpPr>
        <p:spPr>
          <a:xfrm>
            <a:off x="2727780" y="6540976"/>
            <a:ext cx="3660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8" y="23938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EE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1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2727780" y="6589744"/>
            <a:ext cx="3660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910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008C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1">
            <a:alphaModFix amt="8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/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/>
        </p:nvSpPr>
        <p:spPr>
          <a:xfrm>
            <a:off x="2727780" y="6589744"/>
            <a:ext cx="3660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/>
          </a:p>
        </p:txBody>
      </p:sp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910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319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/>
          <p:cNvPicPr preferRelativeResize="0"/>
          <p:nvPr/>
        </p:nvPicPr>
        <p:blipFill rotWithShape="1">
          <a:blip r:embed="rId1">
            <a:alphaModFix amt="5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 txBox="1"/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/>
        </p:nvSpPr>
        <p:spPr>
          <a:xfrm>
            <a:off x="2727780" y="6589744"/>
            <a:ext cx="3660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/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49" y="0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C954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6"/>
          <p:cNvPicPr preferRelativeResize="0"/>
          <p:nvPr/>
        </p:nvPicPr>
        <p:blipFill rotWithShape="1">
          <a:blip r:embed="rId1">
            <a:alphaModFix amt="8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6"/>
          <p:cNvSpPr txBox="1"/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6"/>
          <p:cNvSpPr txBox="1"/>
          <p:nvPr/>
        </p:nvSpPr>
        <p:spPr>
          <a:xfrm>
            <a:off x="2727780" y="6589744"/>
            <a:ext cx="3660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/>
          </a:p>
        </p:txBody>
      </p:sp>
      <p:pic>
        <p:nvPicPr>
          <p:cNvPr id="152" name="Google Shape;15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11910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6"/>
          <p:cNvPicPr preferRelativeResize="0"/>
          <p:nvPr/>
        </p:nvPicPr>
        <p:blipFill rotWithShape="1">
          <a:blip r:embed="rId1">
            <a:alphaModFix amt="8000"/>
          </a:blip>
          <a:srcRect b="0" l="0" r="0" t="0"/>
          <a:stretch/>
        </p:blipFill>
        <p:spPr>
          <a:xfrm>
            <a:off x="0" y="0"/>
            <a:ext cx="9143997" cy="7060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8" name="Google Shape;18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9898" y="6776197"/>
            <a:ext cx="9286044" cy="28399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46"/>
          <p:cNvSpPr txBox="1"/>
          <p:nvPr/>
        </p:nvSpPr>
        <p:spPr>
          <a:xfrm>
            <a:off x="2727780" y="6540976"/>
            <a:ext cx="366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8" y="23938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4"/>
    <p:sldLayoutId id="2147483689" r:id="rId5"/>
    <p:sldLayoutId id="2147483690" r:id="rId6"/>
    <p:sldLayoutId id="2147483691" r:id="rId7"/>
    <p:sldLayoutId id="214748369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facebook.com/esnchietipescara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unich.it/sites/default/files/checklist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2"/>
          <p:cNvSpPr txBox="1"/>
          <p:nvPr>
            <p:ph type="title"/>
          </p:nvPr>
        </p:nvSpPr>
        <p:spPr>
          <a:xfrm>
            <a:off x="-395150" y="2292350"/>
            <a:ext cx="100929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rPr lang="en-US" sz="65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AskErasmus Meeting</a:t>
            </a:r>
            <a:endParaRPr i="0" sz="6400" u="none" cap="none" strike="noStrike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52"/>
          <p:cNvSpPr txBox="1"/>
          <p:nvPr>
            <p:ph idx="1" type="subTitle"/>
          </p:nvPr>
        </p:nvSpPr>
        <p:spPr>
          <a:xfrm>
            <a:off x="500204" y="4011080"/>
            <a:ext cx="7891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800"/>
              <a:buFont typeface="Arial"/>
              <a:buNone/>
            </a:pPr>
            <a:r>
              <a:rPr b="0" i="1" lang="en-US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ESN Chieti Pescara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1"/>
          <p:cNvSpPr txBox="1"/>
          <p:nvPr>
            <p:ph type="title"/>
          </p:nvPr>
        </p:nvSpPr>
        <p:spPr>
          <a:xfrm>
            <a:off x="628650" y="123526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SUBITO DOPO L’ARRIVO</a:t>
            </a:r>
            <a:endParaRPr sz="3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7" name="Google Shape;267;p61"/>
          <p:cNvSpPr txBox="1"/>
          <p:nvPr>
            <p:ph idx="1" type="body"/>
          </p:nvPr>
        </p:nvSpPr>
        <p:spPr>
          <a:xfrm>
            <a:off x="-72625" y="1727150"/>
            <a:ext cx="85881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EEF"/>
              </a:solidFill>
            </a:endParaRPr>
          </a:p>
          <a:p>
            <a:pPr indent="0" lvl="0" marL="5715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2E3192"/>
                </a:solidFill>
              </a:rPr>
              <a:t>Partecipa alle </a:t>
            </a:r>
            <a:r>
              <a:rPr lang="en-US" sz="2400">
                <a:solidFill>
                  <a:srgbClr val="2E3192"/>
                </a:solidFill>
              </a:rPr>
              <a:t>attività di orientamento dell’Università</a:t>
            </a:r>
            <a:r>
              <a:rPr b="0" lang="en-US" sz="2400">
                <a:solidFill>
                  <a:srgbClr val="2E3192"/>
                </a:solidFill>
              </a:rPr>
              <a:t>, </a:t>
            </a:r>
            <a:endParaRPr b="0" sz="2400">
              <a:solidFill>
                <a:srgbClr val="2E3192"/>
              </a:solidFill>
            </a:endParaRPr>
          </a:p>
          <a:p>
            <a:pPr indent="0" lvl="0" marL="5715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2E3192"/>
                </a:solidFill>
              </a:rPr>
              <a:t>durante queste attività ti verranno fornite tutte le </a:t>
            </a:r>
            <a:r>
              <a:rPr lang="en-US" sz="2400">
                <a:solidFill>
                  <a:srgbClr val="2E3192"/>
                </a:solidFill>
              </a:rPr>
              <a:t>informazioni</a:t>
            </a:r>
            <a:r>
              <a:rPr b="0" lang="en-US" sz="2400">
                <a:solidFill>
                  <a:srgbClr val="2E3192"/>
                </a:solidFill>
              </a:rPr>
              <a:t> burocratiche e non, riguardo la tua mobilità, la città e l’Università.</a:t>
            </a:r>
            <a:endParaRPr b="0" sz="2400">
              <a:solidFill>
                <a:srgbClr val="2E3192"/>
              </a:solidFill>
            </a:endParaRPr>
          </a:p>
          <a:p>
            <a:pPr indent="0" lvl="0" marL="5715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2E3192"/>
              </a:solidFill>
            </a:endParaRPr>
          </a:p>
          <a:p>
            <a:pPr indent="0" lvl="0" marL="5715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2E3192"/>
                </a:solidFill>
              </a:rPr>
              <a:t>(es: immatricolazione e relativa scadenza, tessera universitaria, corso di lingua, sanità locale, trasporti, servizi bibliotecari)</a:t>
            </a:r>
            <a:endParaRPr b="0" sz="2400">
              <a:solidFill>
                <a:srgbClr val="2E3192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2"/>
          <p:cNvSpPr txBox="1"/>
          <p:nvPr>
            <p:ph type="title"/>
          </p:nvPr>
        </p:nvSpPr>
        <p:spPr>
          <a:xfrm>
            <a:off x="628650" y="123526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SUBITO DOPO L’ARRIVO</a:t>
            </a:r>
            <a:endParaRPr sz="36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3" name="Google Shape;273;p62"/>
          <p:cNvSpPr txBox="1"/>
          <p:nvPr>
            <p:ph idx="1" type="body"/>
          </p:nvPr>
        </p:nvSpPr>
        <p:spPr>
          <a:xfrm>
            <a:off x="628650" y="2059167"/>
            <a:ext cx="78867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2E3192"/>
                </a:solidFill>
              </a:rPr>
              <a:t>Inizia a seguire i corsi,</a:t>
            </a:r>
            <a:r>
              <a:rPr lang="en-US" sz="2400">
                <a:solidFill>
                  <a:srgbClr val="2E3192"/>
                </a:solidFill>
              </a:rPr>
              <a:t> parla con gli studenti</a:t>
            </a:r>
            <a:r>
              <a:rPr b="0" lang="en-US" sz="2400">
                <a:solidFill>
                  <a:srgbClr val="2E3192"/>
                </a:solidFill>
              </a:rPr>
              <a:t>, </a:t>
            </a:r>
            <a:endParaRPr b="0" sz="24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2E3192"/>
                </a:solidFill>
              </a:rPr>
              <a:t>cerca di capire se gli esami, le attività da te scelte e inserite nel tuo LA sono quelle giuste,</a:t>
            </a:r>
            <a:endParaRPr b="0" sz="24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2E3192"/>
                </a:solidFill>
              </a:rPr>
              <a:t>in modo da poter provvedere per tempo, in caso di errori, a compilare il </a:t>
            </a:r>
            <a:r>
              <a:rPr lang="en-US" sz="2400">
                <a:solidFill>
                  <a:srgbClr val="2E3192"/>
                </a:solidFill>
              </a:rPr>
              <a:t>CHANGE</a:t>
            </a:r>
            <a:r>
              <a:rPr b="0" lang="en-US" sz="2400">
                <a:solidFill>
                  <a:srgbClr val="2E3192"/>
                </a:solidFill>
              </a:rPr>
              <a:t> (RICORDA: si può effettuare una sola volta a semestre entro 1 mese dal tuo arrivo).</a:t>
            </a:r>
            <a:endParaRPr b="0" sz="2400">
              <a:solidFill>
                <a:srgbClr val="2E319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3"/>
          <p:cNvSpPr txBox="1"/>
          <p:nvPr>
            <p:ph type="title"/>
          </p:nvPr>
        </p:nvSpPr>
        <p:spPr>
          <a:xfrm>
            <a:off x="628650" y="123526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SUBITO DOPO L’ARRIVO</a:t>
            </a:r>
            <a:endParaRPr sz="36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9" name="Google Shape;279;p63"/>
          <p:cNvSpPr txBox="1"/>
          <p:nvPr>
            <p:ph idx="1" type="body"/>
          </p:nvPr>
        </p:nvSpPr>
        <p:spPr>
          <a:xfrm>
            <a:off x="628650" y="2401542"/>
            <a:ext cx="78867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2E3192"/>
                </a:solidFill>
              </a:rPr>
              <a:t>R</a:t>
            </a:r>
            <a:r>
              <a:rPr b="0" lang="en-US" sz="2400">
                <a:solidFill>
                  <a:srgbClr val="2E3192"/>
                </a:solidFill>
              </a:rPr>
              <a:t>ecati presso l’</a:t>
            </a:r>
            <a:r>
              <a:rPr lang="en-US" sz="2400">
                <a:solidFill>
                  <a:srgbClr val="2E3192"/>
                </a:solidFill>
              </a:rPr>
              <a:t>ufficio ESN</a:t>
            </a:r>
            <a:r>
              <a:rPr b="0" lang="en-US" sz="2400">
                <a:solidFill>
                  <a:srgbClr val="2E3192"/>
                </a:solidFill>
              </a:rPr>
              <a:t> della sezione della tua città, dove incontrerai </a:t>
            </a:r>
            <a:r>
              <a:rPr lang="en-US" sz="2400">
                <a:solidFill>
                  <a:srgbClr val="2E3192"/>
                </a:solidFill>
              </a:rPr>
              <a:t>volontari come noi, pronti ad aiutarti</a:t>
            </a:r>
            <a:r>
              <a:rPr b="0" lang="en-US" sz="2400">
                <a:solidFill>
                  <a:srgbClr val="2E3192"/>
                </a:solidFill>
              </a:rPr>
              <a:t>.</a:t>
            </a:r>
            <a:endParaRPr b="0" sz="24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2E3192"/>
                </a:solidFill>
              </a:rPr>
              <a:t>A</a:t>
            </a:r>
            <a:r>
              <a:rPr b="0" lang="en-US" sz="2400">
                <a:solidFill>
                  <a:srgbClr val="2E3192"/>
                </a:solidFill>
              </a:rPr>
              <a:t>nche loro organizzeranno </a:t>
            </a:r>
            <a:r>
              <a:rPr lang="en-US" sz="2400">
                <a:solidFill>
                  <a:srgbClr val="2E3192"/>
                </a:solidFill>
              </a:rPr>
              <a:t>attività di benvenuto</a:t>
            </a:r>
            <a:r>
              <a:rPr b="0" lang="en-US" sz="2400">
                <a:solidFill>
                  <a:srgbClr val="2E3192"/>
                </a:solidFill>
              </a:rPr>
              <a:t> che ti aiuteranno ad </a:t>
            </a:r>
            <a:r>
              <a:rPr lang="en-US" sz="2400">
                <a:solidFill>
                  <a:srgbClr val="2E3192"/>
                </a:solidFill>
              </a:rPr>
              <a:t>ambientarti e conoscere i tuoi futuri amici</a:t>
            </a:r>
            <a:r>
              <a:rPr b="0" lang="en-US" sz="2400">
                <a:solidFill>
                  <a:srgbClr val="2E3192"/>
                </a:solidFill>
              </a:rPr>
              <a:t>.</a:t>
            </a:r>
            <a:endParaRPr b="0" sz="2400">
              <a:solidFill>
                <a:srgbClr val="2E319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4"/>
          <p:cNvSpPr txBox="1"/>
          <p:nvPr>
            <p:ph type="title"/>
          </p:nvPr>
        </p:nvSpPr>
        <p:spPr>
          <a:xfrm>
            <a:off x="628650" y="123526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SUBITO DOPO L’ARRIVO</a:t>
            </a:r>
            <a:endParaRPr sz="36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5" name="Google Shape;285;p64"/>
          <p:cNvSpPr txBox="1"/>
          <p:nvPr/>
        </p:nvSpPr>
        <p:spPr>
          <a:xfrm>
            <a:off x="3049275" y="320675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64"/>
          <p:cNvSpPr txBox="1"/>
          <p:nvPr/>
        </p:nvSpPr>
        <p:spPr>
          <a:xfrm>
            <a:off x="968700" y="2145225"/>
            <a:ext cx="7206600" cy="3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b="1" lang="en-US" sz="28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nizia ad esplorare la città, conosci gente, vivi la tua esperienza!</a:t>
            </a:r>
            <a:endParaRPr b="1" sz="28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Non sentirti solo, non avere paura,</a:t>
            </a:r>
            <a:endParaRPr sz="28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ricorda che sei circondato da tante altre persone che si sentono esattamente come te!</a:t>
            </a:r>
            <a:endParaRPr sz="28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5"/>
          <p:cNvSpPr txBox="1"/>
          <p:nvPr>
            <p:ph type="title"/>
          </p:nvPr>
        </p:nvSpPr>
        <p:spPr>
          <a:xfrm>
            <a:off x="899375" y="356692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800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CONTATTI</a:t>
            </a:r>
            <a:endParaRPr sz="48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65"/>
          <p:cNvSpPr txBox="1"/>
          <p:nvPr>
            <p:ph idx="1" type="body"/>
          </p:nvPr>
        </p:nvSpPr>
        <p:spPr>
          <a:xfrm>
            <a:off x="203100" y="1077900"/>
            <a:ext cx="8737800" cy="57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0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rPr lang="en-US">
                <a:solidFill>
                  <a:srgbClr val="F47B20"/>
                </a:solidFill>
              </a:rPr>
              <a:t>Whatsapp</a:t>
            </a:r>
            <a:endParaRPr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rPr b="0" i="1" lang="en-US">
                <a:solidFill>
                  <a:srgbClr val="2E3192"/>
                </a:solidFill>
              </a:rPr>
              <a:t>+39 388 303 5180</a:t>
            </a:r>
            <a:br>
              <a:rPr b="0" i="1" lang="en-US">
                <a:solidFill>
                  <a:srgbClr val="2E3192"/>
                </a:solidFill>
              </a:rPr>
            </a:br>
            <a:r>
              <a:rPr lang="en-US">
                <a:solidFill>
                  <a:srgbClr val="F47B20"/>
                </a:solidFill>
              </a:rPr>
              <a:t>E-mail</a:t>
            </a:r>
            <a:endParaRPr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rPr b="0" i="1" lang="en-US">
                <a:solidFill>
                  <a:srgbClr val="2E3192"/>
                </a:solidFill>
              </a:rPr>
              <a:t>chieti_pescara@esn.it</a:t>
            </a:r>
            <a:endParaRPr b="0" i="1">
              <a:solidFill>
                <a:srgbClr val="2E3192"/>
              </a:solidFill>
            </a:endParaRPr>
          </a:p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rPr lang="en-US">
                <a:solidFill>
                  <a:srgbClr val="F47B20"/>
                </a:solidFill>
              </a:rPr>
              <a:t>Sito Web</a:t>
            </a:r>
            <a:endParaRPr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rPr b="0" i="1" lang="en-US">
                <a:solidFill>
                  <a:srgbClr val="2E3192"/>
                </a:solidFill>
              </a:rPr>
              <a:t>www.esnchietipescara.eu</a:t>
            </a:r>
            <a:endParaRPr b="0" i="1">
              <a:solidFill>
                <a:srgbClr val="2E3192"/>
              </a:solidFill>
            </a:endParaRPr>
          </a:p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rPr lang="en-US">
                <a:solidFill>
                  <a:srgbClr val="F47B20"/>
                </a:solidFill>
              </a:rPr>
              <a:t>Gruppi Whatsapp</a:t>
            </a:r>
            <a:br>
              <a:rPr lang="en-US">
                <a:solidFill>
                  <a:srgbClr val="F47B20"/>
                </a:solidFill>
              </a:rPr>
            </a:br>
            <a:endParaRPr b="0" i="1">
              <a:solidFill>
                <a:srgbClr val="2E3192"/>
              </a:solidFill>
            </a:endParaRPr>
          </a:p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br>
              <a:rPr lang="en-US">
                <a:solidFill>
                  <a:srgbClr val="F47B20"/>
                </a:solidFill>
              </a:rPr>
            </a:br>
            <a:endParaRPr sz="3600">
              <a:solidFill>
                <a:srgbClr val="F47B2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6"/>
          <p:cNvSpPr txBox="1"/>
          <p:nvPr>
            <p:ph idx="1" type="body"/>
          </p:nvPr>
        </p:nvSpPr>
        <p:spPr>
          <a:xfrm>
            <a:off x="628650" y="1143291"/>
            <a:ext cx="78867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2700"/>
              <a:buFont typeface="Lato"/>
              <a:buNone/>
            </a:pPr>
            <a:r>
              <a:rPr lang="en-US" sz="4000">
                <a:solidFill>
                  <a:srgbClr val="EC008C"/>
                </a:solidFill>
              </a:rPr>
              <a:t>SOCIAL</a:t>
            </a:r>
            <a:endParaRPr sz="4000">
              <a:solidFill>
                <a:srgbClr val="EC008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2700"/>
              <a:buFont typeface="Lato"/>
              <a:buNone/>
            </a:pPr>
            <a:r>
              <a:t/>
            </a:r>
            <a:endParaRPr sz="3000">
              <a:solidFill>
                <a:srgbClr val="FF66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2700"/>
              <a:buFont typeface="Lato"/>
              <a:buNone/>
            </a:pPr>
            <a:r>
              <a:rPr lang="en-US" sz="3000">
                <a:solidFill>
                  <a:srgbClr val="FF6600"/>
                </a:solidFill>
              </a:rPr>
              <a:t>Facebook</a:t>
            </a:r>
            <a:endParaRPr sz="3000">
              <a:solidFill>
                <a:srgbClr val="FF6600"/>
              </a:solidFill>
            </a:endParaRPr>
          </a:p>
          <a:p>
            <a:pPr indent="0" lvl="0" marL="203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3000" u="sng">
                <a:solidFill>
                  <a:schemeClr val="hlink"/>
                </a:solidFill>
                <a:hlinkClick r:id="rId3"/>
              </a:rPr>
              <a:t>www.facebook.com/esnchietipescara</a:t>
            </a:r>
            <a:endParaRPr b="0" i="1" sz="3000">
              <a:solidFill>
                <a:srgbClr val="2E3192"/>
              </a:solidFill>
            </a:endParaRPr>
          </a:p>
          <a:p>
            <a:pPr indent="0" lvl="0" marL="203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3000">
              <a:solidFill>
                <a:srgbClr val="2E3192"/>
              </a:solidFill>
            </a:endParaRPr>
          </a:p>
          <a:p>
            <a:pPr indent="0" lvl="0" marL="203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47B20"/>
                </a:solidFill>
              </a:rPr>
              <a:t>Instagram</a:t>
            </a:r>
            <a:endParaRPr sz="3000">
              <a:solidFill>
                <a:srgbClr val="F47B20"/>
              </a:solidFill>
            </a:endParaRPr>
          </a:p>
          <a:p>
            <a:pPr indent="0" lvl="0" marL="203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600"/>
              <a:buFont typeface="Lato"/>
              <a:buNone/>
            </a:pPr>
            <a:r>
              <a:rPr b="0" i="1" lang="en-US" sz="3000">
                <a:solidFill>
                  <a:srgbClr val="2E3192"/>
                </a:solidFill>
              </a:rPr>
              <a:t>www.instagram.com/esnchietipescara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7"/>
          <p:cNvSpPr txBox="1"/>
          <p:nvPr>
            <p:ph type="title"/>
          </p:nvPr>
        </p:nvSpPr>
        <p:spPr>
          <a:xfrm>
            <a:off x="560650" y="749592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DOMANDE?</a:t>
            </a:r>
            <a:endParaRPr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67"/>
          <p:cNvSpPr txBox="1"/>
          <p:nvPr>
            <p:ph idx="1" type="body"/>
          </p:nvPr>
        </p:nvSpPr>
        <p:spPr>
          <a:xfrm>
            <a:off x="745200" y="1606666"/>
            <a:ext cx="78867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r>
              <a:t/>
            </a:r>
            <a:endParaRPr sz="3000"/>
          </a:p>
        </p:txBody>
      </p:sp>
      <p:pic>
        <p:nvPicPr>
          <p:cNvPr id="307" name="Google Shape;30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7425" y="1941600"/>
            <a:ext cx="462915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8"/>
          <p:cNvSpPr txBox="1"/>
          <p:nvPr>
            <p:ph type="title"/>
          </p:nvPr>
        </p:nvSpPr>
        <p:spPr>
          <a:xfrm>
            <a:off x="-291400" y="4011650"/>
            <a:ext cx="100929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rPr lang="en-US" sz="5500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Grazie per l’attenzione…</a:t>
            </a:r>
            <a:endParaRPr sz="55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t/>
            </a:r>
            <a:endParaRPr sz="55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t/>
            </a:r>
            <a:endParaRPr sz="55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t/>
            </a:r>
            <a:endParaRPr sz="55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rPr lang="en-US" sz="5500">
                <a:solidFill>
                  <a:srgbClr val="8AC954"/>
                </a:solidFill>
                <a:latin typeface="Lato"/>
                <a:ea typeface="Lato"/>
                <a:cs typeface="Lato"/>
                <a:sym typeface="Lato"/>
              </a:rPr>
              <a:t>...GOOD LUCK!</a:t>
            </a:r>
            <a:endParaRPr sz="5500">
              <a:solidFill>
                <a:srgbClr val="8AC95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3"/>
          <p:cNvSpPr txBox="1"/>
          <p:nvPr>
            <p:ph type="title"/>
          </p:nvPr>
        </p:nvSpPr>
        <p:spPr>
          <a:xfrm>
            <a:off x="928675" y="28751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800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AskErasmus</a:t>
            </a:r>
            <a:endParaRPr sz="48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53"/>
          <p:cNvSpPr txBox="1"/>
          <p:nvPr>
            <p:ph idx="1" type="body"/>
          </p:nvPr>
        </p:nvSpPr>
        <p:spPr>
          <a:xfrm>
            <a:off x="306300" y="1257450"/>
            <a:ext cx="87381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E’ un progetto di </a:t>
            </a:r>
            <a:r>
              <a:rPr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ESN Italia.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Tramite una piattaforma gli studenti Erasmus outgoing possono entrare in contatto con quanti prima di loro hanno intrapreso un periodo di scambio presso la meta prescelta.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30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Don’t hesitate… </a:t>
            </a:r>
            <a:r>
              <a:rPr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AskErasmus!</a:t>
            </a:r>
            <a:endParaRPr sz="30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972" y="5658400"/>
            <a:ext cx="1437001" cy="11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4"/>
          <p:cNvSpPr txBox="1"/>
          <p:nvPr>
            <p:ph type="title"/>
          </p:nvPr>
        </p:nvSpPr>
        <p:spPr>
          <a:xfrm>
            <a:off x="468000" y="701675"/>
            <a:ext cx="84393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ORGANIZZAZIONE DELLA PARTENZA</a:t>
            </a:r>
            <a:endParaRPr sz="3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54"/>
          <p:cNvSpPr txBox="1"/>
          <p:nvPr/>
        </p:nvSpPr>
        <p:spPr>
          <a:xfrm>
            <a:off x="353100" y="1949450"/>
            <a:ext cx="82773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Hai scaricato la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checklist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dal sito dell’Università? Corri a farlo!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Risolverà ogni tuo dubbio.</a:t>
            </a:r>
            <a:endParaRPr b="1"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b="1" lang="en-US" sz="2400" u="sng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https://www.unich.it/sites/default/files/checklist.pdf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b="1"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Compra una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cartellina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nella quale poter inserire la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checklist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e tutti 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documenti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relativi alla tua mobilità.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Fai una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copia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dei tuoi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documenti personali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e delle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fototessere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, potranno tornarti utili!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EC008C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5"/>
          <p:cNvSpPr txBox="1"/>
          <p:nvPr>
            <p:ph type="title"/>
          </p:nvPr>
        </p:nvSpPr>
        <p:spPr>
          <a:xfrm>
            <a:off x="372750" y="730250"/>
            <a:ext cx="82773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ORGANIZZAZIONE DELLA </a:t>
            </a:r>
            <a:r>
              <a:rPr lang="en-US" sz="3600">
                <a:latin typeface="Lato"/>
                <a:ea typeface="Lato"/>
                <a:cs typeface="Lato"/>
                <a:sym typeface="Lato"/>
              </a:rPr>
              <a:t>PARTENZA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55"/>
          <p:cNvSpPr txBox="1"/>
          <p:nvPr/>
        </p:nvSpPr>
        <p:spPr>
          <a:xfrm>
            <a:off x="372750" y="1892300"/>
            <a:ext cx="82773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Controlla costantemente 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siti delle Università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per non rischiare di perdere nessuna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informazione o scadenza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e per conoscere la data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di inizio dei cors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i e delle eventuali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attività di orientamento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Controlla sempre la tua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e-mail istituzionale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Cerca informazioni sulla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città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, sui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mezzi di trasporto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, sulla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posizione dell’Università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Cerca di migliorare le tue competenze nella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lingua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del Paese che ti ospiterà.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E319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type="title"/>
          </p:nvPr>
        </p:nvSpPr>
        <p:spPr>
          <a:xfrm>
            <a:off x="323100" y="835025"/>
            <a:ext cx="8497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ORGANIZZAZIONE DELLA PARTENZA</a:t>
            </a:r>
            <a:endParaRPr sz="3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56"/>
          <p:cNvSpPr txBox="1"/>
          <p:nvPr/>
        </p:nvSpPr>
        <p:spPr>
          <a:xfrm>
            <a:off x="362625" y="2263775"/>
            <a:ext cx="82773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Contatta un’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associazione 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che si occupi di assistenza a studenti Erasmus, come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ESN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(dove presente).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Contatta gli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studenti 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che sono stati precedentemente nella città dove andrai.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Cerca informazioni inerenti al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servizio Buddy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della tua Università.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7"/>
          <p:cNvSpPr txBox="1"/>
          <p:nvPr/>
        </p:nvSpPr>
        <p:spPr>
          <a:xfrm>
            <a:off x="2382525" y="114935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QUANDO PARTIRE?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57"/>
          <p:cNvSpPr txBox="1"/>
          <p:nvPr/>
        </p:nvSpPr>
        <p:spPr>
          <a:xfrm>
            <a:off x="458475" y="2378075"/>
            <a:ext cx="8467800" cy="30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Decidi il giorno esatto basandoti sulle </a:t>
            </a:r>
            <a:r>
              <a:rPr b="1"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date </a:t>
            </a:r>
            <a:r>
              <a:rPr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a tua disposizione sul sito dell’Università ospitante!</a:t>
            </a:r>
            <a:endParaRPr sz="2400">
              <a:solidFill>
                <a:srgbClr val="00AE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AE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Ti consigliamo di arrivare circa una settimana prima dell’inizio della </a:t>
            </a:r>
            <a:r>
              <a:rPr b="1"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WELCOME WEEK</a:t>
            </a:r>
            <a:r>
              <a:rPr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 e dei </a:t>
            </a:r>
            <a:r>
              <a:rPr b="1"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corsi</a:t>
            </a:r>
            <a:r>
              <a:rPr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, in modo da orientarti e </a:t>
            </a:r>
            <a:r>
              <a:rPr b="1"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non perdere nessuna delle attività iniziali</a:t>
            </a:r>
            <a:r>
              <a:rPr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, sono fondamentali!</a:t>
            </a:r>
            <a:endParaRPr sz="2400">
              <a:solidFill>
                <a:srgbClr val="00AEE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8"/>
          <p:cNvSpPr txBox="1"/>
          <p:nvPr>
            <p:ph type="title"/>
          </p:nvPr>
        </p:nvSpPr>
        <p:spPr>
          <a:xfrm>
            <a:off x="1771650" y="539950"/>
            <a:ext cx="62973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DOMICILIO, SANITA’, ASSICURAZIONE</a:t>
            </a:r>
            <a:endParaRPr/>
          </a:p>
        </p:txBody>
      </p:sp>
      <p:sp>
        <p:nvSpPr>
          <p:cNvPr id="249" name="Google Shape;249;p58"/>
          <p:cNvSpPr txBox="1"/>
          <p:nvPr>
            <p:ph idx="1" type="body"/>
          </p:nvPr>
        </p:nvSpPr>
        <p:spPr>
          <a:xfrm>
            <a:off x="94650" y="1784300"/>
            <a:ext cx="89547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</a:pPr>
            <a:r>
              <a:rPr b="0" lang="en-US" sz="2400">
                <a:solidFill>
                  <a:srgbClr val="2E3192"/>
                </a:solidFill>
              </a:rPr>
              <a:t>Alcuni paesi, pur aderendo al progetto Erasmus+, non fanno parte dell’Unione Europea e dell’area Schengen. Per vivere in questi stati bisogna chiedere il </a:t>
            </a:r>
            <a:r>
              <a:rPr lang="en-US" sz="2400">
                <a:solidFill>
                  <a:srgbClr val="2E3192"/>
                </a:solidFill>
              </a:rPr>
              <a:t>visto </a:t>
            </a:r>
            <a:r>
              <a:rPr b="0" lang="en-US" sz="2400">
                <a:solidFill>
                  <a:srgbClr val="2E3192"/>
                </a:solidFill>
              </a:rPr>
              <a:t>e, una volta arrivati, il </a:t>
            </a:r>
            <a:r>
              <a:rPr lang="en-US" sz="2400">
                <a:solidFill>
                  <a:srgbClr val="2E3192"/>
                </a:solidFill>
              </a:rPr>
              <a:t>permesso di soggiorno </a:t>
            </a:r>
            <a:r>
              <a:rPr b="0" lang="en-US" sz="2400">
                <a:solidFill>
                  <a:srgbClr val="2E3192"/>
                </a:solidFill>
              </a:rPr>
              <a:t>(residence permit). Informati prima della partenza sulle procedure per richiedere questi documenti. </a:t>
            </a:r>
            <a:endParaRPr b="0" sz="2400">
              <a:solidFill>
                <a:srgbClr val="2E319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2E319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</a:pPr>
            <a:r>
              <a:rPr b="0" lang="en-US" sz="2400">
                <a:solidFill>
                  <a:srgbClr val="2E3192"/>
                </a:solidFill>
              </a:rPr>
              <a:t>La </a:t>
            </a:r>
            <a:r>
              <a:rPr lang="en-US" sz="2400">
                <a:solidFill>
                  <a:srgbClr val="2E3192"/>
                </a:solidFill>
              </a:rPr>
              <a:t>copertura sanitaria</a:t>
            </a:r>
            <a:r>
              <a:rPr b="0" lang="en-US" sz="2400">
                <a:solidFill>
                  <a:srgbClr val="2E3192"/>
                </a:solidFill>
              </a:rPr>
              <a:t> è un servizio fornito da ogni paese con modalità differenti e per maggiori informazione è altamente consigliato consultare il </a:t>
            </a:r>
            <a:r>
              <a:rPr lang="en-US" sz="2400">
                <a:solidFill>
                  <a:srgbClr val="2E3192"/>
                </a:solidFill>
              </a:rPr>
              <a:t>sito www.salute.gov.it</a:t>
            </a:r>
            <a:r>
              <a:rPr b="0" lang="en-US" sz="2400">
                <a:solidFill>
                  <a:srgbClr val="2E3192"/>
                </a:solidFill>
              </a:rPr>
              <a:t> </a:t>
            </a:r>
            <a:endParaRPr sz="2400">
              <a:solidFill>
                <a:srgbClr val="2E3192"/>
              </a:solidFill>
            </a:endParaRPr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E319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9"/>
          <p:cNvSpPr txBox="1"/>
          <p:nvPr>
            <p:ph type="title"/>
          </p:nvPr>
        </p:nvSpPr>
        <p:spPr>
          <a:xfrm>
            <a:off x="419100" y="444692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HOUSING</a:t>
            </a:r>
            <a:endParaRPr/>
          </a:p>
        </p:txBody>
      </p:sp>
      <p:sp>
        <p:nvSpPr>
          <p:cNvPr id="255" name="Google Shape;255;p59"/>
          <p:cNvSpPr txBox="1"/>
          <p:nvPr>
            <p:ph idx="1" type="body"/>
          </p:nvPr>
        </p:nvSpPr>
        <p:spPr>
          <a:xfrm>
            <a:off x="561975" y="1108017"/>
            <a:ext cx="78867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lang="en-US" sz="2400">
                <a:solidFill>
                  <a:srgbClr val="2E3192"/>
                </a:solidFill>
              </a:rPr>
              <a:t>E’ di fondamentale importanza informarsi sugli </a:t>
            </a:r>
            <a:r>
              <a:rPr lang="en-US" sz="2400">
                <a:solidFill>
                  <a:srgbClr val="2E3192"/>
                </a:solidFill>
              </a:rPr>
              <a:t>alloggi </a:t>
            </a:r>
            <a:r>
              <a:rPr b="0" lang="en-US" sz="2400">
                <a:solidFill>
                  <a:srgbClr val="2E3192"/>
                </a:solidFill>
              </a:rPr>
              <a:t>prima della partenza. </a:t>
            </a:r>
            <a:endParaRPr b="0" sz="24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2400">
              <a:solidFill>
                <a:srgbClr val="2E319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2E3192"/>
                </a:solidFill>
              </a:rPr>
              <a:t>Come fare?</a:t>
            </a:r>
            <a:endParaRPr b="0" sz="2400">
              <a:solidFill>
                <a:srgbClr val="2E319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</a:pPr>
            <a:r>
              <a:rPr lang="en-US" sz="2400">
                <a:solidFill>
                  <a:srgbClr val="2E3192"/>
                </a:solidFill>
              </a:rPr>
              <a:t>servizio di housing dell’università </a:t>
            </a:r>
            <a:r>
              <a:rPr b="0" lang="en-US" sz="2400">
                <a:solidFill>
                  <a:srgbClr val="2E3192"/>
                </a:solidFill>
              </a:rPr>
              <a:t>per gli studenti internazionali (dove previsto).</a:t>
            </a:r>
            <a:endParaRPr b="0" sz="2400">
              <a:solidFill>
                <a:srgbClr val="2E319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</a:pPr>
            <a:r>
              <a:rPr b="0" lang="en-US" sz="2400">
                <a:solidFill>
                  <a:srgbClr val="2E3192"/>
                </a:solidFill>
              </a:rPr>
              <a:t>contattare l’</a:t>
            </a:r>
            <a:r>
              <a:rPr lang="en-US" sz="2400">
                <a:solidFill>
                  <a:srgbClr val="2E3192"/>
                </a:solidFill>
              </a:rPr>
              <a:t>ufficio internazionale</a:t>
            </a:r>
            <a:r>
              <a:rPr b="0" lang="en-US" sz="2400">
                <a:solidFill>
                  <a:srgbClr val="2E3192"/>
                </a:solidFill>
              </a:rPr>
              <a:t> dell’Università ospitante per chiedere maggiori informazioni e chiarimenti.</a:t>
            </a:r>
            <a:endParaRPr b="0" sz="2400">
              <a:solidFill>
                <a:srgbClr val="2E319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</a:pPr>
            <a:r>
              <a:rPr b="0" lang="en-US" sz="2400">
                <a:solidFill>
                  <a:srgbClr val="2E3192"/>
                </a:solidFill>
              </a:rPr>
              <a:t>cercare una </a:t>
            </a:r>
            <a:r>
              <a:rPr lang="en-US" sz="2400">
                <a:solidFill>
                  <a:srgbClr val="2E3192"/>
                </a:solidFill>
              </a:rPr>
              <a:t>sezione ESN</a:t>
            </a:r>
            <a:r>
              <a:rPr b="0" lang="en-US" sz="2400">
                <a:solidFill>
                  <a:srgbClr val="2E3192"/>
                </a:solidFill>
              </a:rPr>
              <a:t> nella tua città.</a:t>
            </a:r>
            <a:endParaRPr b="0" sz="2400">
              <a:solidFill>
                <a:srgbClr val="2E319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</a:pPr>
            <a:r>
              <a:rPr b="0" lang="en-US" sz="2400">
                <a:solidFill>
                  <a:srgbClr val="2E3192"/>
                </a:solidFill>
              </a:rPr>
              <a:t>iscriverti a </a:t>
            </a:r>
            <a:r>
              <a:rPr lang="en-US" sz="2400">
                <a:solidFill>
                  <a:srgbClr val="2E3192"/>
                </a:solidFill>
              </a:rPr>
              <a:t>gruppi FB</a:t>
            </a:r>
            <a:r>
              <a:rPr b="0" lang="en-US" sz="2400">
                <a:solidFill>
                  <a:srgbClr val="2E3192"/>
                </a:solidFill>
              </a:rPr>
              <a:t> di annunci per studenti o </a:t>
            </a:r>
            <a:r>
              <a:rPr lang="en-US" sz="2400">
                <a:solidFill>
                  <a:srgbClr val="2E3192"/>
                </a:solidFill>
              </a:rPr>
              <a:t>siti</a:t>
            </a:r>
            <a:r>
              <a:rPr b="0" lang="en-US" sz="2400">
                <a:solidFill>
                  <a:srgbClr val="2E3192"/>
                </a:solidFill>
              </a:rPr>
              <a:t> di annunci (Idealista, Easypiso, Uniplaces, ecc.)</a:t>
            </a:r>
            <a:endParaRPr b="0" sz="2400">
              <a:solidFill>
                <a:srgbClr val="2E3192"/>
              </a:solidFill>
            </a:endParaRPr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0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SUBITO DOPO L’ARRIVO</a:t>
            </a:r>
            <a:endParaRPr sz="36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1" name="Google Shape;261;p60"/>
          <p:cNvSpPr txBox="1"/>
          <p:nvPr>
            <p:ph idx="1" type="body"/>
          </p:nvPr>
        </p:nvSpPr>
        <p:spPr>
          <a:xfrm>
            <a:off x="628650" y="1727142"/>
            <a:ext cx="78867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800">
                <a:solidFill>
                  <a:srgbClr val="2E3192"/>
                </a:solidFill>
              </a:rPr>
              <a:t>Inviare via e-mail all’URI il </a:t>
            </a:r>
            <a:r>
              <a:rPr lang="en-US" sz="2800">
                <a:solidFill>
                  <a:srgbClr val="2E3192"/>
                </a:solidFill>
              </a:rPr>
              <a:t>Certificato di Arrivo</a:t>
            </a:r>
            <a:r>
              <a:rPr b="0" lang="en-US" sz="2800">
                <a:solidFill>
                  <a:srgbClr val="2E3192"/>
                </a:solidFill>
              </a:rPr>
              <a:t> (Arrival Certificate) firmato da un delegato dell’ufficio Erasmus o dal delegato di quell’Università, </a:t>
            </a:r>
            <a:endParaRPr b="0" sz="28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800">
                <a:solidFill>
                  <a:srgbClr val="2E3192"/>
                </a:solidFill>
              </a:rPr>
              <a:t>entro 3 giorni</a:t>
            </a:r>
            <a:r>
              <a:rPr b="0" i="1" lang="en-US" sz="2800">
                <a:solidFill>
                  <a:srgbClr val="2E3192"/>
                </a:solidFill>
              </a:rPr>
              <a:t> </a:t>
            </a:r>
            <a:r>
              <a:rPr b="0" lang="en-US" sz="2800">
                <a:solidFill>
                  <a:srgbClr val="2E3192"/>
                </a:solidFill>
              </a:rPr>
              <a:t>dalla data di arrivo. </a:t>
            </a:r>
            <a:endParaRPr b="0" sz="2800">
              <a:solidFill>
                <a:srgbClr val="2E319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28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2E3192"/>
                </a:solidFill>
              </a:rPr>
              <a:t>RICORDATE DI FARLO FIRMARE!!! </a:t>
            </a:r>
            <a:endParaRPr sz="28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800">
                <a:solidFill>
                  <a:srgbClr val="2E3192"/>
                </a:solidFill>
              </a:rPr>
              <a:t>Senza è come se non foste mai partiti e arrivati nell’Università ospitante!</a:t>
            </a:r>
            <a:endParaRPr b="0">
              <a:solidFill>
                <a:srgbClr val="2E3192"/>
              </a:solidFill>
            </a:endParaRPr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rgbClr val="00AEE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ee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a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ark Blu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genta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Full colours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Full colours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