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60" r:id="rId3"/>
    <p:sldId id="256" r:id="rId4"/>
    <p:sldId id="257" r:id="rId5"/>
    <p:sldId id="262" r:id="rId6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0F071-38D8-49A3-9520-D3CC411E915A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CAA83-3D6C-41D0-AC3C-091A120A96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9430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3CAA83-3D6C-41D0-AC3C-091A120A9664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752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B0B3E9-28AD-BB0B-E0D7-23F58DDA4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7002614-12B3-15CC-B2AB-BC09553B54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892726-9BE2-87FB-4E13-00677ADE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9565DF5-C65A-658A-F3EB-594BF2ECF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B3BDA0-690A-C176-F83B-2C64D44F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05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5497BB-FC5B-E966-8599-A6C8DB42F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330A8CA-B705-4116-B6EF-A4466B858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F47877-BCEC-A163-273B-EAAA0B5E1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974D347-EA79-558C-1473-10C744AB3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54DB9C-3483-81C2-7A4D-E88CD282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621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C0E953-A784-4C2C-03AC-DF258868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B6F4F6-A28E-CB21-7F53-FB372B45A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258D20-0D74-EB9C-276D-1BE116EC5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933E368-087E-7B96-0BAC-6738C40E0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B266F5C-0382-3FE5-F6E8-D738E573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040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33B2E2-2EC8-7509-89A8-CACF5F14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5EB62B-23C8-B343-D09A-F01F137695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EB9B0AB-72AA-529E-E3A7-691937B78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C1EDD98-67E9-42CC-ECE4-29959DA81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93C3260-657C-03A5-3FA7-16543D8ED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4DD6A8-0423-6FF5-4DC7-15FC6E01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786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97D917-0613-8CF7-171D-094FF3AF7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D88711-5777-0161-3BA1-91877A928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4DA7B36-6229-F3DC-842C-9987F2E727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E95C5E0-2B16-5A9E-5F6C-9BA166BD26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17B7250-BB6B-D5DC-F81F-E2FFFE138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18DD1BD-1D58-115B-26E2-4BE5167FB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35E8395-847A-7D43-A558-A3A81C2FD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28A8B52-7812-A2D0-A286-103FA8B74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426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4CB12C-6E3F-6543-6562-EE2F7C4E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4D9351D-CA04-5FBF-BF51-06639A5F5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004593E-D9B4-D138-8E2E-EF00C5C4E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B4B218-4629-F3A4-E682-D057F9CE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175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CA8C7A1-76F0-693E-A573-0A396D6C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7389FF-9848-11CA-69A8-40677B04B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D8FDA56-D81F-4B4F-38F0-F2D04E11F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386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6FE9DC-7544-BD38-398D-AA51338B9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A9D43D1-5084-9CCE-D9C0-51EA27D8D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DE0C38-3348-6739-DC14-3E5540058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3D44C6E-FA29-B3F0-58D3-AAC1781E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CBC5D6-D897-1CDB-D5E6-913FD038F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96FE02-8266-F227-9FE6-8183D884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6973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A3BFA0-F0A3-6275-C331-55EDE150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F0822D6-6F5B-F591-90A2-678DAD7E8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61D0B1C-DF8C-03BD-D73E-F44F46ECC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8FA89B-033D-579C-C9B1-E3F3B262B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39037B1-918C-7449-A583-6218B3057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DA285D-4E55-3729-5F4F-77B201C1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67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5F9F64-2FDC-A9C4-0619-6E5F57511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7310D71-FAE7-C2E3-F2FF-47DF1976C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1564D2-47C3-0734-39D4-BDE0A43E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D92101-9443-1743-72FB-E27436D2A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7CCE56-D9A7-2D96-2575-A50B4F289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67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7B58B56-BD77-05B2-F279-FA71E8BEC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292411-0D6E-BE10-88C6-3C996732F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458C6FF-688A-C01D-24E7-DBBAD8497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27094ED-6853-46DC-FAB1-EB193637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7152DC-2616-9EF9-45EC-4314486F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3157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470DC34-FE5C-65C7-9F57-13E994A7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3E7591D-74FD-FF01-F19B-3AF502F85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5A8BAA-08E7-E4E1-4899-3CFAEC192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7DE44B-A77A-4ACB-A5FF-FA8823D71220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79FC87-1A5E-634D-1724-12E80FDC6A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5F4A2F-23AB-5C95-DF6D-375C36747B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0EAE8F-6FF4-4BFB-AB1A-E959D4546A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933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02BABF-5F1C-D579-3741-652B5E94CF7F}"/>
              </a:ext>
            </a:extLst>
          </p:cNvPr>
          <p:cNvSpPr txBox="1"/>
          <p:nvPr/>
        </p:nvSpPr>
        <p:spPr>
          <a:xfrm>
            <a:off x="72687" y="274021"/>
            <a:ext cx="11984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Il rilascio mirato del complesso CRISPR/Cas9-gRNA-IL30 mediante </a:t>
            </a:r>
            <a:r>
              <a:rPr lang="it-IT" sz="1800" b="1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immunoliposomi</a:t>
            </a:r>
            <a:r>
              <a:rPr lang="it-IT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inibisce il cancro alla prostata e prolunga la sopravvivenza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6269F59-3932-6CA1-AA64-0A1D44E87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46" y="893147"/>
            <a:ext cx="2629668" cy="231590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C4A78D0-0D07-8398-BD78-2E1EF26A8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30" y="1393497"/>
            <a:ext cx="3590350" cy="2267283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94F8DAC-25A7-007B-E37F-344EFD0FC1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211" y="3987781"/>
            <a:ext cx="9077178" cy="2238792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FFCA716-86A7-96A6-2551-E9328FE42479}"/>
              </a:ext>
            </a:extLst>
          </p:cNvPr>
          <p:cNvSpPr txBox="1"/>
          <p:nvPr/>
        </p:nvSpPr>
        <p:spPr>
          <a:xfrm>
            <a:off x="7867697" y="2328481"/>
            <a:ext cx="333167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pecific binding and uptake of nanoliposomes conjugated with anti-</a:t>
            </a:r>
            <a:r>
              <a:rPr lang="en-US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hPSCA</a:t>
            </a:r>
            <a:r>
              <a:rPr lang="en-US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Ab by </a:t>
            </a:r>
            <a:r>
              <a:rPr lang="it-IT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tumor</a:t>
            </a:r>
            <a:r>
              <a:rPr lang="it-IT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it-IT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EBFCCAF-7784-AD58-1B80-0443806FA7BF}"/>
              </a:ext>
            </a:extLst>
          </p:cNvPr>
          <p:cNvSpPr txBox="1"/>
          <p:nvPr/>
        </p:nvSpPr>
        <p:spPr>
          <a:xfrm>
            <a:off x="334286" y="3252561"/>
            <a:ext cx="37926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mmunoliposome </a:t>
            </a:r>
            <a:r>
              <a:rPr lang="it-IT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containing</a:t>
            </a:r>
            <a:r>
              <a:rPr lang="it-IT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the CRISPR/Cas9gRNA-hIL30 </a:t>
            </a:r>
            <a:r>
              <a:rPr lang="it-IT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r>
              <a:rPr lang="it-IT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functionalized</a:t>
            </a:r>
            <a:r>
              <a:rPr lang="it-IT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with anti-</a:t>
            </a:r>
            <a:r>
              <a:rPr lang="it-IT" sz="11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hPSCA</a:t>
            </a:r>
            <a:r>
              <a:rPr lang="it-IT" sz="11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Abs</a:t>
            </a:r>
            <a:endParaRPr lang="it-IT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8122DBE-B14E-3390-4DF2-F514AA2F14EA}"/>
              </a:ext>
            </a:extLst>
          </p:cNvPr>
          <p:cNvSpPr txBox="1"/>
          <p:nvPr/>
        </p:nvSpPr>
        <p:spPr>
          <a:xfrm>
            <a:off x="432416" y="6303753"/>
            <a:ext cx="11294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Ultrastructural features of DU145 cells that were not treated (a) or treated with Cas9hIL30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NxPs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(c) or Cas9hIL30-hPSCA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NxPs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(e). </a:t>
            </a:r>
            <a:endParaRPr lang="it-IT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DE64F20-EABE-893F-2F48-3D3778B08064}"/>
              </a:ext>
            </a:extLst>
          </p:cNvPr>
          <p:cNvSpPr/>
          <p:nvPr/>
        </p:nvSpPr>
        <p:spPr>
          <a:xfrm>
            <a:off x="801112" y="888548"/>
            <a:ext cx="323681" cy="359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1C253C6-51D0-C05B-177D-C4FB46BA5F96}"/>
              </a:ext>
            </a:extLst>
          </p:cNvPr>
          <p:cNvSpPr/>
          <p:nvPr/>
        </p:nvSpPr>
        <p:spPr>
          <a:xfrm>
            <a:off x="4266913" y="1247841"/>
            <a:ext cx="323681" cy="359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918D2D3-2B7B-5BED-1A8F-5F1EEC765258}"/>
              </a:ext>
            </a:extLst>
          </p:cNvPr>
          <p:cNvSpPr/>
          <p:nvPr/>
        </p:nvSpPr>
        <p:spPr>
          <a:xfrm>
            <a:off x="1447138" y="3750222"/>
            <a:ext cx="444346" cy="359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C239FFD-779F-E56C-9BB9-93B3BDD0C2E7}"/>
              </a:ext>
            </a:extLst>
          </p:cNvPr>
          <p:cNvSpPr/>
          <p:nvPr/>
        </p:nvSpPr>
        <p:spPr>
          <a:xfrm>
            <a:off x="1587964" y="4186501"/>
            <a:ext cx="323681" cy="10031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36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24A7F09-924A-E195-FB01-792691664C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96"/>
          <a:stretch/>
        </p:blipFill>
        <p:spPr>
          <a:xfrm>
            <a:off x="3115433" y="1170613"/>
            <a:ext cx="5649841" cy="490620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283D68E-F41F-DFC9-2B4D-3C0C4BC2A61F}"/>
              </a:ext>
            </a:extLst>
          </p:cNvPr>
          <p:cNvSpPr txBox="1"/>
          <p:nvPr/>
        </p:nvSpPr>
        <p:spPr>
          <a:xfrm>
            <a:off x="121380" y="217189"/>
            <a:ext cx="11892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Il rilascio tramite </a:t>
            </a:r>
            <a:r>
              <a:rPr lang="it-IT" sz="1800" b="1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immunoliposomi</a:t>
            </a:r>
            <a:r>
              <a:rPr lang="it-IT" sz="1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di CRISPR-Cas9 diretto contro IL30 in cellule PSCA+ PC diffuse attraverso la circolazione polmonare ne inibisce efficacemente la metastatizzazione</a:t>
            </a:r>
            <a:endParaRPr lang="it-I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818313-955E-2E00-354C-27BA85FD9FAA}"/>
              </a:ext>
            </a:extLst>
          </p:cNvPr>
          <p:cNvSpPr txBox="1"/>
          <p:nvPr/>
        </p:nvSpPr>
        <p:spPr>
          <a:xfrm>
            <a:off x="152199" y="1170613"/>
            <a:ext cx="2692916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(A) Lung metastasis, developed after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i.v.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inoculation of DU145 cells, from empty-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hPSCA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NP-treated mice express IL-30 (a) show a robust proliferation (b), strong expression of CXCR4 (c), IGF1 (d), METAP-2 (e), and weak CDH1 expression (f). By contrast, the few metastases developed in Cas9hIL30-PSCA NP-treated animals lack IL-30 expression (g) and show a low cancer cell proliferation (h) and a weak expression of CXCR4 (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), IGF1 (j), and METAP-2 (k), while the expression of CDH1 was strengthened (l). </a:t>
            </a:r>
            <a:endParaRPr lang="it-IT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D3BCC7C-65F6-C50F-A0D8-C3F91AEA202E}"/>
              </a:ext>
            </a:extLst>
          </p:cNvPr>
          <p:cNvSpPr txBox="1"/>
          <p:nvPr/>
        </p:nvSpPr>
        <p:spPr>
          <a:xfrm>
            <a:off x="460943" y="6199916"/>
            <a:ext cx="11124108" cy="598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(C) Microfluidic bioreactor, HUMIMIC Chip2 (a), which housed in one compartment the</a:t>
            </a:r>
            <a:r>
              <a:rPr lang="it-IT" sz="105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spheroid co-culture of PC and endothelial cells, (b) interconnected, via microfluidic channels, to a second compartment containing 3D spheroid co-culture of pneumocytes</a:t>
            </a:r>
            <a:r>
              <a:rPr lang="it-IT" sz="105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 endothelial cells, to mimic the lung, or a ceramic scaffold, comprising BM-derived MSCs and CD34+ MSCs, to mimic the BM niche. Micropumps, generating a pulsatile</a:t>
            </a:r>
            <a:r>
              <a:rPr lang="it-IT" sz="105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flow, adjusted by a control unit (c), ensured the dynamic circulation, between the two compartments of the culture medium. </a:t>
            </a:r>
            <a:endParaRPr lang="it-IT" sz="105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0F00161-6FCF-F54B-AF45-A5AA563967BD}"/>
              </a:ext>
            </a:extLst>
          </p:cNvPr>
          <p:cNvSpPr txBox="1"/>
          <p:nvPr/>
        </p:nvSpPr>
        <p:spPr>
          <a:xfrm>
            <a:off x="9117083" y="2697646"/>
            <a:ext cx="2741196" cy="1462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(B) The prostate, liver, kidneys, spleen, and heart of NSG mice bearing DU145 tumor</a:t>
            </a:r>
            <a:r>
              <a:rPr lang="it-IT" sz="105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microemboli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their lungs, and then treated with Cas9hIL30-PSCA NPs (a–e), are free of signs of tissue or cell damage, and their histologic features are fully comparable with</a:t>
            </a:r>
            <a:r>
              <a:rPr lang="it-IT" sz="1050" kern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of organs of NSG mice treated with empty-</a:t>
            </a:r>
            <a:r>
              <a:rPr lang="en-US" sz="1050" kern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hPSCA</a:t>
            </a:r>
            <a:r>
              <a:rPr lang="en-US" sz="105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NPs (f–j)</a:t>
            </a:r>
            <a:endParaRPr lang="it-IT" sz="105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51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C5A35CF-2217-D05A-05D0-DBAF3F52E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292" y="1084333"/>
            <a:ext cx="6675441" cy="459978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8C74C4C-4948-7535-8692-A7284A851836}"/>
              </a:ext>
            </a:extLst>
          </p:cNvPr>
          <p:cNvSpPr txBox="1"/>
          <p:nvPr/>
        </p:nvSpPr>
        <p:spPr>
          <a:xfrm>
            <a:off x="373711" y="5846053"/>
            <a:ext cx="10996654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SzPts val="1100"/>
              <a:buFont typeface="+mj-lt"/>
              <a:buAutoNum type="alphaUcPeriod"/>
            </a:pP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and</a:t>
            </a:r>
            <a:r>
              <a:rPr lang="en-GB" sz="105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</a:t>
            </a:r>
            <a:r>
              <a:rPr lang="en-GB" sz="105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Scatter plots show IL30 expression levels in melanoma (A) </a:t>
            </a:r>
            <a:r>
              <a:rPr lang="en-GB" sz="105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versus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normal skin (B) samples. Expression data were retrieved from the </a:t>
            </a:r>
            <a:r>
              <a:rPr lang="en-GB" sz="105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TCGA-SKCM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dataset (n = 447) for melanoma, and the </a:t>
            </a:r>
            <a:r>
              <a:rPr lang="en-GB" sz="105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GTEx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dataset (n = 633) for normal skin. To minimize the impact of extreme values, outlier samples were excluded. The horizontal line indicates the mean expression value for each group.</a:t>
            </a:r>
            <a:endParaRPr lang="it-IT" sz="105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buSzPts val="1100"/>
              <a:buFont typeface="+mj-lt"/>
              <a:buAutoNum type="alphaUcPeriod" startAt="3"/>
            </a:pP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Immunohistochemistry shows that IL30 is undetectable in normal skin (a), whereas it is expressed in melanoma samples by cancer and mostly by infiltrating immune cells (b), as confirmed by Melan-A/IL30 double staining (c), and especially by CD68</a:t>
            </a:r>
            <a:r>
              <a:rPr lang="en-GB" sz="105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+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macrophages (d). Magnification: a, b, c X400; d, X630.</a:t>
            </a:r>
            <a:endParaRPr lang="it-IT" sz="105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CD190C-2378-FF3F-7E84-56720AF07384}"/>
              </a:ext>
            </a:extLst>
          </p:cNvPr>
          <p:cNvSpPr txBox="1"/>
          <p:nvPr/>
        </p:nvSpPr>
        <p:spPr>
          <a:xfrm>
            <a:off x="254441" y="241393"/>
            <a:ext cx="116168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IL30 is expressed in melanomas by immune and neoplastic cells </a:t>
            </a:r>
          </a:p>
          <a:p>
            <a:pPr algn="ctr"/>
            <a:r>
              <a:rPr lang="en-GB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promotes cancer cell proliferation and migration</a:t>
            </a: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51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310FE16-9166-618D-6FA3-B12760603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414" y="3197998"/>
            <a:ext cx="5778595" cy="291148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B4085FF-4E15-BDF7-EFB6-E22A8889A0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02" y="1038514"/>
            <a:ext cx="5166484" cy="212351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973CFCF4-478B-9E18-479E-30725CCDDF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4099" y="1011354"/>
            <a:ext cx="2319374" cy="316537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3205B5-7779-BE67-4DA9-6B0DC1B9959E}"/>
              </a:ext>
            </a:extLst>
          </p:cNvPr>
          <p:cNvSpPr txBox="1"/>
          <p:nvPr/>
        </p:nvSpPr>
        <p:spPr>
          <a:xfrm>
            <a:off x="486191" y="6200829"/>
            <a:ext cx="1129974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Immunohistochemistry shows that IL30 expression (</a:t>
            </a:r>
            <a:r>
              <a:rPr lang="en-GB" sz="11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which localises in melanoma cells and infiltrating immune cells, correlates with LAG-3 expression (</a:t>
            </a:r>
            <a:r>
              <a:rPr lang="en-GB" sz="11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b, c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which can be found (</a:t>
            </a:r>
            <a:r>
              <a:rPr lang="en-GB" sz="11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in melanoma cells (arrows) and in infiltrating immune cells (arrowheads), identifiable with CD3</a:t>
            </a:r>
            <a:r>
              <a:rPr lang="en-GB" sz="11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GB" sz="11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mostly CD8</a:t>
            </a:r>
            <a:r>
              <a:rPr lang="en-GB" sz="1100" kern="100" baseline="300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 lymphocytes (</a:t>
            </a:r>
            <a:r>
              <a:rPr lang="en-GB" sz="11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en-GB" sz="11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Magnification: a, b, e X400; c, d, X200.</a:t>
            </a:r>
            <a:endParaRPr lang="it-IT" sz="10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306941-318E-6DA5-7FC0-2E0A0AD3C766}"/>
              </a:ext>
            </a:extLst>
          </p:cNvPr>
          <p:cNvSpPr txBox="1"/>
          <p:nvPr/>
        </p:nvSpPr>
        <p:spPr>
          <a:xfrm>
            <a:off x="963928" y="190834"/>
            <a:ext cx="102095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L'IL30 sopprime l'attivazione e l'espansione dei linfociti T e potenzia l'espressione di molecole di checkpoint immunitario sia nelle cellule T che nelle cellule di melanoma</a:t>
            </a:r>
            <a:endParaRPr lang="it-IT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AC4A86-A2E7-F655-8CA4-9552E19F2FBD}"/>
              </a:ext>
            </a:extLst>
          </p:cNvPr>
          <p:cNvSpPr txBox="1"/>
          <p:nvPr/>
        </p:nvSpPr>
        <p:spPr>
          <a:xfrm>
            <a:off x="254337" y="1290554"/>
            <a:ext cx="2716107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Cytofluorimetric analysis of LAG-3 expression in CD4</a:t>
            </a:r>
            <a:r>
              <a:rPr lang="en-GB" sz="1050" kern="100" dirty="0">
                <a:effectLst/>
                <a:latin typeface="Cambria Math" panose="02040503050406030204" pitchFamily="18" charset="0"/>
                <a:ea typeface="Aptos" panose="020B0004020202020204" pitchFamily="34" charset="0"/>
                <a:cs typeface="Cambria Math" panose="02040503050406030204" pitchFamily="18" charset="0"/>
              </a:rPr>
              <a:t>⁺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(top) and CD8</a:t>
            </a:r>
            <a:r>
              <a:rPr lang="en-GB" sz="1050" kern="100" dirty="0">
                <a:effectLst/>
                <a:latin typeface="Cambria Math" panose="02040503050406030204" pitchFamily="18" charset="0"/>
                <a:ea typeface="Aptos" panose="020B0004020202020204" pitchFamily="34" charset="0"/>
                <a:cs typeface="Cambria Math" panose="02040503050406030204" pitchFamily="18" charset="0"/>
              </a:rPr>
              <a:t>⁺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(bottom) T cells, from healthy individuals, </a:t>
            </a:r>
            <a:r>
              <a:rPr lang="en-US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untreated (CTRL) or treated with different concentrations of rIL30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it-IT" sz="10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 graphs on the right summarize the MFI values from three independent experiments. A significant increase in LAG-3 expression (ANOVA: </a:t>
            </a:r>
            <a:r>
              <a:rPr lang="en-GB" sz="105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&lt;0.001) was observed in CD4</a:t>
            </a:r>
            <a:r>
              <a:rPr lang="en-GB" sz="1050" kern="100" dirty="0">
                <a:effectLst/>
                <a:latin typeface="Cambria Math" panose="02040503050406030204" pitchFamily="18" charset="0"/>
                <a:ea typeface="Aptos" panose="020B0004020202020204" pitchFamily="34" charset="0"/>
                <a:cs typeface="Cambria Math" panose="02040503050406030204" pitchFamily="18" charset="0"/>
              </a:rPr>
              <a:t>⁺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 cells treated with 50 ng/ml of rIL30 compared to CTRL (***</a:t>
            </a:r>
            <a:r>
              <a:rPr lang="en-GB" sz="105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&lt;0.001, Tukey HSD test) (top-right), and in CD8</a:t>
            </a:r>
            <a:r>
              <a:rPr lang="en-GB" sz="1050" kern="100" dirty="0">
                <a:effectLst/>
                <a:latin typeface="Cambria Math" panose="02040503050406030204" pitchFamily="18" charset="0"/>
                <a:ea typeface="Aptos" panose="020B0004020202020204" pitchFamily="34" charset="0"/>
                <a:cs typeface="Cambria Math" panose="02040503050406030204" pitchFamily="18" charset="0"/>
              </a:rPr>
              <a:t>⁺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 cells treated with 50 ng/ml of rIL30 compared to CTRL (*</a:t>
            </a:r>
            <a:r>
              <a:rPr lang="en-GB" sz="105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&lt;0.05, Tukey HSD test) (bottom-right).</a:t>
            </a:r>
            <a:endParaRPr lang="it-IT" sz="105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4941CF-E048-1347-E93A-C27A07E24EE8}"/>
              </a:ext>
            </a:extLst>
          </p:cNvPr>
          <p:cNvSpPr txBox="1"/>
          <p:nvPr/>
        </p:nvSpPr>
        <p:spPr>
          <a:xfrm>
            <a:off x="8865702" y="4327799"/>
            <a:ext cx="305386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Fold changes in mRNA expression levels of immune checkpoint molecules between rIL30-treated and untreated melanoma cell lines. The dashed line represents the two-fold change cutoff. A two-fold change in gene expression was considered significant at </a:t>
            </a:r>
            <a:r>
              <a:rPr lang="en-GB" sz="1050" i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GB" sz="105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&lt;0.001. </a:t>
            </a:r>
            <a:endParaRPr lang="en-GB" sz="1050" kern="100" dirty="0">
              <a:latin typeface="Arial" panose="020B06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84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9DAF59A-0714-C573-B57B-CCF103AE0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18329" y="1015501"/>
            <a:ext cx="5755481" cy="393682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37E54B8-4229-3DF3-CE1A-D2AAFB72D63D}"/>
              </a:ext>
            </a:extLst>
          </p:cNvPr>
          <p:cNvSpPr txBox="1"/>
          <p:nvPr/>
        </p:nvSpPr>
        <p:spPr>
          <a:xfrm>
            <a:off x="2286843" y="6164330"/>
            <a:ext cx="78664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solidFill>
                  <a:srgbClr val="0070C0"/>
                </a:solidFill>
              </a:rPr>
              <a:t>Interleukin-30 promotes melanoma spreading and triggers LAG-3 expression and T cell exhaustion</a:t>
            </a:r>
          </a:p>
          <a:p>
            <a:pPr algn="ctr"/>
            <a:r>
              <a:rPr lang="pt-BR" sz="1600" i="1" dirty="0">
                <a:solidFill>
                  <a:srgbClr val="0070C0"/>
                </a:solidFill>
              </a:rPr>
              <a:t>B i o m e d ic i n e  &amp;  P h a r m a c o t h e r a p y 197 (2026) 119183</a:t>
            </a:r>
            <a:endParaRPr lang="it-IT" sz="1600" i="1" dirty="0">
              <a:solidFill>
                <a:srgbClr val="0070C0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02CB9FF-2817-5FC4-A8A4-83091398F91E}"/>
              </a:ext>
            </a:extLst>
          </p:cNvPr>
          <p:cNvSpPr txBox="1"/>
          <p:nvPr/>
        </p:nvSpPr>
        <p:spPr>
          <a:xfrm>
            <a:off x="583584" y="5059798"/>
            <a:ext cx="10965514" cy="10772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1500" b="1" dirty="0">
                <a:latin typeface="Arial" panose="020B0604020202020204" pitchFamily="34" charset="0"/>
                <a:cs typeface="Arial" panose="020B0604020202020204" pitchFamily="34" charset="0"/>
              </a:rPr>
              <a:t>I dati indicano il gene dell’IL30 come potenziale bersaglio terapeutico nel melanoma metastatico. </a:t>
            </a:r>
          </a:p>
          <a:p>
            <a:pPr algn="ctr"/>
            <a:r>
              <a:rPr lang="it-IT" sz="1500" b="1" dirty="0">
                <a:latin typeface="Arial" panose="020B0604020202020204" pitchFamily="34" charset="0"/>
                <a:cs typeface="Arial" panose="020B0604020202020204" pitchFamily="34" charset="0"/>
              </a:rPr>
              <a:t>Il suo silenziamento mediante </a:t>
            </a:r>
            <a:r>
              <a:rPr lang="it-IT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nanovettori</a:t>
            </a:r>
            <a:r>
              <a:rPr lang="it-IT" sz="1500" b="1" dirty="0">
                <a:latin typeface="Arial" panose="020B0604020202020204" pitchFamily="34" charset="0"/>
                <a:cs typeface="Arial" panose="020B0604020202020204" pitchFamily="34" charset="0"/>
              </a:rPr>
              <a:t> ed editing genetico potrebbe ridurre le metastasi e potenziare la risposta alla immunoterapia combinata (Opdualag®) con </a:t>
            </a:r>
            <a:r>
              <a:rPr lang="it-IT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nivolumab</a:t>
            </a:r>
            <a:r>
              <a:rPr lang="it-IT" sz="1500" b="1" dirty="0">
                <a:latin typeface="Arial" panose="020B0604020202020204" pitchFamily="34" charset="0"/>
                <a:cs typeface="Arial" panose="020B0604020202020204" pitchFamily="34" charset="0"/>
              </a:rPr>
              <a:t> (anticorpo anti-PD-1) e relatlimab (anticorpo anti-LAG-3). </a:t>
            </a:r>
          </a:p>
          <a:p>
            <a:pPr algn="ctr"/>
            <a:endParaRPr lang="it-IT" sz="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500" b="1" dirty="0">
                <a:latin typeface="Arial" panose="020B0604020202020204" pitchFamily="34" charset="0"/>
                <a:cs typeface="Arial" panose="020B0604020202020204" pitchFamily="34" charset="0"/>
              </a:rPr>
              <a:t>Sono in corso studi preclinici per valutarne efficacia, sicurezza e </a:t>
            </a:r>
            <a:r>
              <a:rPr lang="it-IT" sz="1500" b="1" dirty="0" err="1">
                <a:latin typeface="Arial" panose="020B0604020202020204" pitchFamily="34" charset="0"/>
                <a:cs typeface="Arial" panose="020B0604020202020204" pitchFamily="34" charset="0"/>
              </a:rPr>
              <a:t>biodistribuzione</a:t>
            </a:r>
            <a:r>
              <a:rPr lang="it-IT" sz="15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967765F-8D41-10CB-1FEA-912E5B050C57}"/>
              </a:ext>
            </a:extLst>
          </p:cNvPr>
          <p:cNvSpPr txBox="1"/>
          <p:nvPr/>
        </p:nvSpPr>
        <p:spPr>
          <a:xfrm>
            <a:off x="639271" y="182773"/>
            <a:ext cx="10730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latin typeface="Arial" panose="020B0604020202020204" pitchFamily="34" charset="0"/>
                <a:cs typeface="Arial" panose="020B0604020202020204" pitchFamily="34" charset="0"/>
              </a:rPr>
              <a:t>L'IL30 riprogramma l’espressione genica del melanoma promuovendone la metastatizzazione e frena la risposta immune antitumorale dei linfociti T</a:t>
            </a:r>
          </a:p>
        </p:txBody>
      </p:sp>
      <p:pic>
        <p:nvPicPr>
          <p:cNvPr id="1026" name="Picture 2" descr="Fondazione AIRC per la ricerca sul cancro - Vita.it">
            <a:extLst>
              <a:ext uri="{FF2B5EF4-FFF2-40B4-BE49-F238E27FC236}">
                <a16:creationId xmlns:a16="http://schemas.microsoft.com/office/drawing/2014/main" id="{5BB1250E-8B70-2FCA-A4BD-55F8F32B6B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8" t="897" r="22820" b="-897"/>
          <a:stretch/>
        </p:blipFill>
        <p:spPr bwMode="auto">
          <a:xfrm>
            <a:off x="869340" y="2084320"/>
            <a:ext cx="1250774" cy="1670385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riGS-SLAM — Orchard Mapping Across Seasons via Multi-View Gaussian ...">
            <a:extLst>
              <a:ext uri="{FF2B5EF4-FFF2-40B4-BE49-F238E27FC236}">
                <a16:creationId xmlns:a16="http://schemas.microsoft.com/office/drawing/2014/main" id="{20BB59E3-535E-6AE4-AFC5-9BC502B21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686" y="2373132"/>
            <a:ext cx="2366791" cy="707886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822A8EA-BCAF-2BA2-952A-ADBCF41DE2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27" t="2409" r="8793" b="25416"/>
          <a:stretch/>
        </p:blipFill>
        <p:spPr>
          <a:xfrm>
            <a:off x="9120156" y="3360915"/>
            <a:ext cx="2771729" cy="120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672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920</Words>
  <Application>Microsoft Office PowerPoint</Application>
  <PresentationFormat>Widescreen</PresentationFormat>
  <Paragraphs>25</Paragraphs>
  <Slides>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Emma Di Carlo</dc:creator>
  <cp:lastModifiedBy>Maurizio Adezio</cp:lastModifiedBy>
  <cp:revision>11</cp:revision>
  <cp:lastPrinted>2026-09-16T09:02:50Z</cp:lastPrinted>
  <dcterms:created xsi:type="dcterms:W3CDTF">2026-09-15T12:26:18Z</dcterms:created>
  <dcterms:modified xsi:type="dcterms:W3CDTF">2026-09-16T09:03:07Z</dcterms:modified>
</cp:coreProperties>
</file>