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>
        <p:scale>
          <a:sx n="60" d="100"/>
          <a:sy n="60" d="100"/>
        </p:scale>
        <p:origin x="2436" y="10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C1AEFD0-C41C-090C-4BB2-6FBA5D986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35AA51-DBD3-4E14-B333-751C56B480E6}" type="datetimeFigureOut">
              <a:rPr lang="it-IT"/>
              <a:pPr>
                <a:defRPr/>
              </a:pPr>
              <a:t>18/09/2026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DDCA860-39E9-E36C-A210-D4D9682F3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91F7528-7635-9C7B-D35F-ABDA6E870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EAECE3-A88C-4A0B-9145-6257C599D9F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4718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3E2603A-9A9A-88F3-AAAF-43CD14EED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E4DABA-7138-48C1-9A4E-FE8989A151F6}" type="datetimeFigureOut">
              <a:rPr lang="it-IT"/>
              <a:pPr>
                <a:defRPr/>
              </a:pPr>
              <a:t>18/09/2026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B744D19-4D2F-8516-EDF0-1400EC539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92607CE-E740-256B-73B3-CE926387C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22444-DF97-4BEE-9AB5-3FFBD1D856F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1764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4892471-73DF-2FAB-F15D-75686C28D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82D09-93BD-4BDE-BA41-0B3F9D8D5D4C}" type="datetimeFigureOut">
              <a:rPr lang="it-IT"/>
              <a:pPr>
                <a:defRPr/>
              </a:pPr>
              <a:t>18/09/2026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437CB5E-6B11-AA12-D132-13EAF8F7C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ABCE630-AC94-3D78-71D4-91B05EE4A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20D35-1447-4D48-9DD7-4D7F176033E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706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344E507-D9CA-477E-DA52-2959C5929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27C4E-609A-426D-BDDE-EF104DE9022A}" type="datetimeFigureOut">
              <a:rPr lang="it-IT"/>
              <a:pPr>
                <a:defRPr/>
              </a:pPr>
              <a:t>18/09/2026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47A7806-484E-40D2-5D20-BFCAF7C37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E0B4867-5CBB-9A48-D5FA-611B9CB03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A4F5F9-C700-4329-B71C-EACA70A1213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7907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E2E33F53-E7F7-088A-BC82-DFC3A4097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DBC9B-9722-4EFA-B7D5-8E4E77C0266F}" type="datetimeFigureOut">
              <a:rPr lang="it-IT"/>
              <a:pPr>
                <a:defRPr/>
              </a:pPr>
              <a:t>18/09/2026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31CA26F2-B8C8-4C3E-B8DB-1F9A4FB06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A03842B-7DE8-D270-C04A-ACC2B117C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2ECBA-D126-4CDA-8DCA-FB836525756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5822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F464249-123B-A54E-47D8-6E0E18FE2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1F724-DCD2-4536-AAC5-051D11642DFE}" type="datetimeFigureOut">
              <a:rPr lang="it-IT"/>
              <a:pPr>
                <a:defRPr/>
              </a:pPr>
              <a:t>18/09/2026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7141C04-BED7-FA71-4AF2-0E884E012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5C8B130-55C1-2E30-0533-D8F351074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87B601-61EF-4503-A2E4-5EB600A46DB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4371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0E2EA6B6-FC3A-58F9-9AE5-297FA7C33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D0BAE-34B8-42F3-9B52-23B7AB915244}" type="datetimeFigureOut">
              <a:rPr lang="it-IT"/>
              <a:pPr>
                <a:defRPr/>
              </a:pPr>
              <a:t>18/09/2026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A3D5501-6D80-3FBD-DDCB-6B40CEBC1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1DBC2F8-C528-5CC0-D9DA-C2FCFF944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FE44E-99EA-4440-8373-11B41D2AD06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3125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D5E3464-222F-D027-5437-7146F2470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0ADCEE-D431-4B55-95F9-CFB36E7D997D}" type="datetimeFigureOut">
              <a:rPr lang="it-IT"/>
              <a:pPr>
                <a:defRPr/>
              </a:pPr>
              <a:t>18/09/2026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75F517D-EC95-D69F-11D9-5B26C45A6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41A9DD4-A79F-7B81-4480-0FF5E693D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1B7600-464F-4574-900D-31D39A4B6E0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5320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57B68BD-5E18-289C-9908-9FD9744B2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28CC95-6354-47A8-9552-D708DD518BCF}" type="datetimeFigureOut">
              <a:rPr lang="it-IT"/>
              <a:pPr>
                <a:defRPr/>
              </a:pPr>
              <a:t>18/09/2026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3605682-A274-1C84-236B-BAE434EB1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8B00FE7-0097-E669-46C8-0B2E4DC91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A86EB-60B0-4D3D-88E1-3F3CD2CF9B0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7132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6F0E26A-72A0-353B-2C90-7DE76E0F2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B1D7D-AF44-41AF-9EE5-6F424B6DC3BC}" type="datetimeFigureOut">
              <a:rPr lang="it-IT"/>
              <a:pPr>
                <a:defRPr/>
              </a:pPr>
              <a:t>18/09/2026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DE81B34-70E5-A4E4-800F-E18C8C299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A0A91B8-D7F8-1AC1-8CCF-73505D0AB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493DC-3D6A-485A-B737-9B572349677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6423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085E44C-B331-CDC5-C85C-E2B290B5E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88AC1-5D9A-42FE-B9E3-CB39B2FF0D1E}" type="datetimeFigureOut">
              <a:rPr lang="it-IT"/>
              <a:pPr>
                <a:defRPr/>
              </a:pPr>
              <a:t>18/09/2026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2E2D511-406F-B06B-F9B0-096AC0026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D29605B-8692-68CF-A12D-80EFA3F26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30C93-D07B-4CCF-83BC-9BE37BFA05D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3075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>
            <a:extLst>
              <a:ext uri="{FF2B5EF4-FFF2-40B4-BE49-F238E27FC236}">
                <a16:creationId xmlns:a16="http://schemas.microsoft.com/office/drawing/2014/main" id="{0030062A-E133-F555-3E1C-02B5CB3B55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 dello schema</a:t>
            </a:r>
          </a:p>
        </p:txBody>
      </p:sp>
      <p:sp>
        <p:nvSpPr>
          <p:cNvPr id="1027" name="Segnaposto testo 2">
            <a:extLst>
              <a:ext uri="{FF2B5EF4-FFF2-40B4-BE49-F238E27FC236}">
                <a16:creationId xmlns:a16="http://schemas.microsoft.com/office/drawing/2014/main" id="{EBFAC66B-682E-0D69-D4AC-27D3423C40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2A12B21-5378-843D-40EA-2BCFA87D9B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5CCE2DB-5D1B-4FF5-9FA6-73017A600835}" type="datetimeFigureOut">
              <a:rPr lang="it-IT"/>
              <a:pPr>
                <a:defRPr/>
              </a:pPr>
              <a:t>18/09/2026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1C1A31F-B705-66BE-4EF9-B434196611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D710E7E-AEB8-EA5D-356A-07E39CB455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E32E205-0AE4-4F05-BB0A-D484F71E427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gif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jpe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8A7C3EDB-7B6F-8E56-49E4-365B7173B588}"/>
              </a:ext>
            </a:extLst>
          </p:cNvPr>
          <p:cNvSpPr txBox="1">
            <a:spLocks/>
          </p:cNvSpPr>
          <p:nvPr/>
        </p:nvSpPr>
        <p:spPr>
          <a:xfrm>
            <a:off x="290513" y="765175"/>
            <a:ext cx="11610975" cy="955675"/>
          </a:xfrm>
          <a:prstGeom prst="rect">
            <a:avLst/>
          </a:prstGeom>
          <a:noFill/>
          <a:ln>
            <a:noFill/>
          </a:ln>
        </p:spPr>
        <p:txBody>
          <a:bodyPr spcFirstLastPara="1" lIns="45700" tIns="45700" rIns="45700" bIns="4570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69189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ctr" eaLnBrk="1" fontAlgn="auto" hangingPunct="1">
              <a:defRPr/>
            </a:pPr>
            <a:r>
              <a:rPr lang="it-IT" sz="5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SCM Nutraceutici Universitari</a:t>
            </a:r>
          </a:p>
          <a:p>
            <a:pPr algn="ctr" eaLnBrk="1" fontAlgn="auto" hangingPunct="1">
              <a:defRPr/>
            </a:pPr>
            <a:r>
              <a:rPr lang="en-US" sz="3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Spin-off </a:t>
            </a:r>
            <a:r>
              <a:rPr lang="en-US" sz="3600" b="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dell’Università</a:t>
            </a:r>
            <a:r>
              <a:rPr lang="en-US" sz="3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“G. </a:t>
            </a:r>
            <a:r>
              <a:rPr lang="en-US" sz="3600" b="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d’Annunzio</a:t>
            </a:r>
            <a:r>
              <a:rPr lang="en-US" sz="3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di Chieti-Pescara</a:t>
            </a:r>
            <a:endParaRPr lang="it-IT" sz="3600" b="0" i="1" dirty="0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858D5AE3-198C-0CDA-DA0C-A1AC6B0FFC3E}"/>
              </a:ext>
            </a:extLst>
          </p:cNvPr>
          <p:cNvSpPr txBox="1">
            <a:spLocks/>
          </p:cNvSpPr>
          <p:nvPr/>
        </p:nvSpPr>
        <p:spPr>
          <a:xfrm>
            <a:off x="5040313" y="4389438"/>
            <a:ext cx="6069012" cy="46196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eaLnBrk="1" fontAlgn="auto" hangingPunct="1">
              <a:defRPr/>
            </a:pPr>
            <a:r>
              <a:rPr lang="it-IT" sz="28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«La scienza al Servizio della salute»</a:t>
            </a:r>
            <a:endParaRPr lang="en-US" sz="2800" i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defRPr/>
            </a:pPr>
            <a:endParaRPr lang="it-IT" sz="2400" dirty="0"/>
          </a:p>
        </p:txBody>
      </p:sp>
      <p:pic>
        <p:nvPicPr>
          <p:cNvPr id="13316" name="Segnaposto immagine 8" descr="Immagine che contiene fiore&#10;&#10;Il contenuto generato dall'IA potrebbe non essere corretto.">
            <a:extLst>
              <a:ext uri="{FF2B5EF4-FFF2-40B4-BE49-F238E27FC236}">
                <a16:creationId xmlns:a16="http://schemas.microsoft.com/office/drawing/2014/main" id="{B1746FC8-28BC-94B9-7F16-F745E0237A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116" t="-366" r="-20377" b="1448"/>
          <a:stretch>
            <a:fillRect/>
          </a:stretch>
        </p:blipFill>
        <p:spPr bwMode="auto">
          <a:xfrm>
            <a:off x="290513" y="2468562"/>
            <a:ext cx="5349875" cy="360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2">
            <a:extLst>
              <a:ext uri="{FF2B5EF4-FFF2-40B4-BE49-F238E27FC236}">
                <a16:creationId xmlns:a16="http://schemas.microsoft.com/office/drawing/2014/main" id="{DA0A5D20-3FFF-A6AA-44DB-2CEDF5DFC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4000" y="517978"/>
            <a:ext cx="1009037" cy="1161597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sp>
        <p:nvSpPr>
          <p:cNvPr id="5" name="CasellaDiTesto 15">
            <a:extLst>
              <a:ext uri="{FF2B5EF4-FFF2-40B4-BE49-F238E27FC236}">
                <a16:creationId xmlns:a16="http://schemas.microsoft.com/office/drawing/2014/main" id="{1DDDB290-B9D8-6462-0CB8-F3FEE394BDC6}"/>
              </a:ext>
            </a:extLst>
          </p:cNvPr>
          <p:cNvSpPr txBox="1"/>
          <p:nvPr/>
        </p:nvSpPr>
        <p:spPr>
          <a:xfrm>
            <a:off x="3717729" y="678924"/>
            <a:ext cx="6657975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4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Problema: La Stitichezza</a:t>
            </a:r>
          </a:p>
        </p:txBody>
      </p:sp>
      <p:pic>
        <p:nvPicPr>
          <p:cNvPr id="14340" name="Immagine 12">
            <a:extLst>
              <a:ext uri="{FF2B5EF4-FFF2-40B4-BE49-F238E27FC236}">
                <a16:creationId xmlns:a16="http://schemas.microsoft.com/office/drawing/2014/main" id="{0948579B-D11F-9891-5AD6-1EB9414323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225" y="1679575"/>
            <a:ext cx="2867025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CasellaDiTesto 16">
            <a:extLst>
              <a:ext uri="{FF2B5EF4-FFF2-40B4-BE49-F238E27FC236}">
                <a16:creationId xmlns:a16="http://schemas.microsoft.com/office/drawing/2014/main" id="{4565C5F2-5DCB-D4FE-BAC0-F7A7B9D18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1429" y="5567889"/>
            <a:ext cx="75342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/>
            <a:r>
              <a:rPr lang="it-IT" altLang="it-IT" sz="2800" dirty="0">
                <a:latin typeface="Arial" panose="020B0604020202020204" pitchFamily="34" charset="0"/>
                <a:cs typeface="Arial" panose="020B0604020202020204" pitchFamily="34" charset="0"/>
              </a:rPr>
              <a:t>Il 22% degli adulti soffre di stitichezza</a:t>
            </a:r>
          </a:p>
        </p:txBody>
      </p:sp>
      <p:pic>
        <p:nvPicPr>
          <p:cNvPr id="14343" name="Immagine 8">
            <a:extLst>
              <a:ext uri="{FF2B5EF4-FFF2-40B4-BE49-F238E27FC236}">
                <a16:creationId xmlns:a16="http://schemas.microsoft.com/office/drawing/2014/main" id="{850AC539-8065-FF60-8D84-276AB7A4E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650" y="2884488"/>
            <a:ext cx="2516188" cy="167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D861E1B3-6486-6399-087E-7BB8D39360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7302" y="2135196"/>
            <a:ext cx="4267961" cy="284530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Segnaposto immagine 8" descr="Immagine che contiene fiore">
            <a:extLst>
              <a:ext uri="{FF2B5EF4-FFF2-40B4-BE49-F238E27FC236}">
                <a16:creationId xmlns:a16="http://schemas.microsoft.com/office/drawing/2014/main" id="{D8365ED2-E727-B37A-40BC-4F6AE059AD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116" t="-366" r="-20377" b="1448"/>
          <a:stretch>
            <a:fillRect/>
          </a:stretch>
        </p:blipFill>
        <p:spPr bwMode="auto">
          <a:xfrm>
            <a:off x="3168650" y="133350"/>
            <a:ext cx="1520825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itolo 9">
            <a:extLst>
              <a:ext uri="{FF2B5EF4-FFF2-40B4-BE49-F238E27FC236}">
                <a16:creationId xmlns:a16="http://schemas.microsoft.com/office/drawing/2014/main" id="{82EF96C6-5DDB-62FD-7169-BF2FAF6AF026}"/>
              </a:ext>
            </a:extLst>
          </p:cNvPr>
          <p:cNvSpPr txBox="1">
            <a:spLocks/>
          </p:cNvSpPr>
          <p:nvPr/>
        </p:nvSpPr>
        <p:spPr>
          <a:xfrm>
            <a:off x="4497388" y="260350"/>
            <a:ext cx="7056437" cy="1011238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it-IT" sz="2800" b="1" kern="1200" dirty="0">
                <a:solidFill>
                  <a:srgbClr val="B27F47"/>
                </a:solidFill>
                <a:latin typeface="Titillium Bd" pitchFamily="2" charset="77"/>
                <a:ea typeface="+mn-ea"/>
                <a:cs typeface="+mn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sz="480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SCM </a:t>
            </a:r>
            <a:r>
              <a:rPr sz="480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Nutraver</a:t>
            </a:r>
            <a:r>
              <a:rPr sz="480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® </a:t>
            </a:r>
            <a:r>
              <a:rPr sz="4800" i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Fibra</a:t>
            </a:r>
            <a:r>
              <a:rPr sz="480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8" name="CasellaDiTesto 6">
            <a:extLst>
              <a:ext uri="{FF2B5EF4-FFF2-40B4-BE49-F238E27FC236}">
                <a16:creationId xmlns:a16="http://schemas.microsoft.com/office/drawing/2014/main" id="{103EF829-32CF-321D-A20C-98DD768AB1F5}"/>
              </a:ext>
            </a:extLst>
          </p:cNvPr>
          <p:cNvSpPr txBox="1"/>
          <p:nvPr/>
        </p:nvSpPr>
        <p:spPr>
          <a:xfrm>
            <a:off x="746626" y="1217947"/>
            <a:ext cx="10117137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Una soluzione naturale, sicura ed efficace, progettata per risolvere il problema della stipsi in modo semplice e senza compromessi.</a:t>
            </a:r>
          </a:p>
        </p:txBody>
      </p:sp>
      <p:pic>
        <p:nvPicPr>
          <p:cNvPr id="15365" name="Immagine 4">
            <a:extLst>
              <a:ext uri="{FF2B5EF4-FFF2-40B4-BE49-F238E27FC236}">
                <a16:creationId xmlns:a16="http://schemas.microsoft.com/office/drawing/2014/main" id="{C9B6CE2B-20CB-2B1B-5B4C-D13CC9D25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2333625"/>
            <a:ext cx="4829175" cy="360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Ovale 19">
            <a:extLst>
              <a:ext uri="{FF2B5EF4-FFF2-40B4-BE49-F238E27FC236}">
                <a16:creationId xmlns:a16="http://schemas.microsoft.com/office/drawing/2014/main" id="{4A66234F-223C-FE96-7A35-D305C52AFD0F}"/>
              </a:ext>
            </a:extLst>
          </p:cNvPr>
          <p:cNvSpPr/>
          <p:nvPr/>
        </p:nvSpPr>
        <p:spPr>
          <a:xfrm>
            <a:off x="6142038" y="2111375"/>
            <a:ext cx="2124075" cy="2085975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9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1" name="Ovale 20">
            <a:extLst>
              <a:ext uri="{FF2B5EF4-FFF2-40B4-BE49-F238E27FC236}">
                <a16:creationId xmlns:a16="http://schemas.microsoft.com/office/drawing/2014/main" id="{E24E5DDD-1ECA-AF75-61A1-EE0BCE092E28}"/>
              </a:ext>
            </a:extLst>
          </p:cNvPr>
          <p:cNvSpPr/>
          <p:nvPr/>
        </p:nvSpPr>
        <p:spPr>
          <a:xfrm>
            <a:off x="7802563" y="3752850"/>
            <a:ext cx="2114550" cy="209073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900" dirty="0"/>
          </a:p>
        </p:txBody>
      </p:sp>
      <p:sp>
        <p:nvSpPr>
          <p:cNvPr id="22" name="Ovale 10">
            <a:extLst>
              <a:ext uri="{FF2B5EF4-FFF2-40B4-BE49-F238E27FC236}">
                <a16:creationId xmlns:a16="http://schemas.microsoft.com/office/drawing/2014/main" id="{4E8DABD4-468E-4492-47DE-0A1FB6E1CE95}"/>
              </a:ext>
            </a:extLst>
          </p:cNvPr>
          <p:cNvSpPr/>
          <p:nvPr/>
        </p:nvSpPr>
        <p:spPr>
          <a:xfrm>
            <a:off x="9428163" y="2143125"/>
            <a:ext cx="2125662" cy="2090738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900"/>
          </a:p>
        </p:txBody>
      </p:sp>
      <p:sp>
        <p:nvSpPr>
          <p:cNvPr id="15369" name="CasellaDiTesto 11">
            <a:extLst>
              <a:ext uri="{FF2B5EF4-FFF2-40B4-BE49-F238E27FC236}">
                <a16:creationId xmlns:a16="http://schemas.microsoft.com/office/drawing/2014/main" id="{D27647D6-F992-2493-8D4F-3BE29EBE97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6025" y="2578100"/>
            <a:ext cx="21193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it-IT" altLang="it-IT" b="1"/>
              <a:t>       Psillio</a:t>
            </a:r>
          </a:p>
          <a:p>
            <a:pPr eaLnBrk="1" hangingPunct="1"/>
            <a:r>
              <a:rPr lang="it-IT" altLang="it-IT"/>
              <a:t>+ Gel Viscoso</a:t>
            </a:r>
          </a:p>
          <a:p>
            <a:pPr eaLnBrk="1" hangingPunct="1"/>
            <a:r>
              <a:rPr lang="it-IT" altLang="it-IT"/>
              <a:t>+ Idratazione feci</a:t>
            </a:r>
          </a:p>
        </p:txBody>
      </p:sp>
      <p:sp>
        <p:nvSpPr>
          <p:cNvPr id="15370" name="CasellaDiTesto 12">
            <a:extLst>
              <a:ext uri="{FF2B5EF4-FFF2-40B4-BE49-F238E27FC236}">
                <a16:creationId xmlns:a16="http://schemas.microsoft.com/office/drawing/2014/main" id="{7F0D6AC8-9B67-FBE4-4F6A-21891507B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01213" y="2484438"/>
            <a:ext cx="1922462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it-IT" altLang="it-IT" b="1"/>
              <a:t>Crusca di Riso</a:t>
            </a:r>
          </a:p>
          <a:p>
            <a:pPr eaLnBrk="1" hangingPunct="1"/>
            <a:r>
              <a:rPr lang="it-IT" altLang="it-IT"/>
              <a:t>+ Prebiotico</a:t>
            </a:r>
          </a:p>
          <a:p>
            <a:pPr eaLnBrk="1" hangingPunct="1"/>
            <a:r>
              <a:rPr lang="it-IT" altLang="it-IT"/>
              <a:t>+ Microbiota</a:t>
            </a:r>
          </a:p>
          <a:p>
            <a:pPr eaLnBrk="1" hangingPunct="1"/>
            <a:r>
              <a:rPr lang="it-IT" altLang="it-IT"/>
              <a:t>-Infiammazione</a:t>
            </a:r>
          </a:p>
          <a:p>
            <a:pPr eaLnBrk="1" hangingPunct="1"/>
            <a:r>
              <a:rPr lang="it-IT" altLang="it-IT"/>
              <a:t>-Crampi</a:t>
            </a:r>
          </a:p>
        </p:txBody>
      </p:sp>
      <p:sp>
        <p:nvSpPr>
          <p:cNvPr id="15371" name="CasellaDiTesto 15">
            <a:extLst>
              <a:ext uri="{FF2B5EF4-FFF2-40B4-BE49-F238E27FC236}">
                <a16:creationId xmlns:a16="http://schemas.microsoft.com/office/drawing/2014/main" id="{5D4A8178-16F7-4A17-CEED-099332C442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8425" y="4689475"/>
            <a:ext cx="2284413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/>
            <a:r>
              <a:rPr lang="it-IT" altLang="it-IT" sz="1600">
                <a:solidFill>
                  <a:schemeClr val="bg1"/>
                </a:solidFill>
                <a:latin typeface="Albertus Medium" panose="020E0602030304020304" pitchFamily="34" charset="0"/>
              </a:rPr>
              <a:t>SCM Nutraver™ Fibra</a:t>
            </a:r>
            <a:endParaRPr lang="it-IT" altLang="it-IT" sz="1600">
              <a:solidFill>
                <a:schemeClr val="bg1"/>
              </a:solidFill>
            </a:endParaRPr>
          </a:p>
          <a:p>
            <a:pPr algn="ctr" eaLnBrk="1" hangingPunct="1"/>
            <a:r>
              <a:rPr lang="it-IT" altLang="it-IT" sz="1400" b="1">
                <a:solidFill>
                  <a:srgbClr val="FFFF00"/>
                </a:solidFill>
              </a:rPr>
              <a:t>Effetto Sinergico</a:t>
            </a:r>
          </a:p>
        </p:txBody>
      </p:sp>
      <p:pic>
        <p:nvPicPr>
          <p:cNvPr id="15372" name="Immagine 23">
            <a:extLst>
              <a:ext uri="{FF2B5EF4-FFF2-40B4-BE49-F238E27FC236}">
                <a16:creationId xmlns:a16="http://schemas.microsoft.com/office/drawing/2014/main" id="{0790D682-09F2-1CB3-D93C-3E28D7F08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2638" y="3833813"/>
            <a:ext cx="874712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7" name="Straight Arrow Connector 33">
            <a:extLst>
              <a:ext uri="{FF2B5EF4-FFF2-40B4-BE49-F238E27FC236}">
                <a16:creationId xmlns:a16="http://schemas.microsoft.com/office/drawing/2014/main" id="{6F59873D-7000-97CD-9745-87A62DCF8AB7}"/>
              </a:ext>
            </a:extLst>
          </p:cNvPr>
          <p:cNvCxnSpPr>
            <a:cxnSpLocks/>
          </p:cNvCxnSpPr>
          <p:nvPr/>
        </p:nvCxnSpPr>
        <p:spPr>
          <a:xfrm>
            <a:off x="8343900" y="3417888"/>
            <a:ext cx="339725" cy="2460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35">
            <a:extLst>
              <a:ext uri="{FF2B5EF4-FFF2-40B4-BE49-F238E27FC236}">
                <a16:creationId xmlns:a16="http://schemas.microsoft.com/office/drawing/2014/main" id="{423E1AC2-4745-77D2-EA6D-6D238D675099}"/>
              </a:ext>
            </a:extLst>
          </p:cNvPr>
          <p:cNvCxnSpPr>
            <a:cxnSpLocks/>
          </p:cNvCxnSpPr>
          <p:nvPr/>
        </p:nvCxnSpPr>
        <p:spPr>
          <a:xfrm flipH="1">
            <a:off x="8996363" y="3417888"/>
            <a:ext cx="357187" cy="2381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75" name="CasellaDiTesto 28">
            <a:extLst>
              <a:ext uri="{FF2B5EF4-FFF2-40B4-BE49-F238E27FC236}">
                <a16:creationId xmlns:a16="http://schemas.microsoft.com/office/drawing/2014/main" id="{9EEC1B89-BF4B-CDC7-77C3-35E88F215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25" y="5973763"/>
            <a:ext cx="4054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it-IT" altLang="it-IT" sz="3200"/>
              <a:t>«La fibra </a:t>
            </a:r>
            <a:r>
              <a:rPr lang="it-IT" altLang="it-IT" sz="3200" i="1"/>
              <a:t>intelligente</a:t>
            </a:r>
            <a:r>
              <a:rPr lang="it-IT" altLang="it-IT" sz="3200"/>
              <a:t>»</a:t>
            </a:r>
          </a:p>
        </p:txBody>
      </p:sp>
      <p:pic>
        <p:nvPicPr>
          <p:cNvPr id="15377" name="Immagine 30" descr="Immagine che contiene giallo&#10;&#10;Il contenuto generato dall'IA potrebbe non essere corretto.">
            <a:extLst>
              <a:ext uri="{FF2B5EF4-FFF2-40B4-BE49-F238E27FC236}">
                <a16:creationId xmlns:a16="http://schemas.microsoft.com/office/drawing/2014/main" id="{B92D3AB5-0775-4439-A6D9-47D76487B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163" y="5908675"/>
            <a:ext cx="81915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>
            <a:extLst>
              <a:ext uri="{FF2B5EF4-FFF2-40B4-BE49-F238E27FC236}">
                <a16:creationId xmlns:a16="http://schemas.microsoft.com/office/drawing/2014/main" id="{76CF54C0-C79F-2695-27D2-5C2B1FBD8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3732" y="229102"/>
            <a:ext cx="898662" cy="108322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sp>
        <p:nvSpPr>
          <p:cNvPr id="3" name="Titolo 9">
            <a:extLst>
              <a:ext uri="{FF2B5EF4-FFF2-40B4-BE49-F238E27FC236}">
                <a16:creationId xmlns:a16="http://schemas.microsoft.com/office/drawing/2014/main" id="{92B052D6-BDBD-E26E-C64B-C84FB7614883}"/>
              </a:ext>
            </a:extLst>
          </p:cNvPr>
          <p:cNvSpPr txBox="1">
            <a:spLocks/>
          </p:cNvSpPr>
          <p:nvPr/>
        </p:nvSpPr>
        <p:spPr>
          <a:xfrm>
            <a:off x="987425" y="269875"/>
            <a:ext cx="13406438" cy="78105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it-IT" sz="4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Perché ora – Perché qui</a:t>
            </a:r>
          </a:p>
        </p:txBody>
      </p:sp>
      <p:grpSp>
        <p:nvGrpSpPr>
          <p:cNvPr id="16388" name="Gruppo 11">
            <a:extLst>
              <a:ext uri="{FF2B5EF4-FFF2-40B4-BE49-F238E27FC236}">
                <a16:creationId xmlns:a16="http://schemas.microsoft.com/office/drawing/2014/main" id="{6408DF83-E0D8-3616-79BA-5EA99CB49902}"/>
              </a:ext>
            </a:extLst>
          </p:cNvPr>
          <p:cNvGrpSpPr>
            <a:grpSpLocks/>
          </p:cNvGrpSpPr>
          <p:nvPr/>
        </p:nvGrpSpPr>
        <p:grpSpPr bwMode="auto">
          <a:xfrm>
            <a:off x="1530350" y="1411288"/>
            <a:ext cx="5922963" cy="4935537"/>
            <a:chOff x="5700569" y="4578360"/>
            <a:chExt cx="12667642" cy="8937072"/>
          </a:xfrm>
        </p:grpSpPr>
        <p:pic>
          <p:nvPicPr>
            <p:cNvPr id="16390" name="Immagine 9">
              <a:extLst>
                <a:ext uri="{FF2B5EF4-FFF2-40B4-BE49-F238E27FC236}">
                  <a16:creationId xmlns:a16="http://schemas.microsoft.com/office/drawing/2014/main" id="{4EE477C6-D1F0-C8B9-85D7-E2D3B9BED1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00569" y="4578360"/>
              <a:ext cx="12667642" cy="8937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ttangolo 5">
              <a:extLst>
                <a:ext uri="{FF2B5EF4-FFF2-40B4-BE49-F238E27FC236}">
                  <a16:creationId xmlns:a16="http://schemas.microsoft.com/office/drawing/2014/main" id="{A8E71C5B-F385-E00C-3AC8-B4310885B07D}"/>
                </a:ext>
              </a:extLst>
            </p:cNvPr>
            <p:cNvSpPr/>
            <p:nvPr/>
          </p:nvSpPr>
          <p:spPr>
            <a:xfrm>
              <a:off x="6063861" y="6544574"/>
              <a:ext cx="8661257" cy="45705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sz="1400"/>
            </a:p>
          </p:txBody>
        </p:sp>
      </p:grpSp>
      <p:sp>
        <p:nvSpPr>
          <p:cNvPr id="16389" name="CasellaDiTesto 3">
            <a:extLst>
              <a:ext uri="{FF2B5EF4-FFF2-40B4-BE49-F238E27FC236}">
                <a16:creationId xmlns:a16="http://schemas.microsoft.com/office/drawing/2014/main" id="{2714848A-0C84-7A65-B75E-7C69E41B19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9100" y="3429000"/>
            <a:ext cx="6359525" cy="9540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it-IT" altLang="it-IT" sz="1400">
                <a:latin typeface="Arial" panose="020B0604020202020204" pitchFamily="34" charset="0"/>
                <a:cs typeface="Arial" panose="020B0604020202020204" pitchFamily="34" charset="0"/>
              </a:rPr>
              <a:t>Il mercato italiano degli integratori vale oltre </a:t>
            </a:r>
            <a:r>
              <a:rPr lang="it-IT" altLang="it-IT" sz="1400" b="1">
                <a:latin typeface="Arial" panose="020B0604020202020204" pitchFamily="34" charset="0"/>
                <a:cs typeface="Arial" panose="020B0604020202020204" pitchFamily="34" charset="0"/>
              </a:rPr>
              <a:t>4,5 miliardi di euro</a:t>
            </a:r>
            <a:r>
              <a:rPr lang="it-IT" altLang="it-IT" sz="1400">
                <a:latin typeface="Arial" panose="020B0604020202020204" pitchFamily="34" charset="0"/>
                <a:cs typeface="Arial" panose="020B0604020202020204" pitchFamily="34" charset="0"/>
              </a:rPr>
              <a:t> nel 2024 </a:t>
            </a: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it-IT" altLang="it-IT" sz="1400">
                <a:latin typeface="Arial" panose="020B0604020202020204" pitchFamily="34" charset="0"/>
                <a:cs typeface="Arial" panose="020B0604020202020204" pitchFamily="34" charset="0"/>
              </a:rPr>
              <a:t>Crescita annua del </a:t>
            </a:r>
            <a:r>
              <a:rPr lang="it-IT" altLang="it-IT" sz="1400" b="1">
                <a:latin typeface="Arial" panose="020B0604020202020204" pitchFamily="34" charset="0"/>
                <a:cs typeface="Arial" panose="020B0604020202020204" pitchFamily="34" charset="0"/>
              </a:rPr>
              <a:t>6–7%</a:t>
            </a:r>
            <a:endParaRPr lang="it-IT" altLang="it-IT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it-IT" altLang="it-IT" sz="1400">
                <a:latin typeface="Arial" panose="020B0604020202020204" pitchFamily="34" charset="0"/>
                <a:cs typeface="Arial" panose="020B0604020202020204" pitchFamily="34" charset="0"/>
              </a:rPr>
              <a:t>Segmento: tra le prime categorie per </a:t>
            </a:r>
            <a:r>
              <a:rPr lang="it-IT" altLang="it-IT" sz="1400" b="1">
                <a:latin typeface="Arial" panose="020B0604020202020204" pitchFamily="34" charset="0"/>
                <a:cs typeface="Arial" panose="020B0604020202020204" pitchFamily="34" charset="0"/>
              </a:rPr>
              <a:t>volume e valore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56">
            <a:extLst>
              <a:ext uri="{FF2B5EF4-FFF2-40B4-BE49-F238E27FC236}">
                <a16:creationId xmlns:a16="http://schemas.microsoft.com/office/drawing/2014/main" id="{43431868-B39D-665C-4064-12A5BC6DB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577" y="3968751"/>
            <a:ext cx="8107363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411" name="Gruppo 22">
            <a:extLst>
              <a:ext uri="{FF2B5EF4-FFF2-40B4-BE49-F238E27FC236}">
                <a16:creationId xmlns:a16="http://schemas.microsoft.com/office/drawing/2014/main" id="{BE5D6B76-7004-9729-8331-F620D291D88A}"/>
              </a:ext>
            </a:extLst>
          </p:cNvPr>
          <p:cNvGrpSpPr>
            <a:grpSpLocks/>
          </p:cNvGrpSpPr>
          <p:nvPr/>
        </p:nvGrpSpPr>
        <p:grpSpPr bwMode="auto">
          <a:xfrm>
            <a:off x="1965865" y="5824538"/>
            <a:ext cx="8882812" cy="1033462"/>
            <a:chOff x="540688" y="5688942"/>
            <a:chExt cx="7896517" cy="1033397"/>
          </a:xfrm>
        </p:grpSpPr>
        <p:sp>
          <p:nvSpPr>
            <p:cNvPr id="24" name="Freccia a destra 23">
              <a:extLst>
                <a:ext uri="{FF2B5EF4-FFF2-40B4-BE49-F238E27FC236}">
                  <a16:creationId xmlns:a16="http://schemas.microsoft.com/office/drawing/2014/main" id="{CFB36851-64E0-F210-48C3-351B130800A2}"/>
                </a:ext>
              </a:extLst>
            </p:cNvPr>
            <p:cNvSpPr/>
            <p:nvPr/>
          </p:nvSpPr>
          <p:spPr>
            <a:xfrm>
              <a:off x="540688" y="5688942"/>
              <a:ext cx="7896517" cy="1033397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 dirty="0"/>
            </a:p>
          </p:txBody>
        </p:sp>
        <p:sp>
          <p:nvSpPr>
            <p:cNvPr id="25" name="Nastro perforato 24">
              <a:extLst>
                <a:ext uri="{FF2B5EF4-FFF2-40B4-BE49-F238E27FC236}">
                  <a16:creationId xmlns:a16="http://schemas.microsoft.com/office/drawing/2014/main" id="{27996E4F-6427-592F-1408-DEC59C15A55D}"/>
                </a:ext>
              </a:extLst>
            </p:cNvPr>
            <p:cNvSpPr/>
            <p:nvPr/>
          </p:nvSpPr>
          <p:spPr>
            <a:xfrm rot="4806965">
              <a:off x="6315457" y="6152168"/>
              <a:ext cx="642898" cy="87896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>
                <a:ln>
                  <a:solidFill>
                    <a:schemeClr val="bg1"/>
                  </a:solidFill>
                </a:ln>
              </a:endParaRPr>
            </a:p>
          </p:txBody>
        </p:sp>
      </p:grpSp>
      <p:sp>
        <p:nvSpPr>
          <p:cNvPr id="26" name="Rectangle 11">
            <a:extLst>
              <a:ext uri="{FF2B5EF4-FFF2-40B4-BE49-F238E27FC236}">
                <a16:creationId xmlns:a16="http://schemas.microsoft.com/office/drawing/2014/main" id="{D7D98C50-734C-2B7A-7513-07838E2C3354}"/>
              </a:ext>
            </a:extLst>
          </p:cNvPr>
          <p:cNvSpPr/>
          <p:nvPr/>
        </p:nvSpPr>
        <p:spPr>
          <a:xfrm>
            <a:off x="7850271" y="1146177"/>
            <a:ext cx="3235325" cy="1198562"/>
          </a:xfrm>
          <a:prstGeom prst="rect">
            <a:avLst/>
          </a:prstGeom>
          <a:ln>
            <a:solidFill>
              <a:schemeClr val="accent6"/>
            </a:solidFill>
          </a:ln>
        </p:spPr>
        <p:txBody>
          <a:bodyPr>
            <a:spAutoFit/>
          </a:bodyPr>
          <a:lstStyle/>
          <a:p>
            <a:pPr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it-IT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Pricing</a:t>
            </a:r>
          </a:p>
          <a:p>
            <a:pPr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Fascia </a:t>
            </a:r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Premium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Prezzo 19,50</a:t>
            </a:r>
            <a:r>
              <a:rPr lang="it-IT" sz="1600" dirty="0">
                <a:latin typeface="+mn-lt"/>
              </a:rPr>
              <a:t>€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it-IT" sz="1600" b="1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Margine</a:t>
            </a:r>
            <a:r>
              <a:rPr lang="it-IT" sz="16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lordo fino al 50%.</a:t>
            </a:r>
          </a:p>
        </p:txBody>
      </p:sp>
      <p:sp>
        <p:nvSpPr>
          <p:cNvPr id="27" name="CasellaDiTesto 6">
            <a:extLst>
              <a:ext uri="{FF2B5EF4-FFF2-40B4-BE49-F238E27FC236}">
                <a16:creationId xmlns:a16="http://schemas.microsoft.com/office/drawing/2014/main" id="{5642223F-4638-9FFA-E1DF-8FF04D5EEE77}"/>
              </a:ext>
            </a:extLst>
          </p:cNvPr>
          <p:cNvSpPr txBox="1"/>
          <p:nvPr/>
        </p:nvSpPr>
        <p:spPr>
          <a:xfrm>
            <a:off x="4756234" y="14289"/>
            <a:ext cx="6435725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2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Posizionamento e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2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Vantaggio Competitivo -Roadmap</a:t>
            </a:r>
          </a:p>
        </p:txBody>
      </p:sp>
      <p:pic>
        <p:nvPicPr>
          <p:cNvPr id="28" name="Immagine 2">
            <a:extLst>
              <a:ext uri="{FF2B5EF4-FFF2-40B4-BE49-F238E27FC236}">
                <a16:creationId xmlns:a16="http://schemas.microsoft.com/office/drawing/2014/main" id="{2BEB0FAB-C1E2-CB67-93F1-31CE2170A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7708" y="54652"/>
            <a:ext cx="1042683" cy="1200329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sp>
        <p:nvSpPr>
          <p:cNvPr id="29" name="TextBox 9">
            <a:extLst>
              <a:ext uri="{FF2B5EF4-FFF2-40B4-BE49-F238E27FC236}">
                <a16:creationId xmlns:a16="http://schemas.microsoft.com/office/drawing/2014/main" id="{7B2598B2-2F6D-1FA3-426A-D525F265851A}"/>
              </a:ext>
            </a:extLst>
          </p:cNvPr>
          <p:cNvSpPr txBox="1"/>
          <p:nvPr/>
        </p:nvSpPr>
        <p:spPr>
          <a:xfrm>
            <a:off x="2982996" y="1154114"/>
            <a:ext cx="4702175" cy="9271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en-US" sz="24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Proposta</a:t>
            </a:r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4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valore</a:t>
            </a:r>
            <a:endParaRPr lang="it-IT" sz="2400" b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4060825" algn="l"/>
              </a:tabLst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Integratore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naturale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per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benessere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intestinale</a:t>
            </a:r>
            <a:endParaRPr lang="it-IT" sz="1600" b="1" dirty="0"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30" name="Rectangle 10">
            <a:extLst>
              <a:ext uri="{FF2B5EF4-FFF2-40B4-BE49-F238E27FC236}">
                <a16:creationId xmlns:a16="http://schemas.microsoft.com/office/drawing/2014/main" id="{57D114B4-F5DE-03E0-187A-C9BBE79CF404}"/>
              </a:ext>
            </a:extLst>
          </p:cNvPr>
          <p:cNvSpPr/>
          <p:nvPr/>
        </p:nvSpPr>
        <p:spPr>
          <a:xfrm>
            <a:off x="427121" y="2414589"/>
            <a:ext cx="3362325" cy="11747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6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Struttura</a:t>
            </a:r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dei</a:t>
            </a:r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costi</a:t>
            </a:r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it-IT" sz="1600" b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Produzione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Terzisti certificati (GMP)</a:t>
            </a:r>
          </a:p>
          <a:p>
            <a:pPr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Marketing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online 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riviste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mediche</a:t>
            </a:r>
            <a:endParaRPr lang="it-I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Rectangle 12">
            <a:extLst>
              <a:ext uri="{FF2B5EF4-FFF2-40B4-BE49-F238E27FC236}">
                <a16:creationId xmlns:a16="http://schemas.microsoft.com/office/drawing/2014/main" id="{1FA2F70E-0DB7-285F-4C32-7B67DDDD714C}"/>
              </a:ext>
            </a:extLst>
          </p:cNvPr>
          <p:cNvSpPr/>
          <p:nvPr/>
        </p:nvSpPr>
        <p:spPr>
          <a:xfrm>
            <a:off x="7859796" y="2443164"/>
            <a:ext cx="3965575" cy="13525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it-IT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Target</a:t>
            </a:r>
          </a:p>
          <a:p>
            <a:pPr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Adulti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 40, donne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attenti alla qualità del prodotto, in cerca di soluzioni naturali, senza effetti collaterali.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it-IT" sz="1600" dirty="0"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32" name="Rectangle 13">
            <a:extLst>
              <a:ext uri="{FF2B5EF4-FFF2-40B4-BE49-F238E27FC236}">
                <a16:creationId xmlns:a16="http://schemas.microsoft.com/office/drawing/2014/main" id="{3CDF1249-2E7C-D68A-348B-1A62A59EB974}"/>
              </a:ext>
            </a:extLst>
          </p:cNvPr>
          <p:cNvSpPr/>
          <p:nvPr/>
        </p:nvSpPr>
        <p:spPr>
          <a:xfrm>
            <a:off x="438234" y="1143002"/>
            <a:ext cx="2368550" cy="1069975"/>
          </a:xfrm>
          <a:prstGeom prst="rect">
            <a:avLst/>
          </a:prstGeom>
          <a:ln>
            <a:solidFill>
              <a:schemeClr val="accent6"/>
            </a:solidFill>
          </a:ln>
        </p:spPr>
        <p:txBody>
          <a:bodyPr>
            <a:spAutoFit/>
          </a:bodyPr>
          <a:lstStyle/>
          <a:p>
            <a:pPr algn="r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it-IT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Attività Chiave</a:t>
            </a:r>
          </a:p>
          <a:p>
            <a:pPr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R&amp;D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–Università «</a:t>
            </a:r>
            <a:r>
              <a:rPr lang="it-I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G.d’Annunzio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-Chieti</a:t>
            </a:r>
            <a:endParaRPr lang="it-IT" sz="1600" dirty="0"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33" name="Rectangle 16">
            <a:extLst>
              <a:ext uri="{FF2B5EF4-FFF2-40B4-BE49-F238E27FC236}">
                <a16:creationId xmlns:a16="http://schemas.microsoft.com/office/drawing/2014/main" id="{9665D75E-8293-6790-6575-8CE4D43983D9}"/>
              </a:ext>
            </a:extLst>
          </p:cNvPr>
          <p:cNvSpPr/>
          <p:nvPr/>
        </p:nvSpPr>
        <p:spPr>
          <a:xfrm>
            <a:off x="3954546" y="2212977"/>
            <a:ext cx="3730625" cy="15875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it-IT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Canali di Vendita – Informazione</a:t>
            </a:r>
          </a:p>
          <a:p>
            <a:pPr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B2B2C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Farmacie, Parafarmacie, GDO</a:t>
            </a:r>
          </a:p>
          <a:p>
            <a:pPr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B2C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it-IT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-commerce</a:t>
            </a:r>
          </a:p>
          <a:p>
            <a:pPr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@Molecule in Salute – Sito Web</a:t>
            </a:r>
          </a:p>
        </p:txBody>
      </p:sp>
      <p:pic>
        <p:nvPicPr>
          <p:cNvPr id="17420" name="Picture 49">
            <a:extLst>
              <a:ext uri="{FF2B5EF4-FFF2-40B4-BE49-F238E27FC236}">
                <a16:creationId xmlns:a16="http://schemas.microsoft.com/office/drawing/2014/main" id="{08FD6A56-A308-4924-7891-C6D20F3BE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46" y="1169989"/>
            <a:ext cx="639763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1" name="Picture 50">
            <a:extLst>
              <a:ext uri="{FF2B5EF4-FFF2-40B4-BE49-F238E27FC236}">
                <a16:creationId xmlns:a16="http://schemas.microsoft.com/office/drawing/2014/main" id="{8727F1C2-2315-4B6F-149E-731B72C6D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121" y="1173164"/>
            <a:ext cx="407988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2" name="Picture 51">
            <a:extLst>
              <a:ext uri="{FF2B5EF4-FFF2-40B4-BE49-F238E27FC236}">
                <a16:creationId xmlns:a16="http://schemas.microsoft.com/office/drawing/2014/main" id="{AD912B36-EAF3-FC34-52B8-D721DE3B6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671" y="1196977"/>
            <a:ext cx="546100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3" name="Picture 53">
            <a:extLst>
              <a:ext uri="{FF2B5EF4-FFF2-40B4-BE49-F238E27FC236}">
                <a16:creationId xmlns:a16="http://schemas.microsoft.com/office/drawing/2014/main" id="{AF679B2C-AA16-3BB0-6995-6D4FA9FAC6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846" y="2433639"/>
            <a:ext cx="4762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4" name="Picture 54">
            <a:extLst>
              <a:ext uri="{FF2B5EF4-FFF2-40B4-BE49-F238E27FC236}">
                <a16:creationId xmlns:a16="http://schemas.microsoft.com/office/drawing/2014/main" id="{AFE07DA3-D88F-5FAA-B29F-652589BB2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84" y="2260602"/>
            <a:ext cx="441325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5" name="Picture 55">
            <a:extLst>
              <a:ext uri="{FF2B5EF4-FFF2-40B4-BE49-F238E27FC236}">
                <a16:creationId xmlns:a16="http://schemas.microsoft.com/office/drawing/2014/main" id="{99E5EAD5-6DFC-24A1-1582-0891A917E9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1871" y="2468564"/>
            <a:ext cx="485775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6" name="Immagine 24">
            <a:extLst>
              <a:ext uri="{FF2B5EF4-FFF2-40B4-BE49-F238E27FC236}">
                <a16:creationId xmlns:a16="http://schemas.microsoft.com/office/drawing/2014/main" id="{41120546-612E-64DB-A01A-39EDF473FF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646" y="3519489"/>
            <a:ext cx="474663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7" name="CasellaDiTesto 40">
            <a:extLst>
              <a:ext uri="{FF2B5EF4-FFF2-40B4-BE49-F238E27FC236}">
                <a16:creationId xmlns:a16="http://schemas.microsoft.com/office/drawing/2014/main" id="{7FA8AEA6-2CDD-293B-633E-5217CC9CE5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1827" y="6073776"/>
            <a:ext cx="2184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chemeClr val="bg1"/>
                </a:solidFill>
              </a:rPr>
              <a:t>1500 pz prodotti – 10 Farm.</a:t>
            </a:r>
          </a:p>
          <a:p>
            <a:pPr eaLnBrk="1" hangingPunct="1"/>
            <a:r>
              <a:rPr lang="it-IT" altLang="it-IT" sz="1200" dirty="0">
                <a:solidFill>
                  <a:schemeClr val="bg1"/>
                </a:solidFill>
              </a:rPr>
              <a:t>Fatturato : 15.000e / anno</a:t>
            </a:r>
          </a:p>
        </p:txBody>
      </p:sp>
      <p:sp>
        <p:nvSpPr>
          <p:cNvPr id="17428" name="CasellaDiTesto 41">
            <a:extLst>
              <a:ext uri="{FF2B5EF4-FFF2-40B4-BE49-F238E27FC236}">
                <a16:creationId xmlns:a16="http://schemas.microsoft.com/office/drawing/2014/main" id="{76B34F0B-2747-CD72-8882-C1C72E1C40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3490" y="6048376"/>
            <a:ext cx="20462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chemeClr val="bg1"/>
                </a:solidFill>
              </a:rPr>
              <a:t>5000 pz prodotti -100 farm.</a:t>
            </a:r>
          </a:p>
          <a:p>
            <a:pPr eaLnBrk="1" hangingPunct="1"/>
            <a:r>
              <a:rPr lang="it-IT" altLang="it-IT" sz="1200" dirty="0">
                <a:solidFill>
                  <a:schemeClr val="bg1"/>
                </a:solidFill>
              </a:rPr>
              <a:t>Fatturato 50.000</a:t>
            </a:r>
          </a:p>
        </p:txBody>
      </p:sp>
      <p:sp>
        <p:nvSpPr>
          <p:cNvPr id="17429" name="CasellaDiTesto 42">
            <a:extLst>
              <a:ext uri="{FF2B5EF4-FFF2-40B4-BE49-F238E27FC236}">
                <a16:creationId xmlns:a16="http://schemas.microsoft.com/office/drawing/2014/main" id="{10230021-8C71-C5EB-5A52-E7E70D484E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202" y="6100763"/>
            <a:ext cx="22479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it-IT" altLang="it-IT" sz="1100" dirty="0">
                <a:solidFill>
                  <a:schemeClr val="bg1"/>
                </a:solidFill>
              </a:rPr>
              <a:t>Investimenti R&amp;D- Produzione</a:t>
            </a:r>
          </a:p>
        </p:txBody>
      </p:sp>
      <p:sp>
        <p:nvSpPr>
          <p:cNvPr id="17430" name="CasellaDiTesto 43">
            <a:extLst>
              <a:ext uri="{FF2B5EF4-FFF2-40B4-BE49-F238E27FC236}">
                <a16:creationId xmlns:a16="http://schemas.microsoft.com/office/drawing/2014/main" id="{ADB8437E-CCD2-7DA8-4174-6CD02FB57D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9721" y="6110436"/>
            <a:ext cx="194424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it-IT" altLang="it-IT" sz="1200" dirty="0">
                <a:solidFill>
                  <a:schemeClr val="bg1"/>
                </a:solidFill>
              </a:rPr>
              <a:t>1.000.000 pz prodotti</a:t>
            </a:r>
          </a:p>
          <a:p>
            <a:pPr eaLnBrk="1" hangingPunct="1"/>
            <a:r>
              <a:rPr lang="it-IT" altLang="it-IT" sz="1200" dirty="0">
                <a:solidFill>
                  <a:schemeClr val="bg1"/>
                </a:solidFill>
              </a:rPr>
              <a:t>Fatturato 10.000.000 euro</a:t>
            </a:r>
          </a:p>
        </p:txBody>
      </p:sp>
      <p:pic>
        <p:nvPicPr>
          <p:cNvPr id="17431" name="Picture 47">
            <a:extLst>
              <a:ext uri="{FF2B5EF4-FFF2-40B4-BE49-F238E27FC236}">
                <a16:creationId xmlns:a16="http://schemas.microsoft.com/office/drawing/2014/main" id="{71A8FBCE-6EBE-C069-D18C-003C45F02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231" y="3198971"/>
            <a:ext cx="3111500" cy="3395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35D9A32F-AFCD-FD8B-18B2-FF31E66E2C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9950" y="93836"/>
            <a:ext cx="1234057" cy="142659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pic>
        <p:nvPicPr>
          <p:cNvPr id="18435" name="Immagine 2" descr="Immagine che contiene modello, pixel, design&#10;&#10;Il contenuto generato dall'IA potrebbe non essere corretto.">
            <a:extLst>
              <a:ext uri="{FF2B5EF4-FFF2-40B4-BE49-F238E27FC236}">
                <a16:creationId xmlns:a16="http://schemas.microsoft.com/office/drawing/2014/main" id="{E4D51725-E294-F330-2116-9E2E67F690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4185" y="4025900"/>
            <a:ext cx="1620838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6450C616-322C-194E-1606-A61952864366}"/>
              </a:ext>
            </a:extLst>
          </p:cNvPr>
          <p:cNvSpPr txBox="1"/>
          <p:nvPr/>
        </p:nvSpPr>
        <p:spPr>
          <a:xfrm>
            <a:off x="4799013" y="98425"/>
            <a:ext cx="7624762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60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Come with </a:t>
            </a:r>
            <a:r>
              <a:rPr lang="it-IT" sz="3600" i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</a:t>
            </a:r>
            <a:r>
              <a:rPr lang="it-IT" sz="36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60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join the nature!</a:t>
            </a:r>
          </a:p>
        </p:txBody>
      </p:sp>
      <p:grpSp>
        <p:nvGrpSpPr>
          <p:cNvPr id="18437" name="Gruppo 9">
            <a:extLst>
              <a:ext uri="{FF2B5EF4-FFF2-40B4-BE49-F238E27FC236}">
                <a16:creationId xmlns:a16="http://schemas.microsoft.com/office/drawing/2014/main" id="{CEDB3C40-A6DF-3EE7-0162-51A41AF223DA}"/>
              </a:ext>
            </a:extLst>
          </p:cNvPr>
          <p:cNvGrpSpPr>
            <a:grpSpLocks/>
          </p:cNvGrpSpPr>
          <p:nvPr/>
        </p:nvGrpSpPr>
        <p:grpSpPr bwMode="auto">
          <a:xfrm>
            <a:off x="329385" y="4697542"/>
            <a:ext cx="6667424" cy="1516878"/>
            <a:chOff x="-3080816" y="2877402"/>
            <a:chExt cx="3941653" cy="3335074"/>
          </a:xfrm>
        </p:grpSpPr>
        <p:sp>
          <p:nvSpPr>
            <p:cNvPr id="6" name="CasellaDiTesto 10">
              <a:extLst>
                <a:ext uri="{FF2B5EF4-FFF2-40B4-BE49-F238E27FC236}">
                  <a16:creationId xmlns:a16="http://schemas.microsoft.com/office/drawing/2014/main" id="{1538034E-8364-B31E-BD9F-D35F36BD2D5F}"/>
                </a:ext>
              </a:extLst>
            </p:cNvPr>
            <p:cNvSpPr txBox="1"/>
            <p:nvPr/>
          </p:nvSpPr>
          <p:spPr>
            <a:xfrm>
              <a:off x="-2269123" y="2877402"/>
              <a:ext cx="2345112" cy="162405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400" b="1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Prof.ssa Azzurra Stefanucci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Chimica degli Alimenti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(CEO)</a:t>
              </a:r>
            </a:p>
          </p:txBody>
        </p:sp>
        <p:sp>
          <p:nvSpPr>
            <p:cNvPr id="9" name="Rectangle 16">
              <a:extLst>
                <a:ext uri="{FF2B5EF4-FFF2-40B4-BE49-F238E27FC236}">
                  <a16:creationId xmlns:a16="http://schemas.microsoft.com/office/drawing/2014/main" id="{01A140B6-8D7C-5BE9-FA77-05AE865BEDDE}"/>
                </a:ext>
              </a:extLst>
            </p:cNvPr>
            <p:cNvSpPr/>
            <p:nvPr/>
          </p:nvSpPr>
          <p:spPr>
            <a:xfrm>
              <a:off x="-3080816" y="4385410"/>
              <a:ext cx="2170759" cy="182706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600" b="1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Prof. </a:t>
              </a:r>
              <a:r>
                <a:rPr lang="it-IT" sz="1400" b="1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Christian</a:t>
              </a:r>
              <a:r>
                <a:rPr lang="it-IT" sz="1600" b="1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Celia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6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Tecnologia Farmaceutica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6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(CIO)</a:t>
              </a:r>
            </a:p>
          </p:txBody>
        </p:sp>
        <p:sp>
          <p:nvSpPr>
            <p:cNvPr id="10" name="Rectangle 17">
              <a:extLst>
                <a:ext uri="{FF2B5EF4-FFF2-40B4-BE49-F238E27FC236}">
                  <a16:creationId xmlns:a16="http://schemas.microsoft.com/office/drawing/2014/main" id="{DA53ED10-3822-832F-B57C-5C83FB9BBF2E}"/>
                </a:ext>
              </a:extLst>
            </p:cNvPr>
            <p:cNvSpPr/>
            <p:nvPr/>
          </p:nvSpPr>
          <p:spPr>
            <a:xfrm>
              <a:off x="-1637845" y="4289280"/>
              <a:ext cx="2498682" cy="162405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400" b="1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Prof. Adriano Mollica 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Chimica Farmaceutica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(Coordinatore)</a:t>
              </a:r>
            </a:p>
          </p:txBody>
        </p:sp>
      </p:grpSp>
      <p:sp>
        <p:nvSpPr>
          <p:cNvPr id="18438" name="TextBox 22">
            <a:extLst>
              <a:ext uri="{FF2B5EF4-FFF2-40B4-BE49-F238E27FC236}">
                <a16:creationId xmlns:a16="http://schemas.microsoft.com/office/drawing/2014/main" id="{B90FB72B-72F3-30EF-5D80-75B4CE031B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472" y="1149660"/>
            <a:ext cx="37179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/>
            <a:r>
              <a:rPr lang="en-US" altLang="it-IT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TEAM</a:t>
            </a:r>
          </a:p>
        </p:txBody>
      </p:sp>
      <p:sp>
        <p:nvSpPr>
          <p:cNvPr id="12" name="CasellaDiTesto 7">
            <a:extLst>
              <a:ext uri="{FF2B5EF4-FFF2-40B4-BE49-F238E27FC236}">
                <a16:creationId xmlns:a16="http://schemas.microsoft.com/office/drawing/2014/main" id="{74A47DE6-0194-2A40-A407-4E3A90D05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9988" y="1500188"/>
            <a:ext cx="5089525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ctr" eaLnBrk="1" hangingPunct="1"/>
            <a:r>
              <a:rPr lang="it-IT" altLang="it-IT" sz="2400" b="1" i="1" dirty="0"/>
              <a:t>Call to Action</a:t>
            </a:r>
          </a:p>
          <a:p>
            <a:pPr lvl="1" eaLnBrk="1" hangingPunct="1"/>
            <a:r>
              <a:rPr lang="it-IT" altLang="it-IT" sz="2400" dirty="0"/>
              <a:t>	-Partner Strategici</a:t>
            </a:r>
          </a:p>
          <a:p>
            <a:pPr lvl="1" eaLnBrk="1" hangingPunct="1"/>
            <a:r>
              <a:rPr lang="it-IT" altLang="it-IT" sz="2400" dirty="0"/>
              <a:t>	-Reti di Vendita</a:t>
            </a:r>
          </a:p>
          <a:p>
            <a:pPr lvl="1" eaLnBrk="1" hangingPunct="1"/>
            <a:r>
              <a:rPr lang="it-IT" altLang="it-IT" sz="2400" dirty="0"/>
              <a:t>	-Grandi catene</a:t>
            </a:r>
          </a:p>
          <a:p>
            <a:pPr lvl="1" eaLnBrk="1" hangingPunct="1"/>
            <a:r>
              <a:rPr lang="it-IT" altLang="it-IT" sz="2400" dirty="0"/>
              <a:t>	-Testimonial</a:t>
            </a:r>
          </a:p>
          <a:p>
            <a:pPr lvl="1" eaLnBrk="1" hangingPunct="1"/>
            <a:r>
              <a:rPr lang="it-IT" altLang="it-IT" sz="2400" dirty="0"/>
              <a:t>	-Investitori</a:t>
            </a:r>
          </a:p>
          <a:p>
            <a:pPr eaLnBrk="1" hangingPunct="1"/>
            <a:endParaRPr lang="it-IT" altLang="it-IT" sz="1200" dirty="0">
              <a:solidFill>
                <a:srgbClr val="FF0000"/>
              </a:solidFill>
            </a:endParaRPr>
          </a:p>
        </p:txBody>
      </p:sp>
      <p:sp>
        <p:nvSpPr>
          <p:cNvPr id="18441" name="CasellaDiTesto 23">
            <a:extLst>
              <a:ext uri="{FF2B5EF4-FFF2-40B4-BE49-F238E27FC236}">
                <a16:creationId xmlns:a16="http://schemas.microsoft.com/office/drawing/2014/main" id="{2CE4EF8F-F5D9-8068-14A2-F261BEC89F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2224" y="5187949"/>
            <a:ext cx="39147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it-IT" altLang="it-IT" sz="1600" b="1" dirty="0"/>
              <a:t>@MolecoleInSalute</a:t>
            </a:r>
          </a:p>
        </p:txBody>
      </p:sp>
      <p:pic>
        <p:nvPicPr>
          <p:cNvPr id="18442" name="Immagine 24">
            <a:extLst>
              <a:ext uri="{FF2B5EF4-FFF2-40B4-BE49-F238E27FC236}">
                <a16:creationId xmlns:a16="http://schemas.microsoft.com/office/drawing/2014/main" id="{3D8AADC0-AD5A-953C-EE6B-C32E40CED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4723" y="4152900"/>
            <a:ext cx="2330450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FA9028B3-C75D-250A-AD1C-1FC05D401D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738" y="1742480"/>
            <a:ext cx="3656854" cy="2742641"/>
          </a:xfrm>
          <a:prstGeom prst="rect">
            <a:avLst/>
          </a:prstGeom>
        </p:spPr>
      </p:pic>
      <p:pic>
        <p:nvPicPr>
          <p:cNvPr id="18443" name="Immagine 28">
            <a:extLst>
              <a:ext uri="{FF2B5EF4-FFF2-40B4-BE49-F238E27FC236}">
                <a16:creationId xmlns:a16="http://schemas.microsoft.com/office/drawing/2014/main" id="{CFC1A579-EC48-B3F1-BEA5-86EFCFA65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8691" y="1860535"/>
            <a:ext cx="1020700" cy="1055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9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97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13084</TotalTime>
  <Words>333</Words>
  <Application>Microsoft Office PowerPoint</Application>
  <PresentationFormat>Widescreen</PresentationFormat>
  <Paragraphs>66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2" baseType="lpstr">
      <vt:lpstr>Albertus Medium</vt:lpstr>
      <vt:lpstr>Aptos</vt:lpstr>
      <vt:lpstr>Aptos Display</vt:lpstr>
      <vt:lpstr>Arial</vt:lpstr>
      <vt:lpstr>Times New Roman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adriano mollica</dc:creator>
  <cp:lastModifiedBy>adriano mollica</cp:lastModifiedBy>
  <cp:revision>4</cp:revision>
  <dcterms:created xsi:type="dcterms:W3CDTF">2026-02-10T08:54:44Z</dcterms:created>
  <dcterms:modified xsi:type="dcterms:W3CDTF">2026-09-21T09:28:17Z</dcterms:modified>
</cp:coreProperties>
</file>