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56" r:id="rId2"/>
    <p:sldId id="257" r:id="rId3"/>
    <p:sldId id="259" r:id="rId4"/>
    <p:sldId id="258" r:id="rId5"/>
    <p:sldId id="267" r:id="rId6"/>
    <p:sldId id="260" r:id="rId7"/>
    <p:sldId id="264" r:id="rId8"/>
    <p:sldId id="261" r:id="rId9"/>
    <p:sldId id="262" r:id="rId10"/>
    <p:sldId id="265" r:id="rId11"/>
    <p:sldId id="263" r:id="rId12"/>
    <p:sldId id="266" r:id="rId1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12418568-C8B6-461F-A9B7-643F91F1A396}">
          <p14:sldIdLst>
            <p14:sldId id="256"/>
            <p14:sldId id="257"/>
          </p14:sldIdLst>
        </p14:section>
        <p14:section name="Sezione senza titolo" id="{A9408503-96A7-4140-AAB8-D324EA2B0861}">
          <p14:sldIdLst>
            <p14:sldId id="259"/>
            <p14:sldId id="258"/>
          </p14:sldIdLst>
        </p14:section>
        <p14:section name="Sezione senza titolo" id="{1DAEDA9E-BE06-4C5D-9463-61E5DE77BEB5}">
          <p14:sldIdLst>
            <p14:sldId id="267"/>
            <p14:sldId id="260"/>
            <p14:sldId id="264"/>
          </p14:sldIdLst>
        </p14:section>
        <p14:section name="Sezione senza titolo" id="{775FB406-A0AB-49BD-9799-3C79AD64E448}">
          <p14:sldIdLst>
            <p14:sldId id="261"/>
            <p14:sldId id="262"/>
            <p14:sldId id="265"/>
            <p14:sldId id="263"/>
            <p14:sldId id="26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82" autoAdjust="0"/>
    <p:restoredTop sz="94658"/>
  </p:normalViewPr>
  <p:slideViewPr>
    <p:cSldViewPr snapToGrid="0">
      <p:cViewPr>
        <p:scale>
          <a:sx n="80" d="100"/>
          <a:sy n="80" d="100"/>
        </p:scale>
        <p:origin x="1808" y="10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26830F-7D3E-48D0-9064-ED24880AF99F}" type="datetimeFigureOut">
              <a:rPr lang="it-IT" smtClean="0"/>
              <a:t>21/07/26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BB2E92-08B9-436B-B4FD-93A468E73BDE}" type="slidenum">
              <a:rPr lang="it-IT" smtClean="0"/>
              <a:t>‹N›</a:t>
            </a:fld>
            <a:endParaRPr lang="it-IT"/>
          </a:p>
        </p:txBody>
      </p:sp>
    </p:spTree>
    <p:extLst>
      <p:ext uri="{BB962C8B-B14F-4D97-AF65-F5344CB8AC3E}">
        <p14:creationId xmlns:p14="http://schemas.microsoft.com/office/powerpoint/2010/main" val="4250214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2BB2E92-08B9-436B-B4FD-93A468E73BDE}" type="slidenum">
              <a:rPr lang="it-IT" smtClean="0"/>
              <a:t>2</a:t>
            </a:fld>
            <a:endParaRPr lang="it-IT"/>
          </a:p>
        </p:txBody>
      </p:sp>
    </p:spTree>
    <p:extLst>
      <p:ext uri="{BB962C8B-B14F-4D97-AF65-F5344CB8AC3E}">
        <p14:creationId xmlns:p14="http://schemas.microsoft.com/office/powerpoint/2010/main" val="1182074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2BB2E92-08B9-436B-B4FD-93A468E73BDE}" type="slidenum">
              <a:rPr lang="it-IT" smtClean="0"/>
              <a:t>3</a:t>
            </a:fld>
            <a:endParaRPr lang="it-IT"/>
          </a:p>
        </p:txBody>
      </p:sp>
    </p:spTree>
    <p:extLst>
      <p:ext uri="{BB962C8B-B14F-4D97-AF65-F5344CB8AC3E}">
        <p14:creationId xmlns:p14="http://schemas.microsoft.com/office/powerpoint/2010/main" val="170944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E855BF-47DF-7183-8B83-A8DA04FEE79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A9A1BB7-A180-08AE-444B-B6A1EFE936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47BD350F-4E81-1847-2014-DAAD32803774}"/>
              </a:ext>
            </a:extLst>
          </p:cNvPr>
          <p:cNvSpPr>
            <a:spLocks noGrp="1"/>
          </p:cNvSpPr>
          <p:nvPr>
            <p:ph type="dt" sz="half" idx="10"/>
          </p:nvPr>
        </p:nvSpPr>
        <p:spPr/>
        <p:txBody>
          <a:bodyPr/>
          <a:lstStyle/>
          <a:p>
            <a:fld id="{B239BAFE-63DA-6A45-8C48-865BE904BC51}" type="datetime1">
              <a:rPr lang="it-IT" smtClean="0"/>
              <a:t>21/07/26</a:t>
            </a:fld>
            <a:endParaRPr lang="it-IT"/>
          </a:p>
        </p:txBody>
      </p:sp>
      <p:sp>
        <p:nvSpPr>
          <p:cNvPr id="5" name="Segnaposto piè di pagina 4">
            <a:extLst>
              <a:ext uri="{FF2B5EF4-FFF2-40B4-BE49-F238E27FC236}">
                <a16:creationId xmlns:a16="http://schemas.microsoft.com/office/drawing/2014/main" id="{E97D5E23-D2EC-8955-1056-6C9A707E0EA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5680C3C-FBF8-2962-E75F-1683F286120B}"/>
              </a:ext>
            </a:extLst>
          </p:cNvPr>
          <p:cNvSpPr>
            <a:spLocks noGrp="1"/>
          </p:cNvSpPr>
          <p:nvPr>
            <p:ph type="sldNum" sz="quarter" idx="12"/>
          </p:nvPr>
        </p:nvSpPr>
        <p:spPr/>
        <p:txBody>
          <a:bodyPr/>
          <a:lstStyle/>
          <a:p>
            <a:fld id="{05E14187-1971-46F0-BD74-4428E363CE71}" type="slidenum">
              <a:rPr lang="it-IT" smtClean="0"/>
              <a:t>‹N›</a:t>
            </a:fld>
            <a:endParaRPr lang="it-IT"/>
          </a:p>
        </p:txBody>
      </p:sp>
    </p:spTree>
    <p:extLst>
      <p:ext uri="{BB962C8B-B14F-4D97-AF65-F5344CB8AC3E}">
        <p14:creationId xmlns:p14="http://schemas.microsoft.com/office/powerpoint/2010/main" val="4132316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B763F0-C1D7-F2E6-8596-B3FC63B6DB3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D306A63-3BBD-D0B6-E0A0-D6078B3CBCF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26EC8B7-5D19-519C-3DF1-03C6D1EB6477}"/>
              </a:ext>
            </a:extLst>
          </p:cNvPr>
          <p:cNvSpPr>
            <a:spLocks noGrp="1"/>
          </p:cNvSpPr>
          <p:nvPr>
            <p:ph type="dt" sz="half" idx="10"/>
          </p:nvPr>
        </p:nvSpPr>
        <p:spPr/>
        <p:txBody>
          <a:bodyPr/>
          <a:lstStyle/>
          <a:p>
            <a:fld id="{9F1F1AE3-58CE-A84E-9A9A-CE8E514B9076}" type="datetime1">
              <a:rPr lang="it-IT" smtClean="0"/>
              <a:t>21/07/26</a:t>
            </a:fld>
            <a:endParaRPr lang="it-IT"/>
          </a:p>
        </p:txBody>
      </p:sp>
      <p:sp>
        <p:nvSpPr>
          <p:cNvPr id="5" name="Segnaposto piè di pagina 4">
            <a:extLst>
              <a:ext uri="{FF2B5EF4-FFF2-40B4-BE49-F238E27FC236}">
                <a16:creationId xmlns:a16="http://schemas.microsoft.com/office/drawing/2014/main" id="{C7D076BE-BABA-072F-3551-FF320220506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12F0448-40FE-18B7-F3F6-148113088A1C}"/>
              </a:ext>
            </a:extLst>
          </p:cNvPr>
          <p:cNvSpPr>
            <a:spLocks noGrp="1"/>
          </p:cNvSpPr>
          <p:nvPr>
            <p:ph type="sldNum" sz="quarter" idx="12"/>
          </p:nvPr>
        </p:nvSpPr>
        <p:spPr/>
        <p:txBody>
          <a:bodyPr/>
          <a:lstStyle/>
          <a:p>
            <a:fld id="{05E14187-1971-46F0-BD74-4428E363CE71}" type="slidenum">
              <a:rPr lang="it-IT" smtClean="0"/>
              <a:t>‹N›</a:t>
            </a:fld>
            <a:endParaRPr lang="it-IT"/>
          </a:p>
        </p:txBody>
      </p:sp>
    </p:spTree>
    <p:extLst>
      <p:ext uri="{BB962C8B-B14F-4D97-AF65-F5344CB8AC3E}">
        <p14:creationId xmlns:p14="http://schemas.microsoft.com/office/powerpoint/2010/main" val="3856795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CB2761D-09F4-C639-0ED7-1117741BE32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7CA5173-0BEE-8DA2-07A0-270918F2018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8279E8-7A90-D4F5-3C53-6F731CAEF493}"/>
              </a:ext>
            </a:extLst>
          </p:cNvPr>
          <p:cNvSpPr>
            <a:spLocks noGrp="1"/>
          </p:cNvSpPr>
          <p:nvPr>
            <p:ph type="dt" sz="half" idx="10"/>
          </p:nvPr>
        </p:nvSpPr>
        <p:spPr/>
        <p:txBody>
          <a:bodyPr/>
          <a:lstStyle/>
          <a:p>
            <a:fld id="{FB9CACDE-FD12-8144-9943-A91C5B80FD2D}" type="datetime1">
              <a:rPr lang="it-IT" smtClean="0"/>
              <a:t>21/07/26</a:t>
            </a:fld>
            <a:endParaRPr lang="it-IT"/>
          </a:p>
        </p:txBody>
      </p:sp>
      <p:sp>
        <p:nvSpPr>
          <p:cNvPr id="5" name="Segnaposto piè di pagina 4">
            <a:extLst>
              <a:ext uri="{FF2B5EF4-FFF2-40B4-BE49-F238E27FC236}">
                <a16:creationId xmlns:a16="http://schemas.microsoft.com/office/drawing/2014/main" id="{49A0B3C3-5A15-BC92-9192-30B78F0257B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57B60-0665-1CCD-C6B8-5C2A664C23BB}"/>
              </a:ext>
            </a:extLst>
          </p:cNvPr>
          <p:cNvSpPr>
            <a:spLocks noGrp="1"/>
          </p:cNvSpPr>
          <p:nvPr>
            <p:ph type="sldNum" sz="quarter" idx="12"/>
          </p:nvPr>
        </p:nvSpPr>
        <p:spPr/>
        <p:txBody>
          <a:bodyPr/>
          <a:lstStyle/>
          <a:p>
            <a:fld id="{05E14187-1971-46F0-BD74-4428E363CE71}" type="slidenum">
              <a:rPr lang="it-IT" smtClean="0"/>
              <a:t>‹N›</a:t>
            </a:fld>
            <a:endParaRPr lang="it-IT"/>
          </a:p>
        </p:txBody>
      </p:sp>
    </p:spTree>
    <p:extLst>
      <p:ext uri="{BB962C8B-B14F-4D97-AF65-F5344CB8AC3E}">
        <p14:creationId xmlns:p14="http://schemas.microsoft.com/office/powerpoint/2010/main" val="2314311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B841B-5CF7-D3DB-6EE0-D2904F3855A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253E53D-1C68-1128-FB7A-CCA78C3D6DD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BAA520E-BC54-FA7E-337F-F1AFB86E63FB}"/>
              </a:ext>
            </a:extLst>
          </p:cNvPr>
          <p:cNvSpPr>
            <a:spLocks noGrp="1"/>
          </p:cNvSpPr>
          <p:nvPr>
            <p:ph type="dt" sz="half" idx="10"/>
          </p:nvPr>
        </p:nvSpPr>
        <p:spPr/>
        <p:txBody>
          <a:bodyPr/>
          <a:lstStyle/>
          <a:p>
            <a:fld id="{4BD67A7C-9B26-7545-9D15-1B4C79F34220}" type="datetime1">
              <a:rPr lang="it-IT" smtClean="0"/>
              <a:t>21/07/26</a:t>
            </a:fld>
            <a:endParaRPr lang="it-IT"/>
          </a:p>
        </p:txBody>
      </p:sp>
      <p:sp>
        <p:nvSpPr>
          <p:cNvPr id="5" name="Segnaposto piè di pagina 4">
            <a:extLst>
              <a:ext uri="{FF2B5EF4-FFF2-40B4-BE49-F238E27FC236}">
                <a16:creationId xmlns:a16="http://schemas.microsoft.com/office/drawing/2014/main" id="{37B0B55F-92C4-D55D-DE8F-A6389E927D5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736AA64-0AD2-B1DF-8E75-F1D2ADF0D810}"/>
              </a:ext>
            </a:extLst>
          </p:cNvPr>
          <p:cNvSpPr>
            <a:spLocks noGrp="1"/>
          </p:cNvSpPr>
          <p:nvPr>
            <p:ph type="sldNum" sz="quarter" idx="12"/>
          </p:nvPr>
        </p:nvSpPr>
        <p:spPr/>
        <p:txBody>
          <a:bodyPr/>
          <a:lstStyle/>
          <a:p>
            <a:fld id="{05E14187-1971-46F0-BD74-4428E363CE71}" type="slidenum">
              <a:rPr lang="it-IT" smtClean="0"/>
              <a:t>‹N›</a:t>
            </a:fld>
            <a:endParaRPr lang="it-IT"/>
          </a:p>
        </p:txBody>
      </p:sp>
    </p:spTree>
    <p:extLst>
      <p:ext uri="{BB962C8B-B14F-4D97-AF65-F5344CB8AC3E}">
        <p14:creationId xmlns:p14="http://schemas.microsoft.com/office/powerpoint/2010/main" val="961338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CAF934-AAB4-4AEF-CDC4-4BAEBCADF57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F3DDB36-A235-811B-84ED-56A9FDD51F3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707F1E0-F6AB-D4EC-C994-8A59EF151024}"/>
              </a:ext>
            </a:extLst>
          </p:cNvPr>
          <p:cNvSpPr>
            <a:spLocks noGrp="1"/>
          </p:cNvSpPr>
          <p:nvPr>
            <p:ph type="dt" sz="half" idx="10"/>
          </p:nvPr>
        </p:nvSpPr>
        <p:spPr/>
        <p:txBody>
          <a:bodyPr/>
          <a:lstStyle/>
          <a:p>
            <a:fld id="{CEE3D284-CF64-5947-8332-022690F7E10A}" type="datetime1">
              <a:rPr lang="it-IT" smtClean="0"/>
              <a:t>21/07/26</a:t>
            </a:fld>
            <a:endParaRPr lang="it-IT"/>
          </a:p>
        </p:txBody>
      </p:sp>
      <p:sp>
        <p:nvSpPr>
          <p:cNvPr id="5" name="Segnaposto piè di pagina 4">
            <a:extLst>
              <a:ext uri="{FF2B5EF4-FFF2-40B4-BE49-F238E27FC236}">
                <a16:creationId xmlns:a16="http://schemas.microsoft.com/office/drawing/2014/main" id="{A4B8A964-C149-2ABC-DF00-E38320E4241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0396376-28F2-7912-E447-C8138C0D539B}"/>
              </a:ext>
            </a:extLst>
          </p:cNvPr>
          <p:cNvSpPr>
            <a:spLocks noGrp="1"/>
          </p:cNvSpPr>
          <p:nvPr>
            <p:ph type="sldNum" sz="quarter" idx="12"/>
          </p:nvPr>
        </p:nvSpPr>
        <p:spPr/>
        <p:txBody>
          <a:bodyPr/>
          <a:lstStyle/>
          <a:p>
            <a:fld id="{05E14187-1971-46F0-BD74-4428E363CE71}" type="slidenum">
              <a:rPr lang="it-IT" smtClean="0"/>
              <a:t>‹N›</a:t>
            </a:fld>
            <a:endParaRPr lang="it-IT"/>
          </a:p>
        </p:txBody>
      </p:sp>
    </p:spTree>
    <p:extLst>
      <p:ext uri="{BB962C8B-B14F-4D97-AF65-F5344CB8AC3E}">
        <p14:creationId xmlns:p14="http://schemas.microsoft.com/office/powerpoint/2010/main" val="2045298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1525F2-A858-F9C1-2AC5-CF42A3E9290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97BBA2D-37CF-65BD-EC2A-A9B8E37DEE97}"/>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602A451-D172-1FEE-A1A0-97FCE48D7C70}"/>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F298F44-B017-EE37-F649-9FD27CA7A70C}"/>
              </a:ext>
            </a:extLst>
          </p:cNvPr>
          <p:cNvSpPr>
            <a:spLocks noGrp="1"/>
          </p:cNvSpPr>
          <p:nvPr>
            <p:ph type="dt" sz="half" idx="10"/>
          </p:nvPr>
        </p:nvSpPr>
        <p:spPr/>
        <p:txBody>
          <a:bodyPr/>
          <a:lstStyle/>
          <a:p>
            <a:fld id="{1CE9E5E0-E573-5744-99A8-86F639B5D466}" type="datetime1">
              <a:rPr lang="it-IT" smtClean="0"/>
              <a:t>21/07/26</a:t>
            </a:fld>
            <a:endParaRPr lang="it-IT"/>
          </a:p>
        </p:txBody>
      </p:sp>
      <p:sp>
        <p:nvSpPr>
          <p:cNvPr id="6" name="Segnaposto piè di pagina 5">
            <a:extLst>
              <a:ext uri="{FF2B5EF4-FFF2-40B4-BE49-F238E27FC236}">
                <a16:creationId xmlns:a16="http://schemas.microsoft.com/office/drawing/2014/main" id="{535CA5B4-53F9-F776-0026-EEA9C2F7705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9E06025-AADF-FEFA-246A-E8168CF33C31}"/>
              </a:ext>
            </a:extLst>
          </p:cNvPr>
          <p:cNvSpPr>
            <a:spLocks noGrp="1"/>
          </p:cNvSpPr>
          <p:nvPr>
            <p:ph type="sldNum" sz="quarter" idx="12"/>
          </p:nvPr>
        </p:nvSpPr>
        <p:spPr/>
        <p:txBody>
          <a:bodyPr/>
          <a:lstStyle/>
          <a:p>
            <a:fld id="{05E14187-1971-46F0-BD74-4428E363CE71}" type="slidenum">
              <a:rPr lang="it-IT" smtClean="0"/>
              <a:t>‹N›</a:t>
            </a:fld>
            <a:endParaRPr lang="it-IT"/>
          </a:p>
        </p:txBody>
      </p:sp>
    </p:spTree>
    <p:extLst>
      <p:ext uri="{BB962C8B-B14F-4D97-AF65-F5344CB8AC3E}">
        <p14:creationId xmlns:p14="http://schemas.microsoft.com/office/powerpoint/2010/main" val="681349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8D85F1-428F-024E-62BA-88827DD6AC0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A31EAF1-F66A-F3FB-9260-DF433EB4A5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80CDDD34-350C-52D4-C634-0C509BE3FEC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D3E7B93-9870-C960-957E-8F82D1304B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F47CB24-0EB5-0662-5FB0-A9006AB9C9C6}"/>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349E8068-E0B3-D003-040B-7A8EB0704057}"/>
              </a:ext>
            </a:extLst>
          </p:cNvPr>
          <p:cNvSpPr>
            <a:spLocks noGrp="1"/>
          </p:cNvSpPr>
          <p:nvPr>
            <p:ph type="dt" sz="half" idx="10"/>
          </p:nvPr>
        </p:nvSpPr>
        <p:spPr/>
        <p:txBody>
          <a:bodyPr/>
          <a:lstStyle/>
          <a:p>
            <a:fld id="{87DA4964-E070-364C-9805-23C1759EF2C0}" type="datetime1">
              <a:rPr lang="it-IT" smtClean="0"/>
              <a:t>21/07/26</a:t>
            </a:fld>
            <a:endParaRPr lang="it-IT"/>
          </a:p>
        </p:txBody>
      </p:sp>
      <p:sp>
        <p:nvSpPr>
          <p:cNvPr id="8" name="Segnaposto piè di pagina 7">
            <a:extLst>
              <a:ext uri="{FF2B5EF4-FFF2-40B4-BE49-F238E27FC236}">
                <a16:creationId xmlns:a16="http://schemas.microsoft.com/office/drawing/2014/main" id="{CCF565E2-BDC0-1487-0AC0-A0B640E0DD7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DC75235-8A3C-C63B-C8EC-A04C136FC2D6}"/>
              </a:ext>
            </a:extLst>
          </p:cNvPr>
          <p:cNvSpPr>
            <a:spLocks noGrp="1"/>
          </p:cNvSpPr>
          <p:nvPr>
            <p:ph type="sldNum" sz="quarter" idx="12"/>
          </p:nvPr>
        </p:nvSpPr>
        <p:spPr/>
        <p:txBody>
          <a:bodyPr/>
          <a:lstStyle/>
          <a:p>
            <a:fld id="{05E14187-1971-46F0-BD74-4428E363CE71}" type="slidenum">
              <a:rPr lang="it-IT" smtClean="0"/>
              <a:t>‹N›</a:t>
            </a:fld>
            <a:endParaRPr lang="it-IT"/>
          </a:p>
        </p:txBody>
      </p:sp>
    </p:spTree>
    <p:extLst>
      <p:ext uri="{BB962C8B-B14F-4D97-AF65-F5344CB8AC3E}">
        <p14:creationId xmlns:p14="http://schemas.microsoft.com/office/powerpoint/2010/main" val="1319279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313630-6AEB-B47C-0759-D691627646B1}"/>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32EF25B-5F4E-2248-49B0-02E4D7206F6B}"/>
              </a:ext>
            </a:extLst>
          </p:cNvPr>
          <p:cNvSpPr>
            <a:spLocks noGrp="1"/>
          </p:cNvSpPr>
          <p:nvPr>
            <p:ph type="dt" sz="half" idx="10"/>
          </p:nvPr>
        </p:nvSpPr>
        <p:spPr/>
        <p:txBody>
          <a:bodyPr/>
          <a:lstStyle/>
          <a:p>
            <a:fld id="{D6BF9771-6A8B-E648-8511-5B4BF5644C19}" type="datetime1">
              <a:rPr lang="it-IT" smtClean="0"/>
              <a:t>21/07/26</a:t>
            </a:fld>
            <a:endParaRPr lang="it-IT"/>
          </a:p>
        </p:txBody>
      </p:sp>
      <p:sp>
        <p:nvSpPr>
          <p:cNvPr id="4" name="Segnaposto piè di pagina 3">
            <a:extLst>
              <a:ext uri="{FF2B5EF4-FFF2-40B4-BE49-F238E27FC236}">
                <a16:creationId xmlns:a16="http://schemas.microsoft.com/office/drawing/2014/main" id="{CFEFD821-676D-8E5C-0157-C6ADE790F8B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9F5C358-E637-891C-71EF-3D93BCACE225}"/>
              </a:ext>
            </a:extLst>
          </p:cNvPr>
          <p:cNvSpPr>
            <a:spLocks noGrp="1"/>
          </p:cNvSpPr>
          <p:nvPr>
            <p:ph type="sldNum" sz="quarter" idx="12"/>
          </p:nvPr>
        </p:nvSpPr>
        <p:spPr/>
        <p:txBody>
          <a:bodyPr/>
          <a:lstStyle/>
          <a:p>
            <a:fld id="{05E14187-1971-46F0-BD74-4428E363CE71}" type="slidenum">
              <a:rPr lang="it-IT" smtClean="0"/>
              <a:t>‹N›</a:t>
            </a:fld>
            <a:endParaRPr lang="it-IT"/>
          </a:p>
        </p:txBody>
      </p:sp>
    </p:spTree>
    <p:extLst>
      <p:ext uri="{BB962C8B-B14F-4D97-AF65-F5344CB8AC3E}">
        <p14:creationId xmlns:p14="http://schemas.microsoft.com/office/powerpoint/2010/main" val="1416472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5E683B8-BF08-7826-0426-E76A78FB1575}"/>
              </a:ext>
            </a:extLst>
          </p:cNvPr>
          <p:cNvSpPr>
            <a:spLocks noGrp="1"/>
          </p:cNvSpPr>
          <p:nvPr>
            <p:ph type="dt" sz="half" idx="10"/>
          </p:nvPr>
        </p:nvSpPr>
        <p:spPr/>
        <p:txBody>
          <a:bodyPr/>
          <a:lstStyle/>
          <a:p>
            <a:fld id="{4ECA489C-3F0B-B941-9C0C-52153484B3C3}" type="datetime1">
              <a:rPr lang="it-IT" smtClean="0"/>
              <a:t>21/07/26</a:t>
            </a:fld>
            <a:endParaRPr lang="it-IT"/>
          </a:p>
        </p:txBody>
      </p:sp>
      <p:sp>
        <p:nvSpPr>
          <p:cNvPr id="3" name="Segnaposto piè di pagina 2">
            <a:extLst>
              <a:ext uri="{FF2B5EF4-FFF2-40B4-BE49-F238E27FC236}">
                <a16:creationId xmlns:a16="http://schemas.microsoft.com/office/drawing/2014/main" id="{38FD1DA1-756B-6AFF-D782-855F9FFF1176}"/>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413F2351-2EB6-988E-88D9-7A5A98462C27}"/>
              </a:ext>
            </a:extLst>
          </p:cNvPr>
          <p:cNvSpPr>
            <a:spLocks noGrp="1"/>
          </p:cNvSpPr>
          <p:nvPr>
            <p:ph type="sldNum" sz="quarter" idx="12"/>
          </p:nvPr>
        </p:nvSpPr>
        <p:spPr/>
        <p:txBody>
          <a:bodyPr/>
          <a:lstStyle/>
          <a:p>
            <a:fld id="{05E14187-1971-46F0-BD74-4428E363CE71}" type="slidenum">
              <a:rPr lang="it-IT" smtClean="0"/>
              <a:t>‹N›</a:t>
            </a:fld>
            <a:endParaRPr lang="it-IT"/>
          </a:p>
        </p:txBody>
      </p:sp>
    </p:spTree>
    <p:extLst>
      <p:ext uri="{BB962C8B-B14F-4D97-AF65-F5344CB8AC3E}">
        <p14:creationId xmlns:p14="http://schemas.microsoft.com/office/powerpoint/2010/main" val="2486491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D4D0FA-F79D-5FFB-7241-3FDF685034A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18D5772-B85D-D286-CF93-5DAEBC9D06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6FAA8F3-4577-D0DE-9BE7-844105CBCF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21CB14F-4577-7CB2-0558-BDC550044CFE}"/>
              </a:ext>
            </a:extLst>
          </p:cNvPr>
          <p:cNvSpPr>
            <a:spLocks noGrp="1"/>
          </p:cNvSpPr>
          <p:nvPr>
            <p:ph type="dt" sz="half" idx="10"/>
          </p:nvPr>
        </p:nvSpPr>
        <p:spPr/>
        <p:txBody>
          <a:bodyPr/>
          <a:lstStyle/>
          <a:p>
            <a:fld id="{96705E0F-61C6-9143-B1F0-45FAB4B90DC5}" type="datetime1">
              <a:rPr lang="it-IT" smtClean="0"/>
              <a:t>21/07/26</a:t>
            </a:fld>
            <a:endParaRPr lang="it-IT"/>
          </a:p>
        </p:txBody>
      </p:sp>
      <p:sp>
        <p:nvSpPr>
          <p:cNvPr id="6" name="Segnaposto piè di pagina 5">
            <a:extLst>
              <a:ext uri="{FF2B5EF4-FFF2-40B4-BE49-F238E27FC236}">
                <a16:creationId xmlns:a16="http://schemas.microsoft.com/office/drawing/2014/main" id="{3914279E-C936-6432-D98A-CAE5EA817D9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816F56A-AD0C-1636-B99F-C5AA69C1B5D9}"/>
              </a:ext>
            </a:extLst>
          </p:cNvPr>
          <p:cNvSpPr>
            <a:spLocks noGrp="1"/>
          </p:cNvSpPr>
          <p:nvPr>
            <p:ph type="sldNum" sz="quarter" idx="12"/>
          </p:nvPr>
        </p:nvSpPr>
        <p:spPr/>
        <p:txBody>
          <a:bodyPr/>
          <a:lstStyle/>
          <a:p>
            <a:fld id="{05E14187-1971-46F0-BD74-4428E363CE71}" type="slidenum">
              <a:rPr lang="it-IT" smtClean="0"/>
              <a:t>‹N›</a:t>
            </a:fld>
            <a:endParaRPr lang="it-IT"/>
          </a:p>
        </p:txBody>
      </p:sp>
    </p:spTree>
    <p:extLst>
      <p:ext uri="{BB962C8B-B14F-4D97-AF65-F5344CB8AC3E}">
        <p14:creationId xmlns:p14="http://schemas.microsoft.com/office/powerpoint/2010/main" val="1829456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C4638A-E172-6B72-35BA-51D928F0D1C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24263F5-157A-B73A-768A-B96C19E51E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6CF097B-3DF2-D5E4-1307-33B21C53E8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4C600D4-7C14-8C5C-F97B-09CC5D99ACC7}"/>
              </a:ext>
            </a:extLst>
          </p:cNvPr>
          <p:cNvSpPr>
            <a:spLocks noGrp="1"/>
          </p:cNvSpPr>
          <p:nvPr>
            <p:ph type="dt" sz="half" idx="10"/>
          </p:nvPr>
        </p:nvSpPr>
        <p:spPr/>
        <p:txBody>
          <a:bodyPr/>
          <a:lstStyle/>
          <a:p>
            <a:fld id="{3C632F56-D572-FE49-8F4A-EDE5B6C79480}" type="datetime1">
              <a:rPr lang="it-IT" smtClean="0"/>
              <a:t>21/07/26</a:t>
            </a:fld>
            <a:endParaRPr lang="it-IT"/>
          </a:p>
        </p:txBody>
      </p:sp>
      <p:sp>
        <p:nvSpPr>
          <p:cNvPr id="6" name="Segnaposto piè di pagina 5">
            <a:extLst>
              <a:ext uri="{FF2B5EF4-FFF2-40B4-BE49-F238E27FC236}">
                <a16:creationId xmlns:a16="http://schemas.microsoft.com/office/drawing/2014/main" id="{268B0C2A-5EBB-1949-6B35-4DD62D9B465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0888DAA-E8A0-0509-AC43-67B4B4D06700}"/>
              </a:ext>
            </a:extLst>
          </p:cNvPr>
          <p:cNvSpPr>
            <a:spLocks noGrp="1"/>
          </p:cNvSpPr>
          <p:nvPr>
            <p:ph type="sldNum" sz="quarter" idx="12"/>
          </p:nvPr>
        </p:nvSpPr>
        <p:spPr/>
        <p:txBody>
          <a:bodyPr/>
          <a:lstStyle/>
          <a:p>
            <a:fld id="{05E14187-1971-46F0-BD74-4428E363CE71}" type="slidenum">
              <a:rPr lang="it-IT" smtClean="0"/>
              <a:t>‹N›</a:t>
            </a:fld>
            <a:endParaRPr lang="it-IT"/>
          </a:p>
        </p:txBody>
      </p:sp>
    </p:spTree>
    <p:extLst>
      <p:ext uri="{BB962C8B-B14F-4D97-AF65-F5344CB8AC3E}">
        <p14:creationId xmlns:p14="http://schemas.microsoft.com/office/powerpoint/2010/main" val="296401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8F7568D-209B-91FE-AACB-849353E31E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39838DA-169D-05ED-0B70-3D4764FE51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94DF602-123F-01CA-6FF8-C3063F19E9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7D83AE-6E57-9B4A-96BA-A738FED10BD2}" type="datetime1">
              <a:rPr lang="it-IT" smtClean="0"/>
              <a:t>21/07/26</a:t>
            </a:fld>
            <a:endParaRPr lang="it-IT"/>
          </a:p>
        </p:txBody>
      </p:sp>
      <p:sp>
        <p:nvSpPr>
          <p:cNvPr id="5" name="Segnaposto piè di pagina 4">
            <a:extLst>
              <a:ext uri="{FF2B5EF4-FFF2-40B4-BE49-F238E27FC236}">
                <a16:creationId xmlns:a16="http://schemas.microsoft.com/office/drawing/2014/main" id="{D86FD111-98E5-732A-9C11-CCC1BC3889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014DA4CC-3C5F-406A-7F16-D030AC8DF4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5E14187-1971-46F0-BD74-4428E363CE71}" type="slidenum">
              <a:rPr lang="it-IT" smtClean="0"/>
              <a:t>‹N›</a:t>
            </a:fld>
            <a:endParaRPr lang="it-IT"/>
          </a:p>
        </p:txBody>
      </p:sp>
    </p:spTree>
    <p:extLst>
      <p:ext uri="{BB962C8B-B14F-4D97-AF65-F5344CB8AC3E}">
        <p14:creationId xmlns:p14="http://schemas.microsoft.com/office/powerpoint/2010/main" val="686174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sv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mailto:alessandro.marra@unich.it" TargetMode="Externa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sv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sv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sv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sv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sv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sv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7100CB1-7F40-9639-E8BD-CF80C2359E51}"/>
              </a:ext>
            </a:extLst>
          </p:cNvPr>
          <p:cNvSpPr/>
          <p:nvPr/>
        </p:nvSpPr>
        <p:spPr>
          <a:xfrm>
            <a:off x="627105" y="430847"/>
            <a:ext cx="7360920" cy="5474970"/>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 name="Titolo 1">
            <a:extLst>
              <a:ext uri="{FF2B5EF4-FFF2-40B4-BE49-F238E27FC236}">
                <a16:creationId xmlns:a16="http://schemas.microsoft.com/office/drawing/2014/main" id="{F9C47029-DF98-FDA4-884A-271785C04BB0}"/>
              </a:ext>
            </a:extLst>
          </p:cNvPr>
          <p:cNvSpPr>
            <a:spLocks noGrp="1"/>
          </p:cNvSpPr>
          <p:nvPr>
            <p:ph type="ctrTitle"/>
          </p:nvPr>
        </p:nvSpPr>
        <p:spPr>
          <a:xfrm>
            <a:off x="-264435" y="904985"/>
            <a:ext cx="9144000" cy="2387600"/>
          </a:xfrm>
        </p:spPr>
        <p:txBody>
          <a:bodyPr>
            <a:normAutofit/>
          </a:bodyPr>
          <a:lstStyle/>
          <a:p>
            <a:r>
              <a:rPr lang="it-IT" sz="3600" dirty="0">
                <a:solidFill>
                  <a:schemeClr val="bg1"/>
                </a:solidFill>
              </a:rPr>
              <a:t>SPIN OFF E START UP </a:t>
            </a:r>
            <a:br>
              <a:rPr lang="it-IT" sz="3600" dirty="0">
                <a:solidFill>
                  <a:schemeClr val="bg1"/>
                </a:solidFill>
              </a:rPr>
            </a:br>
            <a:r>
              <a:rPr lang="it-IT" sz="3600" dirty="0">
                <a:solidFill>
                  <a:schemeClr val="bg1"/>
                </a:solidFill>
              </a:rPr>
              <a:t>UNIVERSITÀ G. D’ANNUNZIO</a:t>
            </a:r>
          </a:p>
        </p:txBody>
      </p:sp>
      <p:pic>
        <p:nvPicPr>
          <p:cNvPr id="1026" name="Picture 2" descr="Università degli Studi &quot;G. d'Annunzio&quot;Chieti – Pescara">
            <a:extLst>
              <a:ext uri="{FF2B5EF4-FFF2-40B4-BE49-F238E27FC236}">
                <a16:creationId xmlns:a16="http://schemas.microsoft.com/office/drawing/2014/main" id="{B390B716-7B31-9005-0C92-6495F4DE6C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5110" y="1995706"/>
            <a:ext cx="2268538" cy="2135095"/>
          </a:xfrm>
          <a:prstGeom prst="rect">
            <a:avLst/>
          </a:prstGeom>
          <a:noFill/>
          <a:extLst>
            <a:ext uri="{909E8E84-426E-40DD-AFC4-6F175D3DCCD1}">
              <a14:hiddenFill xmlns:a14="http://schemas.microsoft.com/office/drawing/2010/main">
                <a:solidFill>
                  <a:srgbClr val="FFFFFF"/>
                </a:solidFill>
              </a14:hiddenFill>
            </a:ext>
          </a:extLst>
        </p:spPr>
      </p:pic>
      <p:pic>
        <p:nvPicPr>
          <p:cNvPr id="6" name="Immagine 5">
            <a:extLst>
              <a:ext uri="{FF2B5EF4-FFF2-40B4-BE49-F238E27FC236}">
                <a16:creationId xmlns:a16="http://schemas.microsoft.com/office/drawing/2014/main" id="{21F6EDFD-EFA7-3AF5-251B-823A0D7F9C84}"/>
              </a:ext>
            </a:extLst>
          </p:cNvPr>
          <p:cNvPicPr>
            <a:picLocks noChangeAspect="1"/>
          </p:cNvPicPr>
          <p:nvPr/>
        </p:nvPicPr>
        <p:blipFill>
          <a:blip r:embed="rId3"/>
          <a:stretch>
            <a:fillRect/>
          </a:stretch>
        </p:blipFill>
        <p:spPr>
          <a:xfrm>
            <a:off x="8879565" y="6196406"/>
            <a:ext cx="1437322" cy="518819"/>
          </a:xfrm>
          <a:prstGeom prst="rect">
            <a:avLst/>
          </a:prstGeom>
        </p:spPr>
      </p:pic>
      <p:pic>
        <p:nvPicPr>
          <p:cNvPr id="7" name="Immagine 6">
            <a:extLst>
              <a:ext uri="{FF2B5EF4-FFF2-40B4-BE49-F238E27FC236}">
                <a16:creationId xmlns:a16="http://schemas.microsoft.com/office/drawing/2014/main" id="{ADF3E12D-3E24-4301-9AB2-A0F9CA12DB42}"/>
              </a:ext>
            </a:extLst>
          </p:cNvPr>
          <p:cNvPicPr>
            <a:picLocks noChangeAspect="1"/>
          </p:cNvPicPr>
          <p:nvPr/>
        </p:nvPicPr>
        <p:blipFill>
          <a:blip r:embed="rId4"/>
          <a:stretch>
            <a:fillRect/>
          </a:stretch>
        </p:blipFill>
        <p:spPr>
          <a:xfrm>
            <a:off x="1314208" y="5934928"/>
            <a:ext cx="2162640" cy="890054"/>
          </a:xfrm>
          <a:prstGeom prst="rect">
            <a:avLst/>
          </a:prstGeom>
        </p:spPr>
      </p:pic>
      <p:cxnSp>
        <p:nvCxnSpPr>
          <p:cNvPr id="9" name="Connettore diritto 8">
            <a:extLst>
              <a:ext uri="{FF2B5EF4-FFF2-40B4-BE49-F238E27FC236}">
                <a16:creationId xmlns:a16="http://schemas.microsoft.com/office/drawing/2014/main" id="{8836F8F2-C1F5-B360-ABB5-CC33BB0BE4B4}"/>
              </a:ext>
            </a:extLst>
          </p:cNvPr>
          <p:cNvCxnSpPr/>
          <p:nvPr/>
        </p:nvCxnSpPr>
        <p:spPr>
          <a:xfrm>
            <a:off x="1977546" y="4010677"/>
            <a:ext cx="451866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028" name="Picture 4" descr="Comunicazione dei Progetti PNRR – Europa">
            <a:extLst>
              <a:ext uri="{FF2B5EF4-FFF2-40B4-BE49-F238E27FC236}">
                <a16:creationId xmlns:a16="http://schemas.microsoft.com/office/drawing/2014/main" id="{93E12C48-193D-990D-13A7-0BE52D84B1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0843" y="6043000"/>
            <a:ext cx="3224650" cy="804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8356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8CC0F681-DA81-AAC2-C3CB-77E7BD1F42D3}"/>
              </a:ext>
            </a:extLst>
          </p:cNvPr>
          <p:cNvSpPr>
            <a:spLocks noGrp="1"/>
          </p:cNvSpPr>
          <p:nvPr>
            <p:ph type="subTitle" idx="1"/>
          </p:nvPr>
        </p:nvSpPr>
        <p:spPr>
          <a:xfrm>
            <a:off x="261488" y="595948"/>
            <a:ext cx="5471160" cy="2687364"/>
          </a:xfrm>
        </p:spPr>
        <p:txBody>
          <a:bodyPr>
            <a:normAutofit/>
          </a:bodyPr>
          <a:lstStyle/>
          <a:p>
            <a:pPr algn="l"/>
            <a:r>
              <a:rPr lang="it-IT" sz="3200" b="1" dirty="0">
                <a:solidFill>
                  <a:schemeClr val="tx2">
                    <a:lumMod val="75000"/>
                    <a:lumOff val="25000"/>
                  </a:schemeClr>
                </a:solidFill>
              </a:rPr>
              <a:t>    </a:t>
            </a:r>
            <a:r>
              <a:rPr lang="it-IT" sz="3200" b="1" dirty="0">
                <a:solidFill>
                  <a:schemeClr val="tx2">
                    <a:lumMod val="90000"/>
                    <a:lumOff val="10000"/>
                  </a:schemeClr>
                </a:solidFill>
              </a:rPr>
              <a:t>TRL/Call to action</a:t>
            </a:r>
          </a:p>
        </p:txBody>
      </p:sp>
      <p:sp>
        <p:nvSpPr>
          <p:cNvPr id="9" name="Sottotitolo 2">
            <a:extLst>
              <a:ext uri="{FF2B5EF4-FFF2-40B4-BE49-F238E27FC236}">
                <a16:creationId xmlns:a16="http://schemas.microsoft.com/office/drawing/2014/main" id="{CCA5611A-79EB-FC7C-60EF-F055AA58A9AE}"/>
              </a:ext>
            </a:extLst>
          </p:cNvPr>
          <p:cNvSpPr txBox="1">
            <a:spLocks/>
          </p:cNvSpPr>
          <p:nvPr/>
        </p:nvSpPr>
        <p:spPr>
          <a:xfrm>
            <a:off x="7486650" y="1577340"/>
            <a:ext cx="4187190" cy="258186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b="1" dirty="0">
                <a:solidFill>
                  <a:schemeClr val="bg1"/>
                </a:solidFill>
              </a:rPr>
              <a:t>Titolo rappresentativo del brevetto:</a:t>
            </a:r>
          </a:p>
          <a:p>
            <a:pPr algn="l"/>
            <a:endParaRPr lang="it-IT" dirty="0"/>
          </a:p>
        </p:txBody>
      </p:sp>
      <p:sp>
        <p:nvSpPr>
          <p:cNvPr id="12" name="CasellaDiTesto 11">
            <a:extLst>
              <a:ext uri="{FF2B5EF4-FFF2-40B4-BE49-F238E27FC236}">
                <a16:creationId xmlns:a16="http://schemas.microsoft.com/office/drawing/2014/main" id="{7C41954E-C38C-CA7D-4F17-16627C34D218}"/>
              </a:ext>
            </a:extLst>
          </p:cNvPr>
          <p:cNvSpPr txBox="1"/>
          <p:nvPr/>
        </p:nvSpPr>
        <p:spPr>
          <a:xfrm>
            <a:off x="2347731" y="2059320"/>
            <a:ext cx="8372738" cy="2554545"/>
          </a:xfrm>
          <a:prstGeom prst="rect">
            <a:avLst/>
          </a:prstGeom>
          <a:noFill/>
        </p:spPr>
        <p:txBody>
          <a:bodyPr wrap="square" rtlCol="0">
            <a:spAutoFit/>
          </a:bodyPr>
          <a:lstStyle/>
          <a:p>
            <a:r>
              <a:rPr lang="it-IT" sz="1600" dirty="0">
                <a:latin typeface="Aptos" panose="020B0004020202020204" pitchFamily="34" charset="0"/>
              </a:rPr>
              <a:t>Il progetto si colloca all’intersezione tra diverse aree di ricerca (economia applicata, statistica, scienza dei dati), contribuendo allo sviluppo di nuovi strumenti analitici e metodologie di indagine. </a:t>
            </a:r>
          </a:p>
          <a:p>
            <a:endParaRPr lang="it-IT" sz="1600" dirty="0">
              <a:latin typeface="Aptos" panose="020B0004020202020204" pitchFamily="34" charset="0"/>
            </a:endParaRPr>
          </a:p>
          <a:p>
            <a:r>
              <a:rPr lang="it-IT" sz="1600" dirty="0">
                <a:latin typeface="Aptos" panose="020B0004020202020204" pitchFamily="34" charset="0"/>
              </a:rPr>
              <a:t>La sua rilevanza scientifica è legata alla capacità di affrontare la crescente complessità e varietà dei dati disponibili, proponendo soluzioni per una loro interpretazione sistematica e integrata. </a:t>
            </a:r>
          </a:p>
          <a:p>
            <a:endParaRPr lang="it-IT" sz="1600" dirty="0">
              <a:latin typeface="Aptos" panose="020B0004020202020204" pitchFamily="34" charset="0"/>
            </a:endParaRPr>
          </a:p>
          <a:p>
            <a:r>
              <a:rPr lang="it-IT" sz="1600" dirty="0">
                <a:latin typeface="Aptos" panose="020B0004020202020204" pitchFamily="34" charset="0"/>
              </a:rPr>
              <a:t>Tra i punti di forza si evidenziano l’elevato grado di innovazione metodologica, l’interdisciplinarità e il potenziale di avanzamento della conoscenza</a:t>
            </a:r>
            <a:r>
              <a:rPr lang="it-IT" sz="1600" dirty="0">
                <a:solidFill>
                  <a:srgbClr val="131313"/>
                </a:solidFill>
                <a:latin typeface="Aptos" panose="020B0004020202020204" pitchFamily="34" charset="0"/>
              </a:rPr>
              <a:t>).</a:t>
            </a:r>
            <a:r>
              <a:rPr lang="it-IT" sz="1600" dirty="0">
                <a:latin typeface="Aptos" panose="020B0004020202020204" pitchFamily="34" charset="0"/>
              </a:rPr>
              <a:t> </a:t>
            </a:r>
            <a:endParaRPr lang="it-IT" sz="1600" b="1" dirty="0">
              <a:latin typeface="Aptos" panose="020B0004020202020204" pitchFamily="34" charset="0"/>
            </a:endParaRPr>
          </a:p>
        </p:txBody>
      </p:sp>
      <p:sp>
        <p:nvSpPr>
          <p:cNvPr id="13" name="Segnaposto numero diapositiva 8">
            <a:extLst>
              <a:ext uri="{FF2B5EF4-FFF2-40B4-BE49-F238E27FC236}">
                <a16:creationId xmlns:a16="http://schemas.microsoft.com/office/drawing/2014/main" id="{0B061075-8D6A-736E-5D07-84C3F3B57428}"/>
              </a:ext>
            </a:extLst>
          </p:cNvPr>
          <p:cNvSpPr>
            <a:spLocks noGrp="1"/>
          </p:cNvSpPr>
          <p:nvPr>
            <p:ph type="sldNum" sz="quarter" idx="12"/>
          </p:nvPr>
        </p:nvSpPr>
        <p:spPr>
          <a:xfrm>
            <a:off x="8610600" y="6356350"/>
            <a:ext cx="2743200" cy="365125"/>
          </a:xfrm>
        </p:spPr>
        <p:txBody>
          <a:bodyPr/>
          <a:lstStyle/>
          <a:p>
            <a:fld id="{05E14187-1971-46F0-BD74-4428E363CE71}" type="slidenum">
              <a:rPr lang="it-IT" smtClean="0"/>
              <a:t>10</a:t>
            </a:fld>
            <a:endParaRPr lang="it-IT"/>
          </a:p>
        </p:txBody>
      </p:sp>
      <p:cxnSp>
        <p:nvCxnSpPr>
          <p:cNvPr id="18" name="Connettore diritto 10">
            <a:extLst>
              <a:ext uri="{FF2B5EF4-FFF2-40B4-BE49-F238E27FC236}">
                <a16:creationId xmlns:a16="http://schemas.microsoft.com/office/drawing/2014/main" id="{E0F69323-2F22-3043-244C-FECA000058A8}"/>
              </a:ext>
            </a:extLst>
          </p:cNvPr>
          <p:cNvCxnSpPr>
            <a:cxnSpLocks/>
          </p:cNvCxnSpPr>
          <p:nvPr/>
        </p:nvCxnSpPr>
        <p:spPr>
          <a:xfrm>
            <a:off x="708660" y="1154430"/>
            <a:ext cx="3562872" cy="0"/>
          </a:xfrm>
          <a:prstGeom prst="line">
            <a:avLst/>
          </a:prstGeom>
        </p:spPr>
        <p:style>
          <a:lnRef idx="2">
            <a:schemeClr val="accent1"/>
          </a:lnRef>
          <a:fillRef idx="0">
            <a:schemeClr val="accent1"/>
          </a:fillRef>
          <a:effectRef idx="1">
            <a:schemeClr val="accent1"/>
          </a:effectRef>
          <a:fontRef idx="minor">
            <a:schemeClr val="tx1"/>
          </a:fontRef>
        </p:style>
      </p:cxnSp>
      <p:pic>
        <p:nvPicPr>
          <p:cNvPr id="20" name="Elemento grafico 19" descr="Badge 7 contorno">
            <a:extLst>
              <a:ext uri="{FF2B5EF4-FFF2-40B4-BE49-F238E27FC236}">
                <a16:creationId xmlns:a16="http://schemas.microsoft.com/office/drawing/2014/main" id="{2B5D00C2-8705-8548-0298-05AA452ECBA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49533" y="2820084"/>
            <a:ext cx="914400" cy="914400"/>
          </a:xfrm>
          <a:prstGeom prst="rect">
            <a:avLst/>
          </a:prstGeom>
        </p:spPr>
      </p:pic>
      <p:pic>
        <p:nvPicPr>
          <p:cNvPr id="22" name="Immagine 21">
            <a:extLst>
              <a:ext uri="{FF2B5EF4-FFF2-40B4-BE49-F238E27FC236}">
                <a16:creationId xmlns:a16="http://schemas.microsoft.com/office/drawing/2014/main" id="{DF141DBA-11BF-B8FC-F848-3A3DA0E93629}"/>
              </a:ext>
            </a:extLst>
          </p:cNvPr>
          <p:cNvPicPr>
            <a:picLocks noChangeAspect="1"/>
          </p:cNvPicPr>
          <p:nvPr/>
        </p:nvPicPr>
        <p:blipFill>
          <a:blip r:embed="rId3"/>
          <a:stretch>
            <a:fillRect/>
          </a:stretch>
        </p:blipFill>
        <p:spPr>
          <a:xfrm>
            <a:off x="3099372" y="5780159"/>
            <a:ext cx="2243470" cy="1033893"/>
          </a:xfrm>
          <a:prstGeom prst="rect">
            <a:avLst/>
          </a:prstGeom>
        </p:spPr>
      </p:pic>
      <p:pic>
        <p:nvPicPr>
          <p:cNvPr id="23" name="Immagine 22">
            <a:extLst>
              <a:ext uri="{FF2B5EF4-FFF2-40B4-BE49-F238E27FC236}">
                <a16:creationId xmlns:a16="http://schemas.microsoft.com/office/drawing/2014/main" id="{BB252D5D-58FF-C9E1-A554-BC0A89E8D1F8}"/>
              </a:ext>
            </a:extLst>
          </p:cNvPr>
          <p:cNvPicPr>
            <a:picLocks noChangeAspect="1"/>
          </p:cNvPicPr>
          <p:nvPr/>
        </p:nvPicPr>
        <p:blipFill>
          <a:blip r:embed="rId4"/>
          <a:stretch>
            <a:fillRect/>
          </a:stretch>
        </p:blipFill>
        <p:spPr>
          <a:xfrm>
            <a:off x="6525072" y="6018913"/>
            <a:ext cx="1432684" cy="524301"/>
          </a:xfrm>
          <a:prstGeom prst="rect">
            <a:avLst/>
          </a:prstGeom>
        </p:spPr>
      </p:pic>
      <p:pic>
        <p:nvPicPr>
          <p:cNvPr id="24" name="Immagine 23">
            <a:extLst>
              <a:ext uri="{FF2B5EF4-FFF2-40B4-BE49-F238E27FC236}">
                <a16:creationId xmlns:a16="http://schemas.microsoft.com/office/drawing/2014/main" id="{7B90E305-B5F1-4C97-F404-77CADCEF9408}"/>
              </a:ext>
            </a:extLst>
          </p:cNvPr>
          <p:cNvPicPr>
            <a:picLocks noChangeAspect="1"/>
          </p:cNvPicPr>
          <p:nvPr/>
        </p:nvPicPr>
        <p:blipFill>
          <a:blip r:embed="rId5"/>
          <a:stretch>
            <a:fillRect/>
          </a:stretch>
        </p:blipFill>
        <p:spPr>
          <a:xfrm>
            <a:off x="1006985" y="5783629"/>
            <a:ext cx="1088394" cy="1026952"/>
          </a:xfrm>
          <a:prstGeom prst="rect">
            <a:avLst/>
          </a:prstGeom>
        </p:spPr>
      </p:pic>
      <p:pic>
        <p:nvPicPr>
          <p:cNvPr id="25" name="Immagine 24">
            <a:extLst>
              <a:ext uri="{FF2B5EF4-FFF2-40B4-BE49-F238E27FC236}">
                <a16:creationId xmlns:a16="http://schemas.microsoft.com/office/drawing/2014/main" id="{B456ABFF-9ED8-D2AF-3AC2-B4E62B419D92}"/>
              </a:ext>
            </a:extLst>
          </p:cNvPr>
          <p:cNvPicPr>
            <a:picLocks noChangeAspect="1"/>
          </p:cNvPicPr>
          <p:nvPr/>
        </p:nvPicPr>
        <p:blipFill>
          <a:blip r:embed="rId6"/>
          <a:stretch>
            <a:fillRect/>
          </a:stretch>
        </p:blipFill>
        <p:spPr>
          <a:xfrm>
            <a:off x="8954461" y="5846923"/>
            <a:ext cx="1800726" cy="900363"/>
          </a:xfrm>
          <a:prstGeom prst="rect">
            <a:avLst/>
          </a:prstGeom>
        </p:spPr>
      </p:pic>
    </p:spTree>
    <p:extLst>
      <p:ext uri="{BB962C8B-B14F-4D97-AF65-F5344CB8AC3E}">
        <p14:creationId xmlns:p14="http://schemas.microsoft.com/office/powerpoint/2010/main" val="3214616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8CC0F681-DA81-AAC2-C3CB-77E7BD1F42D3}"/>
              </a:ext>
            </a:extLst>
          </p:cNvPr>
          <p:cNvSpPr>
            <a:spLocks noGrp="1"/>
          </p:cNvSpPr>
          <p:nvPr>
            <p:ph type="subTitle" idx="1"/>
          </p:nvPr>
        </p:nvSpPr>
        <p:spPr>
          <a:xfrm>
            <a:off x="518160" y="595948"/>
            <a:ext cx="5471160" cy="2687364"/>
          </a:xfrm>
        </p:spPr>
        <p:txBody>
          <a:bodyPr>
            <a:normAutofit/>
          </a:bodyPr>
          <a:lstStyle/>
          <a:p>
            <a:pPr algn="l"/>
            <a:r>
              <a:rPr lang="it-IT" sz="3200" b="1" dirty="0">
                <a:solidFill>
                  <a:schemeClr val="tx2">
                    <a:lumMod val="75000"/>
                    <a:lumOff val="25000"/>
                  </a:schemeClr>
                </a:solidFill>
              </a:rPr>
              <a:t> </a:t>
            </a:r>
            <a:r>
              <a:rPr lang="it-IT" sz="3200" b="1" dirty="0">
                <a:solidFill>
                  <a:schemeClr val="tx2">
                    <a:lumMod val="90000"/>
                    <a:lumOff val="10000"/>
                  </a:schemeClr>
                </a:solidFill>
              </a:rPr>
              <a:t>Team</a:t>
            </a:r>
          </a:p>
        </p:txBody>
      </p:sp>
      <p:sp>
        <p:nvSpPr>
          <p:cNvPr id="8" name="CasellaDiTesto 7">
            <a:extLst>
              <a:ext uri="{FF2B5EF4-FFF2-40B4-BE49-F238E27FC236}">
                <a16:creationId xmlns:a16="http://schemas.microsoft.com/office/drawing/2014/main" id="{A85324E2-9EDD-5CCD-6C63-6E5C677E9640}"/>
              </a:ext>
            </a:extLst>
          </p:cNvPr>
          <p:cNvSpPr txBox="1"/>
          <p:nvPr/>
        </p:nvSpPr>
        <p:spPr>
          <a:xfrm>
            <a:off x="2347731" y="2189401"/>
            <a:ext cx="6181324" cy="2308324"/>
          </a:xfrm>
          <a:prstGeom prst="rect">
            <a:avLst/>
          </a:prstGeom>
          <a:noFill/>
          <a:ln>
            <a:noFill/>
          </a:ln>
        </p:spPr>
        <p:txBody>
          <a:bodyPr wrap="square" rtlCol="0">
            <a:spAutoFit/>
          </a:bodyPr>
          <a:lstStyle/>
          <a:p>
            <a:r>
              <a:rPr lang="it-IT" sz="1600" dirty="0">
                <a:latin typeface="Aptos" panose="020B0004020202020204" pitchFamily="34" charset="0"/>
              </a:rPr>
              <a:t>Founder</a:t>
            </a:r>
          </a:p>
          <a:p>
            <a:endParaRPr lang="it-IT" sz="1600" u="sng" dirty="0">
              <a:latin typeface="Aptos" panose="020B0004020202020204" pitchFamily="34" charset="0"/>
            </a:endParaRPr>
          </a:p>
          <a:p>
            <a:r>
              <a:rPr lang="it-IT" sz="1600" dirty="0">
                <a:latin typeface="Aptos" panose="020B0004020202020204" pitchFamily="34" charset="0"/>
              </a:rPr>
              <a:t>Alessandro Marra</a:t>
            </a:r>
          </a:p>
          <a:p>
            <a:endParaRPr lang="it-IT" sz="1600" dirty="0">
              <a:latin typeface="Aptos" panose="020B0004020202020204" pitchFamily="34" charset="0"/>
            </a:endParaRPr>
          </a:p>
          <a:p>
            <a:r>
              <a:rPr lang="it-IT" sz="1600" dirty="0">
                <a:latin typeface="Aptos" panose="020B0004020202020204" pitchFamily="34" charset="0"/>
              </a:rPr>
              <a:t>Docente di Economia dell’Innovazione presso l’Università degli studi G. d’Annunzio di Chieti-Pescara e Coordinatore del Dottorato in Applied Sciences for Business Innovation (ASBI)</a:t>
            </a:r>
          </a:p>
          <a:p>
            <a:endParaRPr lang="it-IT" sz="1600" dirty="0">
              <a:latin typeface="Aptos" panose="020B0004020202020204" pitchFamily="34" charset="0"/>
            </a:endParaRPr>
          </a:p>
          <a:p>
            <a:r>
              <a:rPr lang="it-IT" sz="1600" dirty="0">
                <a:latin typeface="Aptos" panose="020B0004020202020204" pitchFamily="34" charset="0"/>
              </a:rPr>
              <a:t>E-mail: </a:t>
            </a:r>
            <a:r>
              <a:rPr lang="it-IT" sz="1600" dirty="0">
                <a:latin typeface="Aptos" panose="020B0004020202020204" pitchFamily="34" charset="0"/>
                <a:hlinkClick r:id="rId2">
                  <a:extLst>
                    <a:ext uri="{A12FA001-AC4F-418D-AE19-62706E023703}">
                      <ahyp:hlinkClr xmlns:ahyp="http://schemas.microsoft.com/office/drawing/2018/hyperlinkcolor" val="tx"/>
                    </a:ext>
                  </a:extLst>
                </a:hlinkClick>
              </a:rPr>
              <a:t>alessandro.marra@unich.it</a:t>
            </a:r>
            <a:endParaRPr lang="it-IT" sz="1600" dirty="0">
              <a:latin typeface="Aptos" panose="020B0004020202020204" pitchFamily="34" charset="0"/>
            </a:endParaRPr>
          </a:p>
        </p:txBody>
      </p:sp>
      <p:sp>
        <p:nvSpPr>
          <p:cNvPr id="12" name="Segnaposto numero diapositiva 8">
            <a:extLst>
              <a:ext uri="{FF2B5EF4-FFF2-40B4-BE49-F238E27FC236}">
                <a16:creationId xmlns:a16="http://schemas.microsoft.com/office/drawing/2014/main" id="{69BABBB6-E686-42AF-FD82-FC098CA07B1D}"/>
              </a:ext>
            </a:extLst>
          </p:cNvPr>
          <p:cNvSpPr>
            <a:spLocks noGrp="1"/>
          </p:cNvSpPr>
          <p:nvPr>
            <p:ph type="sldNum" sz="quarter" idx="12"/>
          </p:nvPr>
        </p:nvSpPr>
        <p:spPr>
          <a:xfrm>
            <a:off x="8610600" y="6356350"/>
            <a:ext cx="2743200" cy="365125"/>
          </a:xfrm>
        </p:spPr>
        <p:txBody>
          <a:bodyPr/>
          <a:lstStyle/>
          <a:p>
            <a:fld id="{05E14187-1971-46F0-BD74-4428E363CE71}" type="slidenum">
              <a:rPr lang="it-IT" smtClean="0"/>
              <a:t>11</a:t>
            </a:fld>
            <a:endParaRPr lang="it-IT"/>
          </a:p>
        </p:txBody>
      </p:sp>
      <p:cxnSp>
        <p:nvCxnSpPr>
          <p:cNvPr id="13" name="Connettore diritto 10">
            <a:extLst>
              <a:ext uri="{FF2B5EF4-FFF2-40B4-BE49-F238E27FC236}">
                <a16:creationId xmlns:a16="http://schemas.microsoft.com/office/drawing/2014/main" id="{1CF0B157-3895-9059-DD42-D0DB4F5F75CC}"/>
              </a:ext>
            </a:extLst>
          </p:cNvPr>
          <p:cNvCxnSpPr>
            <a:cxnSpLocks/>
          </p:cNvCxnSpPr>
          <p:nvPr/>
        </p:nvCxnSpPr>
        <p:spPr>
          <a:xfrm>
            <a:off x="708660" y="1154430"/>
            <a:ext cx="356287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Connettore diritto 10">
            <a:extLst>
              <a:ext uri="{FF2B5EF4-FFF2-40B4-BE49-F238E27FC236}">
                <a16:creationId xmlns:a16="http://schemas.microsoft.com/office/drawing/2014/main" id="{928A2544-EA39-B7F0-94D9-5639C4B4DA71}"/>
              </a:ext>
            </a:extLst>
          </p:cNvPr>
          <p:cNvCxnSpPr>
            <a:cxnSpLocks/>
          </p:cNvCxnSpPr>
          <p:nvPr/>
        </p:nvCxnSpPr>
        <p:spPr>
          <a:xfrm>
            <a:off x="2347731" y="2133600"/>
            <a:ext cx="0" cy="2165684"/>
          </a:xfrm>
          <a:prstGeom prst="line">
            <a:avLst/>
          </a:prstGeom>
          <a:noFill/>
        </p:spPr>
      </p:cxnSp>
      <p:pic>
        <p:nvPicPr>
          <p:cNvPr id="15" name="Immagine 14">
            <a:extLst>
              <a:ext uri="{FF2B5EF4-FFF2-40B4-BE49-F238E27FC236}">
                <a16:creationId xmlns:a16="http://schemas.microsoft.com/office/drawing/2014/main" id="{0C31E653-801D-4B51-1A99-FAF5CF28A750}"/>
              </a:ext>
            </a:extLst>
          </p:cNvPr>
          <p:cNvPicPr>
            <a:picLocks noChangeAspect="1"/>
          </p:cNvPicPr>
          <p:nvPr/>
        </p:nvPicPr>
        <p:blipFill>
          <a:blip r:embed="rId3"/>
          <a:stretch>
            <a:fillRect/>
          </a:stretch>
        </p:blipFill>
        <p:spPr>
          <a:xfrm>
            <a:off x="3099372" y="5780159"/>
            <a:ext cx="2243470" cy="1033893"/>
          </a:xfrm>
          <a:prstGeom prst="rect">
            <a:avLst/>
          </a:prstGeom>
        </p:spPr>
      </p:pic>
      <p:pic>
        <p:nvPicPr>
          <p:cNvPr id="16" name="Immagine 15">
            <a:extLst>
              <a:ext uri="{FF2B5EF4-FFF2-40B4-BE49-F238E27FC236}">
                <a16:creationId xmlns:a16="http://schemas.microsoft.com/office/drawing/2014/main" id="{B3368B86-D446-1BD3-7C39-B7F74E06CA20}"/>
              </a:ext>
            </a:extLst>
          </p:cNvPr>
          <p:cNvPicPr>
            <a:picLocks noChangeAspect="1"/>
          </p:cNvPicPr>
          <p:nvPr/>
        </p:nvPicPr>
        <p:blipFill>
          <a:blip r:embed="rId4"/>
          <a:stretch>
            <a:fillRect/>
          </a:stretch>
        </p:blipFill>
        <p:spPr>
          <a:xfrm>
            <a:off x="6525072" y="6018913"/>
            <a:ext cx="1432684" cy="524301"/>
          </a:xfrm>
          <a:prstGeom prst="rect">
            <a:avLst/>
          </a:prstGeom>
        </p:spPr>
      </p:pic>
      <p:pic>
        <p:nvPicPr>
          <p:cNvPr id="17" name="Immagine 16">
            <a:extLst>
              <a:ext uri="{FF2B5EF4-FFF2-40B4-BE49-F238E27FC236}">
                <a16:creationId xmlns:a16="http://schemas.microsoft.com/office/drawing/2014/main" id="{20F91D0A-2F75-4D47-0BA8-6CE7CB57A550}"/>
              </a:ext>
            </a:extLst>
          </p:cNvPr>
          <p:cNvPicPr>
            <a:picLocks noChangeAspect="1"/>
          </p:cNvPicPr>
          <p:nvPr/>
        </p:nvPicPr>
        <p:blipFill>
          <a:blip r:embed="rId5"/>
          <a:stretch>
            <a:fillRect/>
          </a:stretch>
        </p:blipFill>
        <p:spPr>
          <a:xfrm>
            <a:off x="1006985" y="5783629"/>
            <a:ext cx="1088394" cy="1026952"/>
          </a:xfrm>
          <a:prstGeom prst="rect">
            <a:avLst/>
          </a:prstGeom>
        </p:spPr>
      </p:pic>
      <p:pic>
        <p:nvPicPr>
          <p:cNvPr id="18" name="Immagine 17">
            <a:extLst>
              <a:ext uri="{FF2B5EF4-FFF2-40B4-BE49-F238E27FC236}">
                <a16:creationId xmlns:a16="http://schemas.microsoft.com/office/drawing/2014/main" id="{9D800492-071D-AB16-615B-F2B1AB54EFC9}"/>
              </a:ext>
            </a:extLst>
          </p:cNvPr>
          <p:cNvPicPr>
            <a:picLocks noChangeAspect="1"/>
          </p:cNvPicPr>
          <p:nvPr/>
        </p:nvPicPr>
        <p:blipFill>
          <a:blip r:embed="rId6"/>
          <a:stretch>
            <a:fillRect/>
          </a:stretch>
        </p:blipFill>
        <p:spPr>
          <a:xfrm>
            <a:off x="8954461" y="5846923"/>
            <a:ext cx="1800726" cy="900363"/>
          </a:xfrm>
          <a:prstGeom prst="rect">
            <a:avLst/>
          </a:prstGeom>
        </p:spPr>
      </p:pic>
    </p:spTree>
    <p:extLst>
      <p:ext uri="{BB962C8B-B14F-4D97-AF65-F5344CB8AC3E}">
        <p14:creationId xmlns:p14="http://schemas.microsoft.com/office/powerpoint/2010/main" val="71166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7100CB1-7F40-9639-E8BD-CF80C2359E51}"/>
              </a:ext>
            </a:extLst>
          </p:cNvPr>
          <p:cNvSpPr/>
          <p:nvPr/>
        </p:nvSpPr>
        <p:spPr>
          <a:xfrm>
            <a:off x="627105" y="1860884"/>
            <a:ext cx="11035506" cy="31282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 name="Titolo 1">
            <a:extLst>
              <a:ext uri="{FF2B5EF4-FFF2-40B4-BE49-F238E27FC236}">
                <a16:creationId xmlns:a16="http://schemas.microsoft.com/office/drawing/2014/main" id="{F9C47029-DF98-FDA4-884A-271785C04BB0}"/>
              </a:ext>
            </a:extLst>
          </p:cNvPr>
          <p:cNvSpPr>
            <a:spLocks noGrp="1"/>
          </p:cNvSpPr>
          <p:nvPr>
            <p:ph type="ctrTitle"/>
          </p:nvPr>
        </p:nvSpPr>
        <p:spPr>
          <a:xfrm>
            <a:off x="1611187" y="1361152"/>
            <a:ext cx="9144000" cy="2387600"/>
          </a:xfrm>
        </p:spPr>
        <p:txBody>
          <a:bodyPr>
            <a:normAutofit/>
          </a:bodyPr>
          <a:lstStyle/>
          <a:p>
            <a:r>
              <a:rPr lang="it-IT" sz="3600" dirty="0">
                <a:solidFill>
                  <a:schemeClr val="bg1"/>
                </a:solidFill>
              </a:rPr>
              <a:t>GRAZIE</a:t>
            </a:r>
          </a:p>
        </p:txBody>
      </p:sp>
      <p:cxnSp>
        <p:nvCxnSpPr>
          <p:cNvPr id="9" name="Connettore diritto 8">
            <a:extLst>
              <a:ext uri="{FF2B5EF4-FFF2-40B4-BE49-F238E27FC236}">
                <a16:creationId xmlns:a16="http://schemas.microsoft.com/office/drawing/2014/main" id="{8836F8F2-C1F5-B360-ABB5-CC33BB0BE4B4}"/>
              </a:ext>
            </a:extLst>
          </p:cNvPr>
          <p:cNvCxnSpPr/>
          <p:nvPr/>
        </p:nvCxnSpPr>
        <p:spPr>
          <a:xfrm>
            <a:off x="4077757" y="4010678"/>
            <a:ext cx="451866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3" name="Immagine 2">
            <a:extLst>
              <a:ext uri="{FF2B5EF4-FFF2-40B4-BE49-F238E27FC236}">
                <a16:creationId xmlns:a16="http://schemas.microsoft.com/office/drawing/2014/main" id="{FB3BFFE8-B796-A2C9-B396-ACC8E9C9F37A}"/>
              </a:ext>
            </a:extLst>
          </p:cNvPr>
          <p:cNvPicPr>
            <a:picLocks noChangeAspect="1"/>
          </p:cNvPicPr>
          <p:nvPr/>
        </p:nvPicPr>
        <p:blipFill>
          <a:blip r:embed="rId2"/>
          <a:stretch>
            <a:fillRect/>
          </a:stretch>
        </p:blipFill>
        <p:spPr>
          <a:xfrm>
            <a:off x="3099372" y="5780159"/>
            <a:ext cx="2243470" cy="1033893"/>
          </a:xfrm>
          <a:prstGeom prst="rect">
            <a:avLst/>
          </a:prstGeom>
        </p:spPr>
      </p:pic>
      <p:pic>
        <p:nvPicPr>
          <p:cNvPr id="5" name="Immagine 4">
            <a:extLst>
              <a:ext uri="{FF2B5EF4-FFF2-40B4-BE49-F238E27FC236}">
                <a16:creationId xmlns:a16="http://schemas.microsoft.com/office/drawing/2014/main" id="{6974E5AE-CC39-743D-B930-E54AAE89B293}"/>
              </a:ext>
            </a:extLst>
          </p:cNvPr>
          <p:cNvPicPr>
            <a:picLocks noChangeAspect="1"/>
          </p:cNvPicPr>
          <p:nvPr/>
        </p:nvPicPr>
        <p:blipFill>
          <a:blip r:embed="rId3"/>
          <a:stretch>
            <a:fillRect/>
          </a:stretch>
        </p:blipFill>
        <p:spPr>
          <a:xfrm>
            <a:off x="6525072" y="6018913"/>
            <a:ext cx="1432684" cy="524301"/>
          </a:xfrm>
          <a:prstGeom prst="rect">
            <a:avLst/>
          </a:prstGeom>
        </p:spPr>
      </p:pic>
      <p:pic>
        <p:nvPicPr>
          <p:cNvPr id="8" name="Immagine 7">
            <a:extLst>
              <a:ext uri="{FF2B5EF4-FFF2-40B4-BE49-F238E27FC236}">
                <a16:creationId xmlns:a16="http://schemas.microsoft.com/office/drawing/2014/main" id="{CE591EFA-2F80-4101-A561-23D3E8A807F2}"/>
              </a:ext>
            </a:extLst>
          </p:cNvPr>
          <p:cNvPicPr>
            <a:picLocks noChangeAspect="1"/>
          </p:cNvPicPr>
          <p:nvPr/>
        </p:nvPicPr>
        <p:blipFill>
          <a:blip r:embed="rId4"/>
          <a:stretch>
            <a:fillRect/>
          </a:stretch>
        </p:blipFill>
        <p:spPr>
          <a:xfrm>
            <a:off x="1006985" y="5783629"/>
            <a:ext cx="1088394" cy="1026952"/>
          </a:xfrm>
          <a:prstGeom prst="rect">
            <a:avLst/>
          </a:prstGeom>
        </p:spPr>
      </p:pic>
      <p:pic>
        <p:nvPicPr>
          <p:cNvPr id="10" name="Immagine 9">
            <a:extLst>
              <a:ext uri="{FF2B5EF4-FFF2-40B4-BE49-F238E27FC236}">
                <a16:creationId xmlns:a16="http://schemas.microsoft.com/office/drawing/2014/main" id="{917B19B6-1B52-AB77-FD48-850349DD1DF7}"/>
              </a:ext>
            </a:extLst>
          </p:cNvPr>
          <p:cNvPicPr>
            <a:picLocks noChangeAspect="1"/>
          </p:cNvPicPr>
          <p:nvPr/>
        </p:nvPicPr>
        <p:blipFill>
          <a:blip r:embed="rId5"/>
          <a:stretch>
            <a:fillRect/>
          </a:stretch>
        </p:blipFill>
        <p:spPr>
          <a:xfrm>
            <a:off x="8954461" y="5846923"/>
            <a:ext cx="1800726" cy="900363"/>
          </a:xfrm>
          <a:prstGeom prst="rect">
            <a:avLst/>
          </a:prstGeom>
        </p:spPr>
      </p:pic>
    </p:spTree>
    <p:extLst>
      <p:ext uri="{BB962C8B-B14F-4D97-AF65-F5344CB8AC3E}">
        <p14:creationId xmlns:p14="http://schemas.microsoft.com/office/powerpoint/2010/main" val="258456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0">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12">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14">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16">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31A20B27-52D7-A57A-70C1-C777DB6A733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7" name="Immagine 6">
            <a:extLst>
              <a:ext uri="{FF2B5EF4-FFF2-40B4-BE49-F238E27FC236}">
                <a16:creationId xmlns:a16="http://schemas.microsoft.com/office/drawing/2014/main" id="{3EC6C21B-2B27-79B2-0F61-63B4B9D10E7C}"/>
              </a:ext>
            </a:extLst>
          </p:cNvPr>
          <p:cNvPicPr>
            <a:picLocks noChangeAspect="1"/>
          </p:cNvPicPr>
          <p:nvPr/>
        </p:nvPicPr>
        <p:blipFill>
          <a:blip r:embed="rId3"/>
          <a:stretch>
            <a:fillRect/>
          </a:stretch>
        </p:blipFill>
        <p:spPr>
          <a:xfrm>
            <a:off x="1143001" y="2819520"/>
            <a:ext cx="2192508" cy="2068736"/>
          </a:xfrm>
          <a:prstGeom prst="rect">
            <a:avLst/>
          </a:prstGeom>
        </p:spPr>
      </p:pic>
      <p:pic>
        <p:nvPicPr>
          <p:cNvPr id="8" name="Immagine 7">
            <a:extLst>
              <a:ext uri="{FF2B5EF4-FFF2-40B4-BE49-F238E27FC236}">
                <a16:creationId xmlns:a16="http://schemas.microsoft.com/office/drawing/2014/main" id="{17B09E47-4BA9-716B-F536-895D51F881C2}"/>
              </a:ext>
            </a:extLst>
          </p:cNvPr>
          <p:cNvPicPr>
            <a:picLocks noChangeAspect="1"/>
          </p:cNvPicPr>
          <p:nvPr/>
        </p:nvPicPr>
        <p:blipFill>
          <a:blip r:embed="rId4"/>
          <a:stretch>
            <a:fillRect/>
          </a:stretch>
        </p:blipFill>
        <p:spPr>
          <a:xfrm>
            <a:off x="4613744" y="5870284"/>
            <a:ext cx="1432684" cy="524301"/>
          </a:xfrm>
          <a:prstGeom prst="rect">
            <a:avLst/>
          </a:prstGeom>
        </p:spPr>
      </p:pic>
      <p:pic>
        <p:nvPicPr>
          <p:cNvPr id="10" name="Immagine 9">
            <a:extLst>
              <a:ext uri="{FF2B5EF4-FFF2-40B4-BE49-F238E27FC236}">
                <a16:creationId xmlns:a16="http://schemas.microsoft.com/office/drawing/2014/main" id="{31877FD0-57D1-15AB-67FC-B1637232E43F}"/>
              </a:ext>
            </a:extLst>
          </p:cNvPr>
          <p:cNvPicPr>
            <a:picLocks noChangeAspect="1"/>
          </p:cNvPicPr>
          <p:nvPr/>
        </p:nvPicPr>
        <p:blipFill>
          <a:blip r:embed="rId5"/>
          <a:stretch>
            <a:fillRect/>
          </a:stretch>
        </p:blipFill>
        <p:spPr>
          <a:xfrm>
            <a:off x="883270" y="5506884"/>
            <a:ext cx="2847204" cy="1251102"/>
          </a:xfrm>
          <a:prstGeom prst="rect">
            <a:avLst/>
          </a:prstGeom>
        </p:spPr>
      </p:pic>
      <p:pic>
        <p:nvPicPr>
          <p:cNvPr id="3" name="Immagine 2" descr="Dipartimento di Economia">
            <a:extLst>
              <a:ext uri="{FF2B5EF4-FFF2-40B4-BE49-F238E27FC236}">
                <a16:creationId xmlns:a16="http://schemas.microsoft.com/office/drawing/2014/main" id="{E9057DB0-DB21-D9FF-DE9D-EF513B46F26D}"/>
              </a:ext>
            </a:extLst>
          </p:cNvPr>
          <p:cNvPicPr>
            <a:picLocks noChangeAspect="1"/>
          </p:cNvPicPr>
          <p:nvPr/>
        </p:nvPicPr>
        <p:blipFill>
          <a:blip r:embed="rId6"/>
          <a:stretch>
            <a:fillRect/>
          </a:stretch>
        </p:blipFill>
        <p:spPr>
          <a:xfrm>
            <a:off x="4645473" y="3594014"/>
            <a:ext cx="1369226" cy="576516"/>
          </a:xfrm>
          <a:prstGeom prst="rect">
            <a:avLst/>
          </a:prstGeom>
        </p:spPr>
      </p:pic>
      <p:pic>
        <p:nvPicPr>
          <p:cNvPr id="5" name="Immagine 4">
            <a:extLst>
              <a:ext uri="{FF2B5EF4-FFF2-40B4-BE49-F238E27FC236}">
                <a16:creationId xmlns:a16="http://schemas.microsoft.com/office/drawing/2014/main" id="{32D06433-9B96-DE33-34F6-0DB8A6DED3B6}"/>
              </a:ext>
            </a:extLst>
          </p:cNvPr>
          <p:cNvPicPr>
            <a:picLocks noChangeAspect="1"/>
          </p:cNvPicPr>
          <p:nvPr/>
        </p:nvPicPr>
        <p:blipFill>
          <a:blip r:embed="rId7"/>
          <a:stretch>
            <a:fillRect/>
          </a:stretch>
        </p:blipFill>
        <p:spPr>
          <a:xfrm>
            <a:off x="8550757" y="2770475"/>
            <a:ext cx="3238657" cy="1842829"/>
          </a:xfrm>
          <a:prstGeom prst="rect">
            <a:avLst/>
          </a:prstGeom>
        </p:spPr>
      </p:pic>
      <p:sp>
        <p:nvSpPr>
          <p:cNvPr id="15" name="Sottotitolo 2">
            <a:extLst>
              <a:ext uri="{FF2B5EF4-FFF2-40B4-BE49-F238E27FC236}">
                <a16:creationId xmlns:a16="http://schemas.microsoft.com/office/drawing/2014/main" id="{6198851D-8975-E5E1-B097-D33FDB207662}"/>
              </a:ext>
            </a:extLst>
          </p:cNvPr>
          <p:cNvSpPr txBox="1">
            <a:spLocks/>
          </p:cNvSpPr>
          <p:nvPr/>
        </p:nvSpPr>
        <p:spPr>
          <a:xfrm>
            <a:off x="518160" y="595948"/>
            <a:ext cx="5471160" cy="268736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sz="3200" b="1" dirty="0">
                <a:solidFill>
                  <a:schemeClr val="tx2">
                    <a:lumMod val="75000"/>
                    <a:lumOff val="25000"/>
                  </a:schemeClr>
                </a:solidFill>
              </a:rPr>
              <a:t> </a:t>
            </a:r>
            <a:r>
              <a:rPr lang="it-IT" sz="3200" b="1" dirty="0">
                <a:solidFill>
                  <a:schemeClr val="tx2">
                    <a:lumMod val="90000"/>
                    <a:lumOff val="10000"/>
                  </a:schemeClr>
                </a:solidFill>
              </a:rPr>
              <a:t>TEXTO </a:t>
            </a:r>
            <a:r>
              <a:rPr lang="it-IT" sz="3200" b="1" dirty="0" err="1">
                <a:solidFill>
                  <a:schemeClr val="tx2">
                    <a:lumMod val="90000"/>
                    <a:lumOff val="10000"/>
                  </a:schemeClr>
                </a:solidFill>
              </a:rPr>
              <a:t>S.r.ls</a:t>
            </a:r>
            <a:r>
              <a:rPr lang="it-IT" sz="3200" b="1" dirty="0">
                <a:solidFill>
                  <a:schemeClr val="tx2">
                    <a:lumMod val="90000"/>
                    <a:lumOff val="10000"/>
                  </a:schemeClr>
                </a:solidFill>
              </a:rPr>
              <a:t>.</a:t>
            </a:r>
            <a:endParaRPr lang="it-IT" sz="3200" dirty="0">
              <a:solidFill>
                <a:schemeClr val="tx2">
                  <a:lumMod val="90000"/>
                  <a:lumOff val="10000"/>
                </a:schemeClr>
              </a:solidFill>
            </a:endParaRPr>
          </a:p>
        </p:txBody>
      </p:sp>
      <p:cxnSp>
        <p:nvCxnSpPr>
          <p:cNvPr id="16" name="Connettore diritto 10">
            <a:extLst>
              <a:ext uri="{FF2B5EF4-FFF2-40B4-BE49-F238E27FC236}">
                <a16:creationId xmlns:a16="http://schemas.microsoft.com/office/drawing/2014/main" id="{14D12162-799F-BFD2-3F5E-977C897C3854}"/>
              </a:ext>
            </a:extLst>
          </p:cNvPr>
          <p:cNvCxnSpPr>
            <a:cxnSpLocks/>
          </p:cNvCxnSpPr>
          <p:nvPr/>
        </p:nvCxnSpPr>
        <p:spPr>
          <a:xfrm>
            <a:off x="708660" y="1154430"/>
            <a:ext cx="212713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2930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8CC0F681-DA81-AAC2-C3CB-77E7BD1F42D3}"/>
              </a:ext>
            </a:extLst>
          </p:cNvPr>
          <p:cNvSpPr>
            <a:spLocks noGrp="1"/>
          </p:cNvSpPr>
          <p:nvPr>
            <p:ph type="subTitle" idx="1"/>
          </p:nvPr>
        </p:nvSpPr>
        <p:spPr>
          <a:xfrm>
            <a:off x="708660" y="1424763"/>
            <a:ext cx="10444893" cy="4476300"/>
          </a:xfrm>
        </p:spPr>
        <p:txBody>
          <a:bodyPr>
            <a:normAutofit/>
          </a:bodyPr>
          <a:lstStyle/>
          <a:p>
            <a:pPr algn="l"/>
            <a:r>
              <a:rPr lang="it-IT" sz="1600" b="1" dirty="0">
                <a:solidFill>
                  <a:schemeClr val="tx2">
                    <a:lumMod val="90000"/>
                    <a:lumOff val="10000"/>
                  </a:schemeClr>
                </a:solidFill>
              </a:rPr>
              <a:t>Profilo: </a:t>
            </a:r>
            <a:r>
              <a:rPr lang="it-IT" sz="1600" dirty="0"/>
              <a:t>TEXTO </a:t>
            </a:r>
            <a:r>
              <a:rPr lang="it-IT" sz="1600" dirty="0" err="1"/>
              <a:t>S.r.l.s</a:t>
            </a:r>
            <a:r>
              <a:rPr lang="it-IT" sz="1600" dirty="0"/>
              <a:t> è uno Spin Off autorizzato dell’Università degli Studi “G. d’Annunzio” costituito nel 2026 dal Prof. Alessandro Marra, presso il Dipartimento di Economia.</a:t>
            </a:r>
          </a:p>
          <a:p>
            <a:pPr algn="l"/>
            <a:r>
              <a:rPr lang="it-IT" sz="1600" b="1" dirty="0">
                <a:solidFill>
                  <a:schemeClr val="tx2">
                    <a:lumMod val="90000"/>
                    <a:lumOff val="10000"/>
                  </a:schemeClr>
                </a:solidFill>
              </a:rPr>
              <a:t>Mission: </a:t>
            </a:r>
            <a:r>
              <a:rPr lang="it-IT" sz="1600" dirty="0"/>
              <a:t>La società è impegnata nello sviluppo, la produzione, la commercializzazione e la fornitura di prodotti e servizi innovativi ad alto valore tecnologico volti alla realizzazione di soluzioni analitiche avanzate per l’interpretazione dei fenomeni socio-economici e il supporto ai processi decisionali, basate sull’elaborazione e integrazione di dati strutturati e non strutturati.</a:t>
            </a:r>
          </a:p>
          <a:p>
            <a:pPr algn="l">
              <a:lnSpc>
                <a:spcPct val="120000"/>
              </a:lnSpc>
            </a:pPr>
            <a:r>
              <a:rPr lang="it-IT" sz="1600" b="1" dirty="0">
                <a:solidFill>
                  <a:schemeClr val="tx2">
                    <a:lumMod val="90000"/>
                    <a:lumOff val="10000"/>
                  </a:schemeClr>
                </a:solidFill>
              </a:rPr>
              <a:t>Servizi: </a:t>
            </a:r>
            <a:r>
              <a:rPr lang="it-IT" sz="1600" dirty="0"/>
              <a:t>Lo Spin-off svolge i seguenti servizi:</a:t>
            </a:r>
          </a:p>
          <a:p>
            <a:pPr marL="342900" indent="-342900" algn="l">
              <a:buFont typeface="Arial" panose="020B0604020202020204" pitchFamily="34" charset="0"/>
              <a:buChar char="•"/>
            </a:pPr>
            <a:r>
              <a:rPr lang="it-IT" sz="1600" dirty="0"/>
              <a:t>ricerca, sviluppo ed innovazione attraverso l’impiego di metodi computazionali avanzati, modelli di apprendimento automatico e strumenti di data science per l’estrazione di conoscenza dai dati, l’individuazione di correlazioni, pattern emergenti e segnali deboli, nonché per la progettazione di ambienti simulati e scenari sperimentali per lo studio di comportamenti, bisogni, risposte e dinamiche decisionali;</a:t>
            </a:r>
          </a:p>
          <a:p>
            <a:pPr marL="342900" indent="-342900" algn="l">
              <a:buFont typeface="Arial" panose="020B0604020202020204" pitchFamily="34" charset="0"/>
              <a:buChar char="•"/>
            </a:pPr>
            <a:r>
              <a:rPr lang="it-IT" sz="1600" dirty="0"/>
              <a:t>diffusione, valorizzazione e promozione delle attività inerenti allo spin-off, anche attraverso pubblicazioni e l’organizzazione e gestione di eventi scientifico-culturali e/o di valenza professionalizzante;</a:t>
            </a:r>
          </a:p>
          <a:p>
            <a:pPr marL="342900" indent="-342900" algn="l">
              <a:buFont typeface="Arial" panose="020B0604020202020204" pitchFamily="34" charset="0"/>
              <a:buChar char="•"/>
            </a:pPr>
            <a:r>
              <a:rPr lang="it-IT" sz="1600" dirty="0"/>
              <a:t>la promozione e il supporto al finanziamento di attività di ricerca e innovazione, anche attraverso strumenti e modalità innovative quali il crowdfunding, finalizzati alla validazione di soluzioni in contesti applicativi e al trasferimento dei risultati al sistema produttivo e istituzionale. </a:t>
            </a:r>
          </a:p>
        </p:txBody>
      </p:sp>
      <p:sp>
        <p:nvSpPr>
          <p:cNvPr id="8" name="Sottotitolo 2">
            <a:extLst>
              <a:ext uri="{FF2B5EF4-FFF2-40B4-BE49-F238E27FC236}">
                <a16:creationId xmlns:a16="http://schemas.microsoft.com/office/drawing/2014/main" id="{A394C58D-174D-A461-BA2C-5D9A6C4A9505}"/>
              </a:ext>
            </a:extLst>
          </p:cNvPr>
          <p:cNvSpPr txBox="1">
            <a:spLocks/>
          </p:cNvSpPr>
          <p:nvPr/>
        </p:nvSpPr>
        <p:spPr>
          <a:xfrm>
            <a:off x="275217" y="4573861"/>
            <a:ext cx="4480560" cy="268736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it-IT" sz="1400" dirty="0"/>
          </a:p>
        </p:txBody>
      </p:sp>
      <p:sp>
        <p:nvSpPr>
          <p:cNvPr id="2" name="Sottotitolo 2">
            <a:extLst>
              <a:ext uri="{FF2B5EF4-FFF2-40B4-BE49-F238E27FC236}">
                <a16:creationId xmlns:a16="http://schemas.microsoft.com/office/drawing/2014/main" id="{5AB9C17B-160C-FCAF-F7B5-9CD6B2529416}"/>
              </a:ext>
            </a:extLst>
          </p:cNvPr>
          <p:cNvSpPr txBox="1">
            <a:spLocks/>
          </p:cNvSpPr>
          <p:nvPr/>
        </p:nvSpPr>
        <p:spPr>
          <a:xfrm>
            <a:off x="518160" y="595948"/>
            <a:ext cx="5471160" cy="268736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sz="3200" b="1" dirty="0">
                <a:solidFill>
                  <a:schemeClr val="tx2">
                    <a:lumMod val="75000"/>
                    <a:lumOff val="25000"/>
                  </a:schemeClr>
                </a:solidFill>
              </a:rPr>
              <a:t> </a:t>
            </a:r>
            <a:r>
              <a:rPr lang="it-IT" sz="3200" b="1" dirty="0">
                <a:solidFill>
                  <a:schemeClr val="tx2">
                    <a:lumMod val="90000"/>
                    <a:lumOff val="10000"/>
                  </a:schemeClr>
                </a:solidFill>
              </a:rPr>
              <a:t>Descrizione</a:t>
            </a:r>
            <a:endParaRPr lang="it-IT" sz="3200" dirty="0">
              <a:solidFill>
                <a:schemeClr val="tx2">
                  <a:lumMod val="90000"/>
                  <a:lumOff val="10000"/>
                </a:schemeClr>
              </a:solidFill>
            </a:endParaRPr>
          </a:p>
        </p:txBody>
      </p:sp>
      <p:cxnSp>
        <p:nvCxnSpPr>
          <p:cNvPr id="16" name="Connettore diritto 10">
            <a:extLst>
              <a:ext uri="{FF2B5EF4-FFF2-40B4-BE49-F238E27FC236}">
                <a16:creationId xmlns:a16="http://schemas.microsoft.com/office/drawing/2014/main" id="{7B8A25D4-088A-867A-BFEC-B0B48B3FA20D}"/>
              </a:ext>
            </a:extLst>
          </p:cNvPr>
          <p:cNvCxnSpPr>
            <a:cxnSpLocks/>
          </p:cNvCxnSpPr>
          <p:nvPr/>
        </p:nvCxnSpPr>
        <p:spPr>
          <a:xfrm>
            <a:off x="708660" y="1154430"/>
            <a:ext cx="3562872" cy="0"/>
          </a:xfrm>
          <a:prstGeom prst="line">
            <a:avLst/>
          </a:prstGeom>
        </p:spPr>
        <p:style>
          <a:lnRef idx="2">
            <a:schemeClr val="accent1"/>
          </a:lnRef>
          <a:fillRef idx="0">
            <a:schemeClr val="accent1"/>
          </a:fillRef>
          <a:effectRef idx="1">
            <a:schemeClr val="accent1"/>
          </a:effectRef>
          <a:fontRef idx="minor">
            <a:schemeClr val="tx1"/>
          </a:fontRef>
        </p:style>
      </p:cxnSp>
      <p:sp>
        <p:nvSpPr>
          <p:cNvPr id="21" name="Segnaposto numero diapositiva 8">
            <a:extLst>
              <a:ext uri="{FF2B5EF4-FFF2-40B4-BE49-F238E27FC236}">
                <a16:creationId xmlns:a16="http://schemas.microsoft.com/office/drawing/2014/main" id="{79A49322-4FA4-900C-4A0D-8B4049257421}"/>
              </a:ext>
            </a:extLst>
          </p:cNvPr>
          <p:cNvSpPr>
            <a:spLocks noGrp="1"/>
          </p:cNvSpPr>
          <p:nvPr>
            <p:ph type="sldNum" sz="quarter" idx="12"/>
          </p:nvPr>
        </p:nvSpPr>
        <p:spPr>
          <a:xfrm>
            <a:off x="8610600" y="6356350"/>
            <a:ext cx="2743200" cy="365125"/>
          </a:xfrm>
        </p:spPr>
        <p:txBody>
          <a:bodyPr/>
          <a:lstStyle/>
          <a:p>
            <a:fld id="{05E14187-1971-46F0-BD74-4428E363CE71}" type="slidenum">
              <a:rPr lang="it-IT" smtClean="0"/>
              <a:t>3</a:t>
            </a:fld>
            <a:endParaRPr lang="it-IT"/>
          </a:p>
        </p:txBody>
      </p:sp>
      <p:pic>
        <p:nvPicPr>
          <p:cNvPr id="22" name="Immagine 21">
            <a:extLst>
              <a:ext uri="{FF2B5EF4-FFF2-40B4-BE49-F238E27FC236}">
                <a16:creationId xmlns:a16="http://schemas.microsoft.com/office/drawing/2014/main" id="{44B99668-25C8-B4CB-96D2-11D5BB12978D}"/>
              </a:ext>
            </a:extLst>
          </p:cNvPr>
          <p:cNvPicPr>
            <a:picLocks noChangeAspect="1"/>
          </p:cNvPicPr>
          <p:nvPr/>
        </p:nvPicPr>
        <p:blipFill>
          <a:blip r:embed="rId3"/>
          <a:stretch>
            <a:fillRect/>
          </a:stretch>
        </p:blipFill>
        <p:spPr>
          <a:xfrm>
            <a:off x="3099372" y="5780159"/>
            <a:ext cx="2243470" cy="1033893"/>
          </a:xfrm>
          <a:prstGeom prst="rect">
            <a:avLst/>
          </a:prstGeom>
        </p:spPr>
      </p:pic>
      <p:pic>
        <p:nvPicPr>
          <p:cNvPr id="23" name="Immagine 22">
            <a:extLst>
              <a:ext uri="{FF2B5EF4-FFF2-40B4-BE49-F238E27FC236}">
                <a16:creationId xmlns:a16="http://schemas.microsoft.com/office/drawing/2014/main" id="{2D9BA3CD-12D4-2B96-E6BF-4179A81B19C9}"/>
              </a:ext>
            </a:extLst>
          </p:cNvPr>
          <p:cNvPicPr>
            <a:picLocks noChangeAspect="1"/>
          </p:cNvPicPr>
          <p:nvPr/>
        </p:nvPicPr>
        <p:blipFill>
          <a:blip r:embed="rId4"/>
          <a:stretch>
            <a:fillRect/>
          </a:stretch>
        </p:blipFill>
        <p:spPr>
          <a:xfrm>
            <a:off x="6525072" y="6018913"/>
            <a:ext cx="1432684" cy="524301"/>
          </a:xfrm>
          <a:prstGeom prst="rect">
            <a:avLst/>
          </a:prstGeom>
        </p:spPr>
      </p:pic>
      <p:pic>
        <p:nvPicPr>
          <p:cNvPr id="24" name="Immagine 23">
            <a:extLst>
              <a:ext uri="{FF2B5EF4-FFF2-40B4-BE49-F238E27FC236}">
                <a16:creationId xmlns:a16="http://schemas.microsoft.com/office/drawing/2014/main" id="{746A57B7-DA23-0CB2-5069-A389EDF913FB}"/>
              </a:ext>
            </a:extLst>
          </p:cNvPr>
          <p:cNvPicPr>
            <a:picLocks noChangeAspect="1"/>
          </p:cNvPicPr>
          <p:nvPr/>
        </p:nvPicPr>
        <p:blipFill>
          <a:blip r:embed="rId5"/>
          <a:stretch>
            <a:fillRect/>
          </a:stretch>
        </p:blipFill>
        <p:spPr>
          <a:xfrm>
            <a:off x="1006985" y="5783629"/>
            <a:ext cx="1088394" cy="1026952"/>
          </a:xfrm>
          <a:prstGeom prst="rect">
            <a:avLst/>
          </a:prstGeom>
        </p:spPr>
      </p:pic>
      <p:pic>
        <p:nvPicPr>
          <p:cNvPr id="25" name="Immagine 24">
            <a:extLst>
              <a:ext uri="{FF2B5EF4-FFF2-40B4-BE49-F238E27FC236}">
                <a16:creationId xmlns:a16="http://schemas.microsoft.com/office/drawing/2014/main" id="{B14FBAF8-AB0B-808E-6212-1838B0E83B93}"/>
              </a:ext>
            </a:extLst>
          </p:cNvPr>
          <p:cNvPicPr>
            <a:picLocks noChangeAspect="1"/>
          </p:cNvPicPr>
          <p:nvPr/>
        </p:nvPicPr>
        <p:blipFill>
          <a:blip r:embed="rId6"/>
          <a:stretch>
            <a:fillRect/>
          </a:stretch>
        </p:blipFill>
        <p:spPr>
          <a:xfrm>
            <a:off x="8954461" y="5846923"/>
            <a:ext cx="1800726" cy="900363"/>
          </a:xfrm>
          <a:prstGeom prst="rect">
            <a:avLst/>
          </a:prstGeom>
        </p:spPr>
      </p:pic>
    </p:spTree>
    <p:extLst>
      <p:ext uri="{BB962C8B-B14F-4D97-AF65-F5344CB8AC3E}">
        <p14:creationId xmlns:p14="http://schemas.microsoft.com/office/powerpoint/2010/main" val="2672053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8CC0F681-DA81-AAC2-C3CB-77E7BD1F42D3}"/>
              </a:ext>
            </a:extLst>
          </p:cNvPr>
          <p:cNvSpPr>
            <a:spLocks noGrp="1"/>
          </p:cNvSpPr>
          <p:nvPr>
            <p:ph type="subTitle" idx="1"/>
          </p:nvPr>
        </p:nvSpPr>
        <p:spPr>
          <a:xfrm>
            <a:off x="518160" y="595948"/>
            <a:ext cx="5471160" cy="2687364"/>
          </a:xfrm>
        </p:spPr>
        <p:txBody>
          <a:bodyPr>
            <a:normAutofit/>
          </a:bodyPr>
          <a:lstStyle/>
          <a:p>
            <a:pPr algn="l"/>
            <a:r>
              <a:rPr lang="it-IT" sz="3200" b="1" dirty="0">
                <a:solidFill>
                  <a:schemeClr val="tx2">
                    <a:lumMod val="75000"/>
                    <a:lumOff val="25000"/>
                  </a:schemeClr>
                </a:solidFill>
              </a:rPr>
              <a:t> </a:t>
            </a:r>
            <a:r>
              <a:rPr lang="it-IT" sz="3200" b="1" dirty="0">
                <a:solidFill>
                  <a:schemeClr val="tx2">
                    <a:lumMod val="90000"/>
                    <a:lumOff val="10000"/>
                  </a:schemeClr>
                </a:solidFill>
              </a:rPr>
              <a:t>Innovazione</a:t>
            </a:r>
            <a:endParaRPr lang="it-IT" sz="3200" dirty="0">
              <a:solidFill>
                <a:schemeClr val="tx2">
                  <a:lumMod val="90000"/>
                  <a:lumOff val="10000"/>
                </a:schemeClr>
              </a:solidFill>
            </a:endParaRPr>
          </a:p>
        </p:txBody>
      </p:sp>
      <p:sp>
        <p:nvSpPr>
          <p:cNvPr id="9" name="Sottotitolo 2">
            <a:extLst>
              <a:ext uri="{FF2B5EF4-FFF2-40B4-BE49-F238E27FC236}">
                <a16:creationId xmlns:a16="http://schemas.microsoft.com/office/drawing/2014/main" id="{CCA5611A-79EB-FC7C-60EF-F055AA58A9AE}"/>
              </a:ext>
            </a:extLst>
          </p:cNvPr>
          <p:cNvSpPr txBox="1">
            <a:spLocks/>
          </p:cNvSpPr>
          <p:nvPr/>
        </p:nvSpPr>
        <p:spPr>
          <a:xfrm>
            <a:off x="7486650" y="1577340"/>
            <a:ext cx="4187190" cy="258186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b="1" dirty="0">
                <a:solidFill>
                  <a:schemeClr val="bg1"/>
                </a:solidFill>
              </a:rPr>
              <a:t>Titolo rappresentativo del brevetto:</a:t>
            </a:r>
          </a:p>
          <a:p>
            <a:pPr algn="l"/>
            <a:endParaRPr lang="it-IT" dirty="0"/>
          </a:p>
        </p:txBody>
      </p:sp>
      <p:pic>
        <p:nvPicPr>
          <p:cNvPr id="19" name="Elemento grafico 18" descr="Badge 1 contorno">
            <a:extLst>
              <a:ext uri="{FF2B5EF4-FFF2-40B4-BE49-F238E27FC236}">
                <a16:creationId xmlns:a16="http://schemas.microsoft.com/office/drawing/2014/main" id="{F4D79B75-6DE5-CB66-A937-9E77BFB859C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6850" y="2826112"/>
            <a:ext cx="914400" cy="914400"/>
          </a:xfrm>
          <a:prstGeom prst="rect">
            <a:avLst/>
          </a:prstGeom>
        </p:spPr>
      </p:pic>
      <p:sp>
        <p:nvSpPr>
          <p:cNvPr id="2" name="CasellaDiTesto 1">
            <a:extLst>
              <a:ext uri="{FF2B5EF4-FFF2-40B4-BE49-F238E27FC236}">
                <a16:creationId xmlns:a16="http://schemas.microsoft.com/office/drawing/2014/main" id="{94BCE2B4-26A9-A0EC-7DE9-A30FEF464618}"/>
              </a:ext>
            </a:extLst>
          </p:cNvPr>
          <p:cNvSpPr txBox="1"/>
          <p:nvPr/>
        </p:nvSpPr>
        <p:spPr>
          <a:xfrm>
            <a:off x="2347731" y="2128224"/>
            <a:ext cx="8780509" cy="2308324"/>
          </a:xfrm>
          <a:prstGeom prst="rect">
            <a:avLst/>
          </a:prstGeom>
          <a:noFill/>
        </p:spPr>
        <p:txBody>
          <a:bodyPr wrap="square" rtlCol="0">
            <a:spAutoFit/>
          </a:bodyPr>
          <a:lstStyle/>
          <a:p>
            <a:r>
              <a:rPr lang="it-IT" sz="1600" dirty="0"/>
              <a:t>Il progetto si caratterizza per l’impiego integrato di metodi computazionali avanzati, modelli di apprendimento automatico e tecniche di elaborazione automatizzata dei dati, finalizzati all’analisi e all’interpretazione di dati eterogenei, strutturati e non strutturati, prevalentemente di natura testuale. </a:t>
            </a:r>
          </a:p>
          <a:p>
            <a:endParaRPr lang="it-IT" sz="1600" dirty="0"/>
          </a:p>
          <a:p>
            <a:r>
              <a:rPr lang="it-IT" sz="1600" dirty="0"/>
              <a:t>L’elemento innovativo risiede nello sviluppo di pipeline automatizzate di trattamento, integrazione e analisi delle informazioni, in grado di combinare evidenze qualitative (es. risposte aperte, contenuti testuali, feedback) con dati quantitativi e informazioni di contesto, superando i limiti degli approcci tradizionali basati su analisi separate.</a:t>
            </a:r>
          </a:p>
        </p:txBody>
      </p:sp>
      <p:sp>
        <p:nvSpPr>
          <p:cNvPr id="12" name="Segnaposto numero diapositiva 8">
            <a:extLst>
              <a:ext uri="{FF2B5EF4-FFF2-40B4-BE49-F238E27FC236}">
                <a16:creationId xmlns:a16="http://schemas.microsoft.com/office/drawing/2014/main" id="{6A9A5CDB-65BD-6477-917D-E04EFE602549}"/>
              </a:ext>
            </a:extLst>
          </p:cNvPr>
          <p:cNvSpPr>
            <a:spLocks noGrp="1"/>
          </p:cNvSpPr>
          <p:nvPr>
            <p:ph type="sldNum" sz="quarter" idx="12"/>
          </p:nvPr>
        </p:nvSpPr>
        <p:spPr>
          <a:xfrm>
            <a:off x="8610600" y="6356350"/>
            <a:ext cx="2743200" cy="365125"/>
          </a:xfrm>
        </p:spPr>
        <p:txBody>
          <a:bodyPr/>
          <a:lstStyle/>
          <a:p>
            <a:fld id="{05E14187-1971-46F0-BD74-4428E363CE71}" type="slidenum">
              <a:rPr lang="it-IT" smtClean="0"/>
              <a:t>4</a:t>
            </a:fld>
            <a:endParaRPr lang="it-IT"/>
          </a:p>
        </p:txBody>
      </p:sp>
      <p:cxnSp>
        <p:nvCxnSpPr>
          <p:cNvPr id="16" name="Connettore diritto 10">
            <a:extLst>
              <a:ext uri="{FF2B5EF4-FFF2-40B4-BE49-F238E27FC236}">
                <a16:creationId xmlns:a16="http://schemas.microsoft.com/office/drawing/2014/main" id="{7F03D61A-4CF4-BFF6-5008-D1A70A2A7E94}"/>
              </a:ext>
            </a:extLst>
          </p:cNvPr>
          <p:cNvCxnSpPr>
            <a:cxnSpLocks/>
          </p:cNvCxnSpPr>
          <p:nvPr/>
        </p:nvCxnSpPr>
        <p:spPr>
          <a:xfrm>
            <a:off x="708660" y="1154430"/>
            <a:ext cx="3562872" cy="0"/>
          </a:xfrm>
          <a:prstGeom prst="line">
            <a:avLst/>
          </a:prstGeom>
        </p:spPr>
        <p:style>
          <a:lnRef idx="2">
            <a:schemeClr val="accent1"/>
          </a:lnRef>
          <a:fillRef idx="0">
            <a:schemeClr val="accent1"/>
          </a:fillRef>
          <a:effectRef idx="1">
            <a:schemeClr val="accent1"/>
          </a:effectRef>
          <a:fontRef idx="minor">
            <a:schemeClr val="tx1"/>
          </a:fontRef>
        </p:style>
      </p:cxnSp>
      <p:pic>
        <p:nvPicPr>
          <p:cNvPr id="28" name="Immagine 27">
            <a:extLst>
              <a:ext uri="{FF2B5EF4-FFF2-40B4-BE49-F238E27FC236}">
                <a16:creationId xmlns:a16="http://schemas.microsoft.com/office/drawing/2014/main" id="{BE8CDD24-3AB1-1AFF-DFFE-B36DEF9629CE}"/>
              </a:ext>
            </a:extLst>
          </p:cNvPr>
          <p:cNvPicPr>
            <a:picLocks noChangeAspect="1"/>
          </p:cNvPicPr>
          <p:nvPr/>
        </p:nvPicPr>
        <p:blipFill>
          <a:blip r:embed="rId3"/>
          <a:stretch>
            <a:fillRect/>
          </a:stretch>
        </p:blipFill>
        <p:spPr>
          <a:xfrm>
            <a:off x="3099372" y="5780159"/>
            <a:ext cx="2243470" cy="1033893"/>
          </a:xfrm>
          <a:prstGeom prst="rect">
            <a:avLst/>
          </a:prstGeom>
        </p:spPr>
      </p:pic>
      <p:pic>
        <p:nvPicPr>
          <p:cNvPr id="29" name="Immagine 28">
            <a:extLst>
              <a:ext uri="{FF2B5EF4-FFF2-40B4-BE49-F238E27FC236}">
                <a16:creationId xmlns:a16="http://schemas.microsoft.com/office/drawing/2014/main" id="{CB3CE380-4A7C-1BB2-30AB-D0A2E9F29BFD}"/>
              </a:ext>
            </a:extLst>
          </p:cNvPr>
          <p:cNvPicPr>
            <a:picLocks noChangeAspect="1"/>
          </p:cNvPicPr>
          <p:nvPr/>
        </p:nvPicPr>
        <p:blipFill>
          <a:blip r:embed="rId4"/>
          <a:stretch>
            <a:fillRect/>
          </a:stretch>
        </p:blipFill>
        <p:spPr>
          <a:xfrm>
            <a:off x="6525072" y="6018913"/>
            <a:ext cx="1432684" cy="524301"/>
          </a:xfrm>
          <a:prstGeom prst="rect">
            <a:avLst/>
          </a:prstGeom>
        </p:spPr>
      </p:pic>
      <p:pic>
        <p:nvPicPr>
          <p:cNvPr id="30" name="Immagine 29">
            <a:extLst>
              <a:ext uri="{FF2B5EF4-FFF2-40B4-BE49-F238E27FC236}">
                <a16:creationId xmlns:a16="http://schemas.microsoft.com/office/drawing/2014/main" id="{7C88D213-4BF6-3966-2F42-DD78B39BB7C8}"/>
              </a:ext>
            </a:extLst>
          </p:cNvPr>
          <p:cNvPicPr>
            <a:picLocks noChangeAspect="1"/>
          </p:cNvPicPr>
          <p:nvPr/>
        </p:nvPicPr>
        <p:blipFill>
          <a:blip r:embed="rId5"/>
          <a:stretch>
            <a:fillRect/>
          </a:stretch>
        </p:blipFill>
        <p:spPr>
          <a:xfrm>
            <a:off x="1006985" y="5783629"/>
            <a:ext cx="1088394" cy="1026952"/>
          </a:xfrm>
          <a:prstGeom prst="rect">
            <a:avLst/>
          </a:prstGeom>
        </p:spPr>
      </p:pic>
      <p:pic>
        <p:nvPicPr>
          <p:cNvPr id="31" name="Immagine 30">
            <a:extLst>
              <a:ext uri="{FF2B5EF4-FFF2-40B4-BE49-F238E27FC236}">
                <a16:creationId xmlns:a16="http://schemas.microsoft.com/office/drawing/2014/main" id="{DFAB49CB-E553-3B63-BE63-9AAB4CA08DE1}"/>
              </a:ext>
            </a:extLst>
          </p:cNvPr>
          <p:cNvPicPr>
            <a:picLocks noChangeAspect="1"/>
          </p:cNvPicPr>
          <p:nvPr/>
        </p:nvPicPr>
        <p:blipFill>
          <a:blip r:embed="rId6"/>
          <a:stretch>
            <a:fillRect/>
          </a:stretch>
        </p:blipFill>
        <p:spPr>
          <a:xfrm>
            <a:off x="8954461" y="5846923"/>
            <a:ext cx="1800726" cy="900363"/>
          </a:xfrm>
          <a:prstGeom prst="rect">
            <a:avLst/>
          </a:prstGeom>
        </p:spPr>
      </p:pic>
    </p:spTree>
    <p:extLst>
      <p:ext uri="{BB962C8B-B14F-4D97-AF65-F5344CB8AC3E}">
        <p14:creationId xmlns:p14="http://schemas.microsoft.com/office/powerpoint/2010/main" val="2985566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a:extLst>
              <a:ext uri="{FF2B5EF4-FFF2-40B4-BE49-F238E27FC236}">
                <a16:creationId xmlns:a16="http://schemas.microsoft.com/office/drawing/2014/main" id="{CCA5611A-79EB-FC7C-60EF-F055AA58A9AE}"/>
              </a:ext>
            </a:extLst>
          </p:cNvPr>
          <p:cNvSpPr txBox="1">
            <a:spLocks/>
          </p:cNvSpPr>
          <p:nvPr/>
        </p:nvSpPr>
        <p:spPr>
          <a:xfrm>
            <a:off x="7486650" y="1577340"/>
            <a:ext cx="4187190" cy="258186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b="1" dirty="0">
                <a:solidFill>
                  <a:schemeClr val="bg1"/>
                </a:solidFill>
              </a:rPr>
              <a:t>Titolo rappresentativo del brevetto:</a:t>
            </a:r>
          </a:p>
          <a:p>
            <a:pPr algn="l"/>
            <a:endParaRPr lang="it-IT" dirty="0"/>
          </a:p>
        </p:txBody>
      </p:sp>
      <p:sp>
        <p:nvSpPr>
          <p:cNvPr id="12" name="CasellaDiTesto 11">
            <a:extLst>
              <a:ext uri="{FF2B5EF4-FFF2-40B4-BE49-F238E27FC236}">
                <a16:creationId xmlns:a16="http://schemas.microsoft.com/office/drawing/2014/main" id="{7C41954E-C38C-CA7D-4F17-16627C34D218}"/>
              </a:ext>
            </a:extLst>
          </p:cNvPr>
          <p:cNvSpPr txBox="1"/>
          <p:nvPr/>
        </p:nvSpPr>
        <p:spPr>
          <a:xfrm>
            <a:off x="2388179" y="1352979"/>
            <a:ext cx="8743950" cy="4278094"/>
          </a:xfrm>
          <a:prstGeom prst="rect">
            <a:avLst/>
          </a:prstGeom>
          <a:noFill/>
        </p:spPr>
        <p:txBody>
          <a:bodyPr wrap="square" rtlCol="0">
            <a:spAutoFit/>
          </a:bodyPr>
          <a:lstStyle>
            <a:defPPr>
              <a:defRPr lang="it-IT"/>
            </a:defPPr>
            <a:lvl1pPr>
              <a:defRPr sz="1600"/>
            </a:lvl1pPr>
          </a:lstStyle>
          <a:p>
            <a:r>
              <a:rPr lang="it-IT" dirty="0"/>
              <a:t>I principali competitor si concentrano su ascolto, monitoraggio, raccolta dati e stakeholder management. Il mercato risulta frammentato e fortemente orientato all'analisi descrittiva dell'esistente.  </a:t>
            </a:r>
          </a:p>
          <a:p>
            <a:endParaRPr lang="it-IT" dirty="0"/>
          </a:p>
          <a:p>
            <a:r>
              <a:rPr lang="it-IT" dirty="0"/>
              <a:t>TEXTO non si configura come un classico SaaS, ma come un laboratorio di sperimentazione applicata orientato alla generazione di insight predittivi, attraverso la creazione di scenari sperimentali per testare reazioni e comportamenti futuri. </a:t>
            </a:r>
          </a:p>
          <a:p>
            <a:endParaRPr lang="it-IT" dirty="0"/>
          </a:p>
          <a:p>
            <a:r>
              <a:rPr lang="it-IT" dirty="0"/>
              <a:t>L’analisi multimodale permette la raccolta di dati testuali e vocali, includendo segnali paralinguistici (pause, tono, ritmo) e l’elaborazione di informazione latente, attraverso l’identificazione di intenzioni, pregiudizi e posizionamenti impliciti oltre la tradizionale sentiment </a:t>
            </a:r>
            <a:r>
              <a:rPr lang="it-IT" dirty="0" err="1"/>
              <a:t>analysis</a:t>
            </a:r>
            <a:r>
              <a:rPr lang="it-IT" dirty="0"/>
              <a:t>. </a:t>
            </a:r>
          </a:p>
          <a:p>
            <a:endParaRPr lang="it-IT" dirty="0"/>
          </a:p>
          <a:p>
            <a:r>
              <a:rPr lang="it-IT" dirty="0"/>
              <a:t>Le prospettive di sviluppo ricomprendono lo sviluppo di pipeline computazionale scalabile per la sperimentazione sociale, con il coinvolgimento della comunità scientifica secondo principi di Open Science. Si sottolinea la forte coerenza con programmi europei e approcci Multi-</a:t>
            </a:r>
            <a:r>
              <a:rPr lang="it-IT" dirty="0" err="1"/>
              <a:t>Actor</a:t>
            </a:r>
            <a:r>
              <a:rPr lang="it-IT" dirty="0"/>
              <a:t> (Horizon Europe).</a:t>
            </a:r>
          </a:p>
        </p:txBody>
      </p:sp>
      <p:sp>
        <p:nvSpPr>
          <p:cNvPr id="14" name="Segnaposto numero diapositiva 8">
            <a:extLst>
              <a:ext uri="{FF2B5EF4-FFF2-40B4-BE49-F238E27FC236}">
                <a16:creationId xmlns:a16="http://schemas.microsoft.com/office/drawing/2014/main" id="{267B376D-DB26-05E7-EFE7-CE15839BF4B4}"/>
              </a:ext>
            </a:extLst>
          </p:cNvPr>
          <p:cNvSpPr>
            <a:spLocks noGrp="1"/>
          </p:cNvSpPr>
          <p:nvPr>
            <p:ph type="sldNum" sz="quarter" idx="12"/>
          </p:nvPr>
        </p:nvSpPr>
        <p:spPr>
          <a:xfrm>
            <a:off x="8610600" y="6356350"/>
            <a:ext cx="2743200" cy="365125"/>
          </a:xfrm>
        </p:spPr>
        <p:txBody>
          <a:bodyPr/>
          <a:lstStyle/>
          <a:p>
            <a:fld id="{05E14187-1971-46F0-BD74-4428E363CE71}" type="slidenum">
              <a:rPr lang="it-IT" smtClean="0"/>
              <a:t>5</a:t>
            </a:fld>
            <a:endParaRPr lang="it-IT"/>
          </a:p>
        </p:txBody>
      </p:sp>
      <p:pic>
        <p:nvPicPr>
          <p:cNvPr id="21" name="Elemento grafico 20" descr="Badge contorno">
            <a:extLst>
              <a:ext uri="{FF2B5EF4-FFF2-40B4-BE49-F238E27FC236}">
                <a16:creationId xmlns:a16="http://schemas.microsoft.com/office/drawing/2014/main" id="{9F16DBCE-574E-4FE2-8E2D-3A5FAC5D1E9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7060" y="2831142"/>
            <a:ext cx="914400" cy="914400"/>
          </a:xfrm>
          <a:prstGeom prst="rect">
            <a:avLst/>
          </a:prstGeom>
        </p:spPr>
      </p:pic>
      <p:sp>
        <p:nvSpPr>
          <p:cNvPr id="25" name="Sottotitolo 2">
            <a:extLst>
              <a:ext uri="{FF2B5EF4-FFF2-40B4-BE49-F238E27FC236}">
                <a16:creationId xmlns:a16="http://schemas.microsoft.com/office/drawing/2014/main" id="{D57B8CBC-5E46-81FD-7BFA-84242A96B58E}"/>
              </a:ext>
            </a:extLst>
          </p:cNvPr>
          <p:cNvSpPr txBox="1">
            <a:spLocks/>
          </p:cNvSpPr>
          <p:nvPr/>
        </p:nvSpPr>
        <p:spPr>
          <a:xfrm>
            <a:off x="518160" y="595948"/>
            <a:ext cx="5471160" cy="268736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sz="3200" b="1" dirty="0">
                <a:solidFill>
                  <a:schemeClr val="tx2">
                    <a:lumMod val="75000"/>
                    <a:lumOff val="25000"/>
                  </a:schemeClr>
                </a:solidFill>
              </a:rPr>
              <a:t> </a:t>
            </a:r>
            <a:r>
              <a:rPr lang="it-IT" sz="3200" b="1" dirty="0">
                <a:solidFill>
                  <a:schemeClr val="tx2">
                    <a:lumMod val="90000"/>
                    <a:lumOff val="10000"/>
                  </a:schemeClr>
                </a:solidFill>
              </a:rPr>
              <a:t>Mercato</a:t>
            </a:r>
            <a:endParaRPr lang="it-IT" sz="3200" dirty="0">
              <a:solidFill>
                <a:schemeClr val="tx2">
                  <a:lumMod val="90000"/>
                  <a:lumOff val="10000"/>
                </a:schemeClr>
              </a:solidFill>
            </a:endParaRPr>
          </a:p>
        </p:txBody>
      </p:sp>
      <p:cxnSp>
        <p:nvCxnSpPr>
          <p:cNvPr id="26" name="Connettore diritto 10">
            <a:extLst>
              <a:ext uri="{FF2B5EF4-FFF2-40B4-BE49-F238E27FC236}">
                <a16:creationId xmlns:a16="http://schemas.microsoft.com/office/drawing/2014/main" id="{A2E7F372-8CC9-0359-6D37-1A8AB51115C3}"/>
              </a:ext>
            </a:extLst>
          </p:cNvPr>
          <p:cNvCxnSpPr>
            <a:cxnSpLocks/>
          </p:cNvCxnSpPr>
          <p:nvPr/>
        </p:nvCxnSpPr>
        <p:spPr>
          <a:xfrm>
            <a:off x="708660" y="1154430"/>
            <a:ext cx="3562872" cy="0"/>
          </a:xfrm>
          <a:prstGeom prst="line">
            <a:avLst/>
          </a:prstGeom>
        </p:spPr>
        <p:style>
          <a:lnRef idx="2">
            <a:schemeClr val="accent1"/>
          </a:lnRef>
          <a:fillRef idx="0">
            <a:schemeClr val="accent1"/>
          </a:fillRef>
          <a:effectRef idx="1">
            <a:schemeClr val="accent1"/>
          </a:effectRef>
          <a:fontRef idx="minor">
            <a:schemeClr val="tx1"/>
          </a:fontRef>
        </p:style>
      </p:cxnSp>
      <p:pic>
        <p:nvPicPr>
          <p:cNvPr id="32" name="Immagine 31">
            <a:extLst>
              <a:ext uri="{FF2B5EF4-FFF2-40B4-BE49-F238E27FC236}">
                <a16:creationId xmlns:a16="http://schemas.microsoft.com/office/drawing/2014/main" id="{503F634F-4C56-41EE-6F7B-E6BFDB7F3FB7}"/>
              </a:ext>
            </a:extLst>
          </p:cNvPr>
          <p:cNvPicPr>
            <a:picLocks noChangeAspect="1"/>
          </p:cNvPicPr>
          <p:nvPr/>
        </p:nvPicPr>
        <p:blipFill>
          <a:blip r:embed="rId3"/>
          <a:stretch>
            <a:fillRect/>
          </a:stretch>
        </p:blipFill>
        <p:spPr>
          <a:xfrm>
            <a:off x="3099372" y="5780159"/>
            <a:ext cx="2243470" cy="1033893"/>
          </a:xfrm>
          <a:prstGeom prst="rect">
            <a:avLst/>
          </a:prstGeom>
        </p:spPr>
      </p:pic>
      <p:pic>
        <p:nvPicPr>
          <p:cNvPr id="33" name="Immagine 32">
            <a:extLst>
              <a:ext uri="{FF2B5EF4-FFF2-40B4-BE49-F238E27FC236}">
                <a16:creationId xmlns:a16="http://schemas.microsoft.com/office/drawing/2014/main" id="{3A103CDF-8A6E-419F-F809-B24A24A7B71A}"/>
              </a:ext>
            </a:extLst>
          </p:cNvPr>
          <p:cNvPicPr>
            <a:picLocks noChangeAspect="1"/>
          </p:cNvPicPr>
          <p:nvPr/>
        </p:nvPicPr>
        <p:blipFill>
          <a:blip r:embed="rId4"/>
          <a:stretch>
            <a:fillRect/>
          </a:stretch>
        </p:blipFill>
        <p:spPr>
          <a:xfrm>
            <a:off x="6525072" y="6018913"/>
            <a:ext cx="1432684" cy="524301"/>
          </a:xfrm>
          <a:prstGeom prst="rect">
            <a:avLst/>
          </a:prstGeom>
        </p:spPr>
      </p:pic>
      <p:pic>
        <p:nvPicPr>
          <p:cNvPr id="34" name="Immagine 33">
            <a:extLst>
              <a:ext uri="{FF2B5EF4-FFF2-40B4-BE49-F238E27FC236}">
                <a16:creationId xmlns:a16="http://schemas.microsoft.com/office/drawing/2014/main" id="{7EE86415-CDCD-FB0A-F694-989611D4ACCB}"/>
              </a:ext>
            </a:extLst>
          </p:cNvPr>
          <p:cNvPicPr>
            <a:picLocks noChangeAspect="1"/>
          </p:cNvPicPr>
          <p:nvPr/>
        </p:nvPicPr>
        <p:blipFill>
          <a:blip r:embed="rId5"/>
          <a:stretch>
            <a:fillRect/>
          </a:stretch>
        </p:blipFill>
        <p:spPr>
          <a:xfrm>
            <a:off x="1006985" y="5783629"/>
            <a:ext cx="1088394" cy="1026952"/>
          </a:xfrm>
          <a:prstGeom prst="rect">
            <a:avLst/>
          </a:prstGeom>
        </p:spPr>
      </p:pic>
      <p:pic>
        <p:nvPicPr>
          <p:cNvPr id="35" name="Immagine 34">
            <a:extLst>
              <a:ext uri="{FF2B5EF4-FFF2-40B4-BE49-F238E27FC236}">
                <a16:creationId xmlns:a16="http://schemas.microsoft.com/office/drawing/2014/main" id="{708B3286-7111-BE77-B24A-F90E42DB7A9F}"/>
              </a:ext>
            </a:extLst>
          </p:cNvPr>
          <p:cNvPicPr>
            <a:picLocks noChangeAspect="1"/>
          </p:cNvPicPr>
          <p:nvPr/>
        </p:nvPicPr>
        <p:blipFill>
          <a:blip r:embed="rId6"/>
          <a:stretch>
            <a:fillRect/>
          </a:stretch>
        </p:blipFill>
        <p:spPr>
          <a:xfrm>
            <a:off x="8954461" y="5846923"/>
            <a:ext cx="1800726" cy="900363"/>
          </a:xfrm>
          <a:prstGeom prst="rect">
            <a:avLst/>
          </a:prstGeom>
        </p:spPr>
      </p:pic>
    </p:spTree>
    <p:extLst>
      <p:ext uri="{BB962C8B-B14F-4D97-AF65-F5344CB8AC3E}">
        <p14:creationId xmlns:p14="http://schemas.microsoft.com/office/powerpoint/2010/main" val="3189849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a:extLst>
              <a:ext uri="{FF2B5EF4-FFF2-40B4-BE49-F238E27FC236}">
                <a16:creationId xmlns:a16="http://schemas.microsoft.com/office/drawing/2014/main" id="{CCA5611A-79EB-FC7C-60EF-F055AA58A9AE}"/>
              </a:ext>
            </a:extLst>
          </p:cNvPr>
          <p:cNvSpPr txBox="1">
            <a:spLocks/>
          </p:cNvSpPr>
          <p:nvPr/>
        </p:nvSpPr>
        <p:spPr>
          <a:xfrm>
            <a:off x="7486650" y="1577340"/>
            <a:ext cx="4187190" cy="258186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b="1" dirty="0">
                <a:solidFill>
                  <a:schemeClr val="bg1"/>
                </a:solidFill>
              </a:rPr>
              <a:t>Titolo rappresentativo del brevetto:</a:t>
            </a:r>
          </a:p>
          <a:p>
            <a:pPr algn="l"/>
            <a:endParaRPr lang="it-IT" dirty="0"/>
          </a:p>
        </p:txBody>
      </p:sp>
      <p:sp>
        <p:nvSpPr>
          <p:cNvPr id="12" name="CasellaDiTesto 11">
            <a:extLst>
              <a:ext uri="{FF2B5EF4-FFF2-40B4-BE49-F238E27FC236}">
                <a16:creationId xmlns:a16="http://schemas.microsoft.com/office/drawing/2014/main" id="{7C41954E-C38C-CA7D-4F17-16627C34D218}"/>
              </a:ext>
            </a:extLst>
          </p:cNvPr>
          <p:cNvSpPr txBox="1"/>
          <p:nvPr/>
        </p:nvSpPr>
        <p:spPr>
          <a:xfrm>
            <a:off x="2374232" y="2273235"/>
            <a:ext cx="9030976" cy="2062103"/>
          </a:xfrm>
          <a:prstGeom prst="rect">
            <a:avLst/>
          </a:prstGeom>
          <a:noFill/>
        </p:spPr>
        <p:txBody>
          <a:bodyPr wrap="square" rtlCol="0">
            <a:spAutoFit/>
          </a:bodyPr>
          <a:lstStyle/>
          <a:p>
            <a:pPr fontAlgn="t"/>
            <a:r>
              <a:rPr lang="it-IT" sz="1600" dirty="0"/>
              <a:t>Il panorama competitivo, sia nazionale che internazionale, è dominato da attori che analizzano prevalentemente informazioni esplicite raccolte tramite survey, feedback, conversazioni online e interazioni dirette. </a:t>
            </a:r>
          </a:p>
          <a:p>
            <a:pPr fontAlgn="t"/>
            <a:endParaRPr lang="it-IT" sz="1600" dirty="0"/>
          </a:p>
          <a:p>
            <a:pPr fontAlgn="t"/>
            <a:r>
              <a:rPr lang="it-IT" sz="1600" dirty="0"/>
              <a:t>Sebbene le tecnologie più avanzate integrino strumenti di NLP e AI per l'analisi di contenuti non strutturati, l'estrazione sistematica di informazioni latenti, intenzioni implicite e reazioni a scenari ipotetici resta ancora in fase di sviluppo e parzialmente legata a processi di personalizzazione ad alta intensità di lavoro.</a:t>
            </a:r>
          </a:p>
        </p:txBody>
      </p:sp>
      <p:sp>
        <p:nvSpPr>
          <p:cNvPr id="13" name="Segnaposto numero diapositiva 8">
            <a:extLst>
              <a:ext uri="{FF2B5EF4-FFF2-40B4-BE49-F238E27FC236}">
                <a16:creationId xmlns:a16="http://schemas.microsoft.com/office/drawing/2014/main" id="{33CF1E57-DDB7-BB9E-0EDF-33087A169F3A}"/>
              </a:ext>
            </a:extLst>
          </p:cNvPr>
          <p:cNvSpPr>
            <a:spLocks noGrp="1"/>
          </p:cNvSpPr>
          <p:nvPr>
            <p:ph type="sldNum" sz="quarter" idx="12"/>
          </p:nvPr>
        </p:nvSpPr>
        <p:spPr>
          <a:xfrm>
            <a:off x="8610600" y="6356350"/>
            <a:ext cx="2743200" cy="365125"/>
          </a:xfrm>
        </p:spPr>
        <p:txBody>
          <a:bodyPr/>
          <a:lstStyle/>
          <a:p>
            <a:fld id="{05E14187-1971-46F0-BD74-4428E363CE71}" type="slidenum">
              <a:rPr lang="it-IT" smtClean="0"/>
              <a:t>6</a:t>
            </a:fld>
            <a:endParaRPr lang="it-IT"/>
          </a:p>
        </p:txBody>
      </p:sp>
      <p:pic>
        <p:nvPicPr>
          <p:cNvPr id="19" name="Elemento grafico 18" descr="Badge 3 contorno">
            <a:extLst>
              <a:ext uri="{FF2B5EF4-FFF2-40B4-BE49-F238E27FC236}">
                <a16:creationId xmlns:a16="http://schemas.microsoft.com/office/drawing/2014/main" id="{58B22B59-6362-1081-AC88-6EBC1A7B5A9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7060" y="2805848"/>
            <a:ext cx="914400" cy="914400"/>
          </a:xfrm>
          <a:prstGeom prst="rect">
            <a:avLst/>
          </a:prstGeom>
        </p:spPr>
      </p:pic>
      <p:sp>
        <p:nvSpPr>
          <p:cNvPr id="23" name="Sottotitolo 2">
            <a:extLst>
              <a:ext uri="{FF2B5EF4-FFF2-40B4-BE49-F238E27FC236}">
                <a16:creationId xmlns:a16="http://schemas.microsoft.com/office/drawing/2014/main" id="{91D1BD41-908C-841B-C9B6-769299F9CD9A}"/>
              </a:ext>
            </a:extLst>
          </p:cNvPr>
          <p:cNvSpPr txBox="1">
            <a:spLocks/>
          </p:cNvSpPr>
          <p:nvPr/>
        </p:nvSpPr>
        <p:spPr>
          <a:xfrm>
            <a:off x="518160" y="595948"/>
            <a:ext cx="5471160" cy="268736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sz="3200" b="1" dirty="0">
                <a:solidFill>
                  <a:schemeClr val="tx2">
                    <a:lumMod val="75000"/>
                    <a:lumOff val="25000"/>
                  </a:schemeClr>
                </a:solidFill>
              </a:rPr>
              <a:t> </a:t>
            </a:r>
            <a:r>
              <a:rPr lang="it-IT" sz="3200" b="1" dirty="0">
                <a:solidFill>
                  <a:schemeClr val="tx2">
                    <a:lumMod val="90000"/>
                    <a:lumOff val="10000"/>
                  </a:schemeClr>
                </a:solidFill>
              </a:rPr>
              <a:t>Problema</a:t>
            </a:r>
            <a:endParaRPr lang="it-IT" sz="3200" dirty="0">
              <a:solidFill>
                <a:schemeClr val="tx2">
                  <a:lumMod val="90000"/>
                  <a:lumOff val="10000"/>
                </a:schemeClr>
              </a:solidFill>
            </a:endParaRPr>
          </a:p>
        </p:txBody>
      </p:sp>
      <p:cxnSp>
        <p:nvCxnSpPr>
          <p:cNvPr id="24" name="Connettore diritto 10">
            <a:extLst>
              <a:ext uri="{FF2B5EF4-FFF2-40B4-BE49-F238E27FC236}">
                <a16:creationId xmlns:a16="http://schemas.microsoft.com/office/drawing/2014/main" id="{653028C5-E117-42B9-6931-7F57AD2B65F9}"/>
              </a:ext>
            </a:extLst>
          </p:cNvPr>
          <p:cNvCxnSpPr>
            <a:cxnSpLocks/>
          </p:cNvCxnSpPr>
          <p:nvPr/>
        </p:nvCxnSpPr>
        <p:spPr>
          <a:xfrm>
            <a:off x="708660" y="1154430"/>
            <a:ext cx="3562872" cy="0"/>
          </a:xfrm>
          <a:prstGeom prst="line">
            <a:avLst/>
          </a:prstGeom>
        </p:spPr>
        <p:style>
          <a:lnRef idx="2">
            <a:schemeClr val="accent1"/>
          </a:lnRef>
          <a:fillRef idx="0">
            <a:schemeClr val="accent1"/>
          </a:fillRef>
          <a:effectRef idx="1">
            <a:schemeClr val="accent1"/>
          </a:effectRef>
          <a:fontRef idx="minor">
            <a:schemeClr val="tx1"/>
          </a:fontRef>
        </p:style>
      </p:cxnSp>
      <p:pic>
        <p:nvPicPr>
          <p:cNvPr id="27" name="Immagine 26">
            <a:extLst>
              <a:ext uri="{FF2B5EF4-FFF2-40B4-BE49-F238E27FC236}">
                <a16:creationId xmlns:a16="http://schemas.microsoft.com/office/drawing/2014/main" id="{C547EC6C-C88E-6409-0314-433E6699394E}"/>
              </a:ext>
            </a:extLst>
          </p:cNvPr>
          <p:cNvPicPr>
            <a:picLocks noChangeAspect="1"/>
          </p:cNvPicPr>
          <p:nvPr/>
        </p:nvPicPr>
        <p:blipFill>
          <a:blip r:embed="rId3"/>
          <a:stretch>
            <a:fillRect/>
          </a:stretch>
        </p:blipFill>
        <p:spPr>
          <a:xfrm>
            <a:off x="3099372" y="5780159"/>
            <a:ext cx="2243470" cy="1033893"/>
          </a:xfrm>
          <a:prstGeom prst="rect">
            <a:avLst/>
          </a:prstGeom>
        </p:spPr>
      </p:pic>
      <p:pic>
        <p:nvPicPr>
          <p:cNvPr id="28" name="Immagine 27">
            <a:extLst>
              <a:ext uri="{FF2B5EF4-FFF2-40B4-BE49-F238E27FC236}">
                <a16:creationId xmlns:a16="http://schemas.microsoft.com/office/drawing/2014/main" id="{EBE5F5F4-4575-187A-FAD9-E4814327F280}"/>
              </a:ext>
            </a:extLst>
          </p:cNvPr>
          <p:cNvPicPr>
            <a:picLocks noChangeAspect="1"/>
          </p:cNvPicPr>
          <p:nvPr/>
        </p:nvPicPr>
        <p:blipFill>
          <a:blip r:embed="rId4"/>
          <a:stretch>
            <a:fillRect/>
          </a:stretch>
        </p:blipFill>
        <p:spPr>
          <a:xfrm>
            <a:off x="6525072" y="6018913"/>
            <a:ext cx="1432684" cy="524301"/>
          </a:xfrm>
          <a:prstGeom prst="rect">
            <a:avLst/>
          </a:prstGeom>
        </p:spPr>
      </p:pic>
      <p:pic>
        <p:nvPicPr>
          <p:cNvPr id="29" name="Immagine 28">
            <a:extLst>
              <a:ext uri="{FF2B5EF4-FFF2-40B4-BE49-F238E27FC236}">
                <a16:creationId xmlns:a16="http://schemas.microsoft.com/office/drawing/2014/main" id="{DD0F7A46-D72B-C5A7-F1C1-3B7CCBC89B69}"/>
              </a:ext>
            </a:extLst>
          </p:cNvPr>
          <p:cNvPicPr>
            <a:picLocks noChangeAspect="1"/>
          </p:cNvPicPr>
          <p:nvPr/>
        </p:nvPicPr>
        <p:blipFill>
          <a:blip r:embed="rId5"/>
          <a:stretch>
            <a:fillRect/>
          </a:stretch>
        </p:blipFill>
        <p:spPr>
          <a:xfrm>
            <a:off x="1006985" y="5783629"/>
            <a:ext cx="1088394" cy="1026952"/>
          </a:xfrm>
          <a:prstGeom prst="rect">
            <a:avLst/>
          </a:prstGeom>
        </p:spPr>
      </p:pic>
      <p:pic>
        <p:nvPicPr>
          <p:cNvPr id="30" name="Immagine 29">
            <a:extLst>
              <a:ext uri="{FF2B5EF4-FFF2-40B4-BE49-F238E27FC236}">
                <a16:creationId xmlns:a16="http://schemas.microsoft.com/office/drawing/2014/main" id="{4B30AC45-00D0-4699-F685-6FF3202502AC}"/>
              </a:ext>
            </a:extLst>
          </p:cNvPr>
          <p:cNvPicPr>
            <a:picLocks noChangeAspect="1"/>
          </p:cNvPicPr>
          <p:nvPr/>
        </p:nvPicPr>
        <p:blipFill>
          <a:blip r:embed="rId6"/>
          <a:stretch>
            <a:fillRect/>
          </a:stretch>
        </p:blipFill>
        <p:spPr>
          <a:xfrm>
            <a:off x="8954461" y="5846923"/>
            <a:ext cx="1800726" cy="900363"/>
          </a:xfrm>
          <a:prstGeom prst="rect">
            <a:avLst/>
          </a:prstGeom>
        </p:spPr>
      </p:pic>
    </p:spTree>
    <p:extLst>
      <p:ext uri="{BB962C8B-B14F-4D97-AF65-F5344CB8AC3E}">
        <p14:creationId xmlns:p14="http://schemas.microsoft.com/office/powerpoint/2010/main" val="304051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a:extLst>
              <a:ext uri="{FF2B5EF4-FFF2-40B4-BE49-F238E27FC236}">
                <a16:creationId xmlns:a16="http://schemas.microsoft.com/office/drawing/2014/main" id="{CCA5611A-79EB-FC7C-60EF-F055AA58A9AE}"/>
              </a:ext>
            </a:extLst>
          </p:cNvPr>
          <p:cNvSpPr txBox="1">
            <a:spLocks/>
          </p:cNvSpPr>
          <p:nvPr/>
        </p:nvSpPr>
        <p:spPr>
          <a:xfrm>
            <a:off x="7486650" y="1577340"/>
            <a:ext cx="4187190" cy="258186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b="1" dirty="0">
                <a:solidFill>
                  <a:schemeClr val="bg1"/>
                </a:solidFill>
              </a:rPr>
              <a:t>Titolo rappresentativo del brevetto:</a:t>
            </a:r>
          </a:p>
          <a:p>
            <a:pPr algn="l"/>
            <a:endParaRPr lang="it-IT" dirty="0"/>
          </a:p>
        </p:txBody>
      </p:sp>
      <p:sp>
        <p:nvSpPr>
          <p:cNvPr id="12" name="CasellaDiTesto 11">
            <a:extLst>
              <a:ext uri="{FF2B5EF4-FFF2-40B4-BE49-F238E27FC236}">
                <a16:creationId xmlns:a16="http://schemas.microsoft.com/office/drawing/2014/main" id="{7C41954E-C38C-CA7D-4F17-16627C34D218}"/>
              </a:ext>
            </a:extLst>
          </p:cNvPr>
          <p:cNvSpPr txBox="1"/>
          <p:nvPr/>
        </p:nvSpPr>
        <p:spPr>
          <a:xfrm>
            <a:off x="2312670" y="2868273"/>
            <a:ext cx="9361170" cy="1200329"/>
          </a:xfrm>
          <a:prstGeom prst="rect">
            <a:avLst/>
          </a:prstGeom>
          <a:noFill/>
        </p:spPr>
        <p:txBody>
          <a:bodyPr wrap="square" rtlCol="0">
            <a:spAutoFit/>
          </a:bodyPr>
          <a:lstStyle/>
          <a:p>
            <a:endParaRPr lang="it-IT"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a:p>
            <a:pPr algn="just"/>
            <a:endParaRPr lang="it-IT" dirty="0"/>
          </a:p>
        </p:txBody>
      </p:sp>
      <p:sp>
        <p:nvSpPr>
          <p:cNvPr id="5" name="Rectangle 3">
            <a:extLst>
              <a:ext uri="{FF2B5EF4-FFF2-40B4-BE49-F238E27FC236}">
                <a16:creationId xmlns:a16="http://schemas.microsoft.com/office/drawing/2014/main" id="{25F1C9EB-B865-A0B9-4A45-3CFBC09D7402}"/>
              </a:ext>
            </a:extLst>
          </p:cNvPr>
          <p:cNvSpPr>
            <a:spLocks noChangeArrowheads="1"/>
          </p:cNvSpPr>
          <p:nvPr/>
        </p:nvSpPr>
        <p:spPr bwMode="auto">
          <a:xfrm>
            <a:off x="2344755" y="1999920"/>
            <a:ext cx="904113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indent="0" fontAlgn="t">
              <a:lnSpc>
                <a:spcPct val="100000"/>
              </a:lnSpc>
              <a:spcBef>
                <a:spcPct val="0"/>
              </a:spcBef>
              <a:spcAft>
                <a:spcPct val="0"/>
              </a:spcAft>
              <a:buClrTx/>
              <a:buSzTx/>
              <a:buFontTx/>
              <a:buNone/>
              <a:tabLst/>
            </a:pPr>
            <a:r>
              <a:rPr lang="it-IT" altLang="it-IT" sz="1600" dirty="0"/>
              <a:t>Il progetto prevede l’impiego di tecniche di </a:t>
            </a:r>
            <a:r>
              <a:rPr lang="it-IT" altLang="it-IT" sz="1600" dirty="0" err="1"/>
              <a:t>natural</a:t>
            </a:r>
            <a:r>
              <a:rPr lang="it-IT" altLang="it-IT" sz="1600" dirty="0"/>
              <a:t> </a:t>
            </a:r>
            <a:r>
              <a:rPr lang="it-IT" altLang="it-IT" sz="1600" dirty="0" err="1"/>
              <a:t>language</a:t>
            </a:r>
            <a:r>
              <a:rPr lang="it-IT" altLang="it-IT" sz="1600" dirty="0"/>
              <a:t> processing (NLP), modelli di machine learning supervisionato e non supervisionato, modelli linguistici avanzati, strumenti di network </a:t>
            </a:r>
            <a:r>
              <a:rPr lang="it-IT" altLang="it-IT" sz="1600" dirty="0" err="1"/>
              <a:t>analysis</a:t>
            </a:r>
            <a:r>
              <a:rPr lang="it-IT" altLang="it-IT" sz="1600" dirty="0"/>
              <a:t> e sistemi di data </a:t>
            </a:r>
            <a:r>
              <a:rPr lang="it-IT" altLang="it-IT" sz="1600" dirty="0" err="1"/>
              <a:t>integration</a:t>
            </a:r>
            <a:r>
              <a:rPr lang="it-IT" altLang="it-IT" sz="1600" dirty="0"/>
              <a:t>. </a:t>
            </a:r>
          </a:p>
          <a:p>
            <a:pPr marR="0" lvl="0" indent="0" fontAlgn="t">
              <a:lnSpc>
                <a:spcPct val="100000"/>
              </a:lnSpc>
              <a:spcBef>
                <a:spcPct val="0"/>
              </a:spcBef>
              <a:spcAft>
                <a:spcPct val="0"/>
              </a:spcAft>
              <a:buClrTx/>
              <a:buSzTx/>
              <a:buFontTx/>
              <a:buNone/>
              <a:tabLst/>
            </a:pPr>
            <a:endParaRPr lang="it-IT" altLang="it-IT" sz="1600" dirty="0"/>
          </a:p>
          <a:p>
            <a:pPr marR="0" lvl="0" indent="0" fontAlgn="t">
              <a:lnSpc>
                <a:spcPct val="100000"/>
              </a:lnSpc>
              <a:spcBef>
                <a:spcPct val="0"/>
              </a:spcBef>
              <a:spcAft>
                <a:spcPct val="0"/>
              </a:spcAft>
              <a:buClrTx/>
              <a:buSzTx/>
              <a:buFontTx/>
              <a:buNone/>
              <a:tabLst/>
            </a:pPr>
            <a:r>
              <a:rPr lang="it-IT" altLang="it-IT" sz="1600" dirty="0"/>
              <a:t>Tali tecniche consentono l’estrazione di informazione latente, l’individuazione di pattern emergenti e segnali deboli, nonché la modellazione di relazioni complesse tra variabili e attori. </a:t>
            </a:r>
          </a:p>
          <a:p>
            <a:pPr marR="0" lvl="0" indent="0" fontAlgn="t">
              <a:lnSpc>
                <a:spcPct val="100000"/>
              </a:lnSpc>
              <a:spcBef>
                <a:spcPct val="0"/>
              </a:spcBef>
              <a:spcAft>
                <a:spcPct val="0"/>
              </a:spcAft>
              <a:buClrTx/>
              <a:buSzTx/>
              <a:buFontTx/>
              <a:buNone/>
              <a:tabLst/>
            </a:pPr>
            <a:endParaRPr lang="it-IT" altLang="it-IT" sz="1600" dirty="0"/>
          </a:p>
          <a:p>
            <a:pPr marR="0" lvl="0" indent="0" fontAlgn="t">
              <a:lnSpc>
                <a:spcPct val="100000"/>
              </a:lnSpc>
              <a:spcBef>
                <a:spcPct val="0"/>
              </a:spcBef>
              <a:spcAft>
                <a:spcPct val="0"/>
              </a:spcAft>
              <a:buClrTx/>
              <a:buSzTx/>
              <a:buFontTx/>
              <a:buNone/>
              <a:tabLst/>
            </a:pPr>
            <a:r>
              <a:rPr lang="it-IT" altLang="it-IT" sz="1600" dirty="0"/>
              <a:t>Le soluzioni sviluppate sono rese operative attraverso architetture scalabili e pipeline riproducibili, implementate mediante  linguaggi e framework, librerie per l’analisi testuale e sistemi di gestione e integrazione dei dati.</a:t>
            </a:r>
          </a:p>
        </p:txBody>
      </p:sp>
      <p:sp>
        <p:nvSpPr>
          <p:cNvPr id="6" name="Rectangle 4">
            <a:extLst>
              <a:ext uri="{FF2B5EF4-FFF2-40B4-BE49-F238E27FC236}">
                <a16:creationId xmlns:a16="http://schemas.microsoft.com/office/drawing/2014/main" id="{B9E887FC-67D1-E568-01CE-AFB935A06704}"/>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16" name="Segnaposto numero diapositiva 8">
            <a:extLst>
              <a:ext uri="{FF2B5EF4-FFF2-40B4-BE49-F238E27FC236}">
                <a16:creationId xmlns:a16="http://schemas.microsoft.com/office/drawing/2014/main" id="{BB5854AE-2276-5ED9-D312-CCC01EFAADE0}"/>
              </a:ext>
            </a:extLst>
          </p:cNvPr>
          <p:cNvSpPr>
            <a:spLocks noGrp="1"/>
          </p:cNvSpPr>
          <p:nvPr>
            <p:ph type="sldNum" sz="quarter" idx="12"/>
          </p:nvPr>
        </p:nvSpPr>
        <p:spPr>
          <a:xfrm>
            <a:off x="8610600" y="6356350"/>
            <a:ext cx="2743200" cy="365125"/>
          </a:xfrm>
        </p:spPr>
        <p:txBody>
          <a:bodyPr/>
          <a:lstStyle/>
          <a:p>
            <a:fld id="{05E14187-1971-46F0-BD74-4428E363CE71}" type="slidenum">
              <a:rPr lang="it-IT" smtClean="0"/>
              <a:t>7</a:t>
            </a:fld>
            <a:endParaRPr lang="it-IT"/>
          </a:p>
        </p:txBody>
      </p:sp>
      <p:pic>
        <p:nvPicPr>
          <p:cNvPr id="21" name="Elemento grafico 20" descr="Badge 4 contorno">
            <a:extLst>
              <a:ext uri="{FF2B5EF4-FFF2-40B4-BE49-F238E27FC236}">
                <a16:creationId xmlns:a16="http://schemas.microsoft.com/office/drawing/2014/main" id="{1A9B5AF9-A6C1-92EB-9367-C2FEC5E06EE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6411" y="2820888"/>
            <a:ext cx="914400" cy="914400"/>
          </a:xfrm>
          <a:prstGeom prst="rect">
            <a:avLst/>
          </a:prstGeom>
        </p:spPr>
      </p:pic>
      <p:sp>
        <p:nvSpPr>
          <p:cNvPr id="24" name="Sottotitolo 2">
            <a:extLst>
              <a:ext uri="{FF2B5EF4-FFF2-40B4-BE49-F238E27FC236}">
                <a16:creationId xmlns:a16="http://schemas.microsoft.com/office/drawing/2014/main" id="{F380F0EC-29C1-D241-4A5F-AAE33B8A18C8}"/>
              </a:ext>
            </a:extLst>
          </p:cNvPr>
          <p:cNvSpPr txBox="1">
            <a:spLocks/>
          </p:cNvSpPr>
          <p:nvPr/>
        </p:nvSpPr>
        <p:spPr>
          <a:xfrm>
            <a:off x="518160" y="595948"/>
            <a:ext cx="5471160" cy="268736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sz="3200" b="1" dirty="0">
                <a:solidFill>
                  <a:schemeClr val="tx2">
                    <a:lumMod val="75000"/>
                    <a:lumOff val="25000"/>
                  </a:schemeClr>
                </a:solidFill>
              </a:rPr>
              <a:t> </a:t>
            </a:r>
            <a:r>
              <a:rPr lang="it-IT" sz="3200" b="1" dirty="0">
                <a:solidFill>
                  <a:schemeClr val="tx2">
                    <a:lumMod val="90000"/>
                    <a:lumOff val="10000"/>
                  </a:schemeClr>
                </a:solidFill>
              </a:rPr>
              <a:t>Tecnologia</a:t>
            </a:r>
            <a:endParaRPr lang="it-IT" sz="3200" dirty="0">
              <a:solidFill>
                <a:schemeClr val="tx2">
                  <a:lumMod val="90000"/>
                  <a:lumOff val="10000"/>
                </a:schemeClr>
              </a:solidFill>
            </a:endParaRPr>
          </a:p>
        </p:txBody>
      </p:sp>
      <p:cxnSp>
        <p:nvCxnSpPr>
          <p:cNvPr id="25" name="Connettore diritto 10">
            <a:extLst>
              <a:ext uri="{FF2B5EF4-FFF2-40B4-BE49-F238E27FC236}">
                <a16:creationId xmlns:a16="http://schemas.microsoft.com/office/drawing/2014/main" id="{F7E6E1C7-A845-2B6F-F733-1251E036A154}"/>
              </a:ext>
            </a:extLst>
          </p:cNvPr>
          <p:cNvCxnSpPr>
            <a:cxnSpLocks/>
          </p:cNvCxnSpPr>
          <p:nvPr/>
        </p:nvCxnSpPr>
        <p:spPr>
          <a:xfrm>
            <a:off x="708660" y="1154430"/>
            <a:ext cx="3562872" cy="0"/>
          </a:xfrm>
          <a:prstGeom prst="line">
            <a:avLst/>
          </a:prstGeom>
        </p:spPr>
        <p:style>
          <a:lnRef idx="2">
            <a:schemeClr val="accent1"/>
          </a:lnRef>
          <a:fillRef idx="0">
            <a:schemeClr val="accent1"/>
          </a:fillRef>
          <a:effectRef idx="1">
            <a:schemeClr val="accent1"/>
          </a:effectRef>
          <a:fontRef idx="minor">
            <a:schemeClr val="tx1"/>
          </a:fontRef>
        </p:style>
      </p:cxnSp>
      <p:pic>
        <p:nvPicPr>
          <p:cNvPr id="28" name="Immagine 27">
            <a:extLst>
              <a:ext uri="{FF2B5EF4-FFF2-40B4-BE49-F238E27FC236}">
                <a16:creationId xmlns:a16="http://schemas.microsoft.com/office/drawing/2014/main" id="{1623DAD9-DAF0-4C75-441C-5AFBD207C413}"/>
              </a:ext>
            </a:extLst>
          </p:cNvPr>
          <p:cNvPicPr>
            <a:picLocks noChangeAspect="1"/>
          </p:cNvPicPr>
          <p:nvPr/>
        </p:nvPicPr>
        <p:blipFill>
          <a:blip r:embed="rId3"/>
          <a:stretch>
            <a:fillRect/>
          </a:stretch>
        </p:blipFill>
        <p:spPr>
          <a:xfrm>
            <a:off x="3099372" y="5780159"/>
            <a:ext cx="2243470" cy="1033893"/>
          </a:xfrm>
          <a:prstGeom prst="rect">
            <a:avLst/>
          </a:prstGeom>
        </p:spPr>
      </p:pic>
      <p:pic>
        <p:nvPicPr>
          <p:cNvPr id="29" name="Immagine 28">
            <a:extLst>
              <a:ext uri="{FF2B5EF4-FFF2-40B4-BE49-F238E27FC236}">
                <a16:creationId xmlns:a16="http://schemas.microsoft.com/office/drawing/2014/main" id="{F579E43E-0B35-E7C0-95A5-AA6D1BBB52A8}"/>
              </a:ext>
            </a:extLst>
          </p:cNvPr>
          <p:cNvPicPr>
            <a:picLocks noChangeAspect="1"/>
          </p:cNvPicPr>
          <p:nvPr/>
        </p:nvPicPr>
        <p:blipFill>
          <a:blip r:embed="rId4"/>
          <a:stretch>
            <a:fillRect/>
          </a:stretch>
        </p:blipFill>
        <p:spPr>
          <a:xfrm>
            <a:off x="6525072" y="6018913"/>
            <a:ext cx="1432684" cy="524301"/>
          </a:xfrm>
          <a:prstGeom prst="rect">
            <a:avLst/>
          </a:prstGeom>
        </p:spPr>
      </p:pic>
      <p:pic>
        <p:nvPicPr>
          <p:cNvPr id="30" name="Immagine 29">
            <a:extLst>
              <a:ext uri="{FF2B5EF4-FFF2-40B4-BE49-F238E27FC236}">
                <a16:creationId xmlns:a16="http://schemas.microsoft.com/office/drawing/2014/main" id="{153A2600-C1CC-407D-252B-08A1DA92D303}"/>
              </a:ext>
            </a:extLst>
          </p:cNvPr>
          <p:cNvPicPr>
            <a:picLocks noChangeAspect="1"/>
          </p:cNvPicPr>
          <p:nvPr/>
        </p:nvPicPr>
        <p:blipFill>
          <a:blip r:embed="rId5"/>
          <a:stretch>
            <a:fillRect/>
          </a:stretch>
        </p:blipFill>
        <p:spPr>
          <a:xfrm>
            <a:off x="1006985" y="5783629"/>
            <a:ext cx="1088394" cy="1026952"/>
          </a:xfrm>
          <a:prstGeom prst="rect">
            <a:avLst/>
          </a:prstGeom>
        </p:spPr>
      </p:pic>
      <p:pic>
        <p:nvPicPr>
          <p:cNvPr id="31" name="Immagine 30">
            <a:extLst>
              <a:ext uri="{FF2B5EF4-FFF2-40B4-BE49-F238E27FC236}">
                <a16:creationId xmlns:a16="http://schemas.microsoft.com/office/drawing/2014/main" id="{73566067-0BB2-60BE-FD77-BBE1A5C72C33}"/>
              </a:ext>
            </a:extLst>
          </p:cNvPr>
          <p:cNvPicPr>
            <a:picLocks noChangeAspect="1"/>
          </p:cNvPicPr>
          <p:nvPr/>
        </p:nvPicPr>
        <p:blipFill>
          <a:blip r:embed="rId6"/>
          <a:stretch>
            <a:fillRect/>
          </a:stretch>
        </p:blipFill>
        <p:spPr>
          <a:xfrm>
            <a:off x="8954461" y="5846923"/>
            <a:ext cx="1800726" cy="900363"/>
          </a:xfrm>
          <a:prstGeom prst="rect">
            <a:avLst/>
          </a:prstGeom>
        </p:spPr>
      </p:pic>
    </p:spTree>
    <p:extLst>
      <p:ext uri="{BB962C8B-B14F-4D97-AF65-F5344CB8AC3E}">
        <p14:creationId xmlns:p14="http://schemas.microsoft.com/office/powerpoint/2010/main" val="780954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a:extLst>
              <a:ext uri="{FF2B5EF4-FFF2-40B4-BE49-F238E27FC236}">
                <a16:creationId xmlns:a16="http://schemas.microsoft.com/office/drawing/2014/main" id="{CCA5611A-79EB-FC7C-60EF-F055AA58A9AE}"/>
              </a:ext>
            </a:extLst>
          </p:cNvPr>
          <p:cNvSpPr txBox="1">
            <a:spLocks/>
          </p:cNvSpPr>
          <p:nvPr/>
        </p:nvSpPr>
        <p:spPr>
          <a:xfrm>
            <a:off x="7486650" y="1577340"/>
            <a:ext cx="4187190" cy="258186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b="1" dirty="0">
                <a:solidFill>
                  <a:schemeClr val="bg1"/>
                </a:solidFill>
              </a:rPr>
              <a:t>Titolo rappresentativo del brevetto:</a:t>
            </a:r>
          </a:p>
          <a:p>
            <a:pPr algn="l"/>
            <a:endParaRPr lang="it-IT" dirty="0"/>
          </a:p>
        </p:txBody>
      </p:sp>
      <p:sp>
        <p:nvSpPr>
          <p:cNvPr id="6" name="Rectangle 3">
            <a:extLst>
              <a:ext uri="{FF2B5EF4-FFF2-40B4-BE49-F238E27FC236}">
                <a16:creationId xmlns:a16="http://schemas.microsoft.com/office/drawing/2014/main" id="{01C8E537-4C5C-FC25-E445-898D9DC6BFDF}"/>
              </a:ext>
            </a:extLst>
          </p:cNvPr>
          <p:cNvSpPr>
            <a:spLocks noChangeArrowheads="1"/>
          </p:cNvSpPr>
          <p:nvPr/>
        </p:nvSpPr>
        <p:spPr bwMode="auto">
          <a:xfrm>
            <a:off x="2347731" y="2126540"/>
            <a:ext cx="8316797"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it-IT" sz="1600" dirty="0">
                <a:latin typeface="Aptos" panose="020B0004020202020204" pitchFamily="34" charset="0"/>
                <a:ea typeface="Calibri" panose="020F0502020204030204" pitchFamily="34" charset="0"/>
                <a:cs typeface="Arial" panose="020B0604020202020204" pitchFamily="34" charset="0"/>
              </a:rPr>
              <a:t>Punti di forza</a:t>
            </a:r>
          </a:p>
          <a:p>
            <a:pPr marL="171450" indent="-171450" fontAlgn="t">
              <a:buFont typeface="Arial" panose="020B0604020202020204" pitchFamily="34" charset="0"/>
              <a:buChar char="•"/>
            </a:pPr>
            <a:r>
              <a:rPr lang="it-IT" sz="1600" dirty="0">
                <a:latin typeface="Aptos" panose="020B0004020202020204" pitchFamily="34" charset="0"/>
                <a:cs typeface="Arial" panose="020B0604020202020204" pitchFamily="34" charset="0"/>
              </a:rPr>
              <a:t>analisi di bisogni espliciti e impliciti </a:t>
            </a:r>
          </a:p>
          <a:p>
            <a:pPr marL="171450" indent="-171450" fontAlgn="t">
              <a:buFont typeface="Arial" panose="020B0604020202020204" pitchFamily="34" charset="0"/>
              <a:buChar char="•"/>
            </a:pPr>
            <a:r>
              <a:rPr lang="it-IT" sz="1600" dirty="0">
                <a:latin typeface="Aptos" panose="020B0004020202020204" pitchFamily="34" charset="0"/>
                <a:cs typeface="Arial" panose="020B0604020202020204" pitchFamily="34" charset="0"/>
              </a:rPr>
              <a:t>ambienti simulati per testare scenari futuri </a:t>
            </a:r>
          </a:p>
          <a:p>
            <a:pPr marL="171450" indent="-171450" fontAlgn="t">
              <a:buFont typeface="Arial" panose="020B0604020202020204" pitchFamily="34" charset="0"/>
              <a:buChar char="•"/>
            </a:pPr>
            <a:r>
              <a:rPr lang="it-IT" sz="1600" dirty="0">
                <a:latin typeface="Aptos" panose="020B0004020202020204" pitchFamily="34" charset="0"/>
                <a:cs typeface="Arial" panose="020B0604020202020204" pitchFamily="34" charset="0"/>
              </a:rPr>
              <a:t>integrazione di voce, testo e segnali paralinguistici </a:t>
            </a:r>
          </a:p>
          <a:p>
            <a:pPr marL="171450" indent="-171450" fontAlgn="t">
              <a:buFont typeface="Arial" panose="020B0604020202020204" pitchFamily="34" charset="0"/>
              <a:buChar char="•"/>
            </a:pPr>
            <a:r>
              <a:rPr lang="it-IT" sz="1600" dirty="0">
                <a:latin typeface="Aptos" panose="020B0004020202020204" pitchFamily="34" charset="0"/>
                <a:cs typeface="Arial" panose="020B0604020202020204" pitchFamily="34" charset="0"/>
              </a:rPr>
              <a:t>riduzione dei </a:t>
            </a:r>
            <a:r>
              <a:rPr lang="it-IT" sz="1600" dirty="0" err="1">
                <a:latin typeface="Aptos" panose="020B0004020202020204" pitchFamily="34" charset="0"/>
                <a:cs typeface="Arial" panose="020B0604020202020204" pitchFamily="34" charset="0"/>
              </a:rPr>
              <a:t>bias</a:t>
            </a:r>
            <a:r>
              <a:rPr lang="it-IT" sz="1600" dirty="0">
                <a:latin typeface="Aptos" panose="020B0004020202020204" pitchFamily="34" charset="0"/>
                <a:cs typeface="Arial" panose="020B0604020202020204" pitchFamily="34" charset="0"/>
              </a:rPr>
              <a:t> tramite protocolli standardizzati </a:t>
            </a:r>
          </a:p>
          <a:p>
            <a:endParaRPr lang="it-IT" sz="1600" dirty="0">
              <a:latin typeface="Aptos" panose="020B0004020202020204" pitchFamily="34" charset="0"/>
              <a:cs typeface="Arial" panose="020B0604020202020204" pitchFamily="34" charset="0"/>
            </a:endParaRPr>
          </a:p>
          <a:p>
            <a:r>
              <a:rPr kumimoji="0" lang="it-IT" altLang="it-IT" sz="1600" i="0" u="none" strike="noStrike" cap="none" normalizeH="0" baseline="0" dirty="0">
                <a:ln>
                  <a:noFill/>
                </a:ln>
                <a:solidFill>
                  <a:schemeClr val="tx1"/>
                </a:solidFill>
                <a:effectLst/>
                <a:latin typeface="Aptos" panose="020B0004020202020204" pitchFamily="34" charset="0"/>
                <a:cs typeface="Arial" panose="020B0604020202020204" pitchFamily="34" charset="0"/>
              </a:rPr>
              <a:t>Punti di debolezza</a:t>
            </a:r>
          </a:p>
          <a:p>
            <a:pPr marL="171450" indent="-171450" fontAlgn="t">
              <a:buFont typeface="Arial" panose="020B0604020202020204" pitchFamily="34" charset="0"/>
              <a:buChar char="•"/>
            </a:pPr>
            <a:r>
              <a:rPr lang="it-IT" sz="1600" dirty="0">
                <a:latin typeface="Aptos" panose="020B0004020202020204" pitchFamily="34" charset="0"/>
                <a:cs typeface="Arial" panose="020B0604020202020204" pitchFamily="34" charset="0"/>
              </a:rPr>
              <a:t>competitor già dotati di AI e NLP avanzati </a:t>
            </a:r>
          </a:p>
          <a:p>
            <a:pPr marL="171450" indent="-171450" fontAlgn="t">
              <a:buFont typeface="Arial" panose="020B0604020202020204" pitchFamily="34" charset="0"/>
              <a:buChar char="•"/>
            </a:pPr>
            <a:r>
              <a:rPr lang="it-IT" sz="1600" dirty="0">
                <a:latin typeface="Aptos" panose="020B0004020202020204" pitchFamily="34" charset="0"/>
                <a:cs typeface="Arial" panose="020B0604020202020204" pitchFamily="34" charset="0"/>
              </a:rPr>
              <a:t>necessità di validazione scientifica del vantaggio predittivo </a:t>
            </a:r>
          </a:p>
          <a:p>
            <a:pPr marL="171450" indent="-171450" fontAlgn="t">
              <a:buFont typeface="Arial" panose="020B0604020202020204" pitchFamily="34" charset="0"/>
              <a:buChar char="•"/>
            </a:pPr>
            <a:r>
              <a:rPr lang="it-IT" sz="1600" dirty="0">
                <a:latin typeface="Aptos" panose="020B0004020202020204" pitchFamily="34" charset="0"/>
                <a:cs typeface="Arial" panose="020B0604020202020204" pitchFamily="34" charset="0"/>
              </a:rPr>
              <a:t>scalabilità da dimostrare sul mercato reale</a:t>
            </a:r>
          </a:p>
        </p:txBody>
      </p:sp>
      <p:sp>
        <p:nvSpPr>
          <p:cNvPr id="13" name="Segnaposto numero diapositiva 8">
            <a:extLst>
              <a:ext uri="{FF2B5EF4-FFF2-40B4-BE49-F238E27FC236}">
                <a16:creationId xmlns:a16="http://schemas.microsoft.com/office/drawing/2014/main" id="{58E2D2EF-6E51-CF75-8C42-A356D7258D14}"/>
              </a:ext>
            </a:extLst>
          </p:cNvPr>
          <p:cNvSpPr>
            <a:spLocks noGrp="1"/>
          </p:cNvSpPr>
          <p:nvPr>
            <p:ph type="sldNum" sz="quarter" idx="12"/>
          </p:nvPr>
        </p:nvSpPr>
        <p:spPr>
          <a:xfrm>
            <a:off x="8610600" y="6356350"/>
            <a:ext cx="2743200" cy="365125"/>
          </a:xfrm>
        </p:spPr>
        <p:txBody>
          <a:bodyPr/>
          <a:lstStyle/>
          <a:p>
            <a:fld id="{05E14187-1971-46F0-BD74-4428E363CE71}" type="slidenum">
              <a:rPr lang="it-IT" smtClean="0"/>
              <a:t>8</a:t>
            </a:fld>
            <a:endParaRPr lang="it-IT"/>
          </a:p>
        </p:txBody>
      </p:sp>
      <p:pic>
        <p:nvPicPr>
          <p:cNvPr id="19" name="Elemento grafico 18" descr="Badge 5 contorno">
            <a:extLst>
              <a:ext uri="{FF2B5EF4-FFF2-40B4-BE49-F238E27FC236}">
                <a16:creationId xmlns:a16="http://schemas.microsoft.com/office/drawing/2014/main" id="{167AD973-CA10-22C6-A595-74C3B3E223E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7460" y="2818437"/>
            <a:ext cx="914400" cy="914400"/>
          </a:xfrm>
          <a:prstGeom prst="rect">
            <a:avLst/>
          </a:prstGeom>
        </p:spPr>
      </p:pic>
      <p:sp>
        <p:nvSpPr>
          <p:cNvPr id="22" name="Sottotitolo 2">
            <a:extLst>
              <a:ext uri="{FF2B5EF4-FFF2-40B4-BE49-F238E27FC236}">
                <a16:creationId xmlns:a16="http://schemas.microsoft.com/office/drawing/2014/main" id="{846C2E2D-11AA-02AB-A4BE-DBFECC2C48A9}"/>
              </a:ext>
            </a:extLst>
          </p:cNvPr>
          <p:cNvSpPr txBox="1">
            <a:spLocks/>
          </p:cNvSpPr>
          <p:nvPr/>
        </p:nvSpPr>
        <p:spPr>
          <a:xfrm>
            <a:off x="518160" y="595948"/>
            <a:ext cx="5471160" cy="268736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sz="3200" b="1" dirty="0">
                <a:solidFill>
                  <a:schemeClr val="tx2">
                    <a:lumMod val="75000"/>
                    <a:lumOff val="25000"/>
                  </a:schemeClr>
                </a:solidFill>
              </a:rPr>
              <a:t> </a:t>
            </a:r>
            <a:r>
              <a:rPr lang="it-IT" sz="3200" b="1" dirty="0">
                <a:solidFill>
                  <a:schemeClr val="tx2">
                    <a:lumMod val="90000"/>
                    <a:lumOff val="10000"/>
                  </a:schemeClr>
                </a:solidFill>
              </a:rPr>
              <a:t>Punti di forza e debolezza</a:t>
            </a:r>
            <a:endParaRPr lang="it-IT" sz="3200" dirty="0">
              <a:solidFill>
                <a:schemeClr val="tx2">
                  <a:lumMod val="90000"/>
                  <a:lumOff val="10000"/>
                </a:schemeClr>
              </a:solidFill>
            </a:endParaRPr>
          </a:p>
        </p:txBody>
      </p:sp>
      <p:cxnSp>
        <p:nvCxnSpPr>
          <p:cNvPr id="23" name="Connettore diritto 10">
            <a:extLst>
              <a:ext uri="{FF2B5EF4-FFF2-40B4-BE49-F238E27FC236}">
                <a16:creationId xmlns:a16="http://schemas.microsoft.com/office/drawing/2014/main" id="{5176C409-B8D1-7701-B55F-0979D3EFAC4A}"/>
              </a:ext>
            </a:extLst>
          </p:cNvPr>
          <p:cNvCxnSpPr>
            <a:cxnSpLocks/>
          </p:cNvCxnSpPr>
          <p:nvPr/>
        </p:nvCxnSpPr>
        <p:spPr>
          <a:xfrm>
            <a:off x="708660" y="1154430"/>
            <a:ext cx="4617319" cy="0"/>
          </a:xfrm>
          <a:prstGeom prst="line">
            <a:avLst/>
          </a:prstGeom>
        </p:spPr>
        <p:style>
          <a:lnRef idx="2">
            <a:schemeClr val="accent1"/>
          </a:lnRef>
          <a:fillRef idx="0">
            <a:schemeClr val="accent1"/>
          </a:fillRef>
          <a:effectRef idx="1">
            <a:schemeClr val="accent1"/>
          </a:effectRef>
          <a:fontRef idx="minor">
            <a:schemeClr val="tx1"/>
          </a:fontRef>
        </p:style>
      </p:cxnSp>
      <p:pic>
        <p:nvPicPr>
          <p:cNvPr id="26" name="Immagine 25">
            <a:extLst>
              <a:ext uri="{FF2B5EF4-FFF2-40B4-BE49-F238E27FC236}">
                <a16:creationId xmlns:a16="http://schemas.microsoft.com/office/drawing/2014/main" id="{C957DC86-AAEC-65CF-9FC7-6400EEED5213}"/>
              </a:ext>
            </a:extLst>
          </p:cNvPr>
          <p:cNvPicPr>
            <a:picLocks noChangeAspect="1"/>
          </p:cNvPicPr>
          <p:nvPr/>
        </p:nvPicPr>
        <p:blipFill>
          <a:blip r:embed="rId3"/>
          <a:stretch>
            <a:fillRect/>
          </a:stretch>
        </p:blipFill>
        <p:spPr>
          <a:xfrm>
            <a:off x="3099372" y="5780159"/>
            <a:ext cx="2243470" cy="1033893"/>
          </a:xfrm>
          <a:prstGeom prst="rect">
            <a:avLst/>
          </a:prstGeom>
        </p:spPr>
      </p:pic>
      <p:pic>
        <p:nvPicPr>
          <p:cNvPr id="27" name="Immagine 26">
            <a:extLst>
              <a:ext uri="{FF2B5EF4-FFF2-40B4-BE49-F238E27FC236}">
                <a16:creationId xmlns:a16="http://schemas.microsoft.com/office/drawing/2014/main" id="{62D8B2C1-E3C1-428E-05BC-A3E9C38ADC29}"/>
              </a:ext>
            </a:extLst>
          </p:cNvPr>
          <p:cNvPicPr>
            <a:picLocks noChangeAspect="1"/>
          </p:cNvPicPr>
          <p:nvPr/>
        </p:nvPicPr>
        <p:blipFill>
          <a:blip r:embed="rId4"/>
          <a:stretch>
            <a:fillRect/>
          </a:stretch>
        </p:blipFill>
        <p:spPr>
          <a:xfrm>
            <a:off x="6525072" y="6018913"/>
            <a:ext cx="1432684" cy="524301"/>
          </a:xfrm>
          <a:prstGeom prst="rect">
            <a:avLst/>
          </a:prstGeom>
        </p:spPr>
      </p:pic>
      <p:pic>
        <p:nvPicPr>
          <p:cNvPr id="28" name="Immagine 27">
            <a:extLst>
              <a:ext uri="{FF2B5EF4-FFF2-40B4-BE49-F238E27FC236}">
                <a16:creationId xmlns:a16="http://schemas.microsoft.com/office/drawing/2014/main" id="{71C230DA-59D7-5C4F-AD9E-D51F78E756CD}"/>
              </a:ext>
            </a:extLst>
          </p:cNvPr>
          <p:cNvPicPr>
            <a:picLocks noChangeAspect="1"/>
          </p:cNvPicPr>
          <p:nvPr/>
        </p:nvPicPr>
        <p:blipFill>
          <a:blip r:embed="rId5"/>
          <a:stretch>
            <a:fillRect/>
          </a:stretch>
        </p:blipFill>
        <p:spPr>
          <a:xfrm>
            <a:off x="1006985" y="5783629"/>
            <a:ext cx="1088394" cy="1026952"/>
          </a:xfrm>
          <a:prstGeom prst="rect">
            <a:avLst/>
          </a:prstGeom>
        </p:spPr>
      </p:pic>
      <p:pic>
        <p:nvPicPr>
          <p:cNvPr id="29" name="Immagine 28">
            <a:extLst>
              <a:ext uri="{FF2B5EF4-FFF2-40B4-BE49-F238E27FC236}">
                <a16:creationId xmlns:a16="http://schemas.microsoft.com/office/drawing/2014/main" id="{46B2B92C-2EA4-0396-EE1B-CC5F64642B2F}"/>
              </a:ext>
            </a:extLst>
          </p:cNvPr>
          <p:cNvPicPr>
            <a:picLocks noChangeAspect="1"/>
          </p:cNvPicPr>
          <p:nvPr/>
        </p:nvPicPr>
        <p:blipFill>
          <a:blip r:embed="rId6"/>
          <a:stretch>
            <a:fillRect/>
          </a:stretch>
        </p:blipFill>
        <p:spPr>
          <a:xfrm>
            <a:off x="8954461" y="5846923"/>
            <a:ext cx="1800726" cy="900363"/>
          </a:xfrm>
          <a:prstGeom prst="rect">
            <a:avLst/>
          </a:prstGeom>
        </p:spPr>
      </p:pic>
    </p:spTree>
    <p:extLst>
      <p:ext uri="{BB962C8B-B14F-4D97-AF65-F5344CB8AC3E}">
        <p14:creationId xmlns:p14="http://schemas.microsoft.com/office/powerpoint/2010/main" val="1507133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8CC0F681-DA81-AAC2-C3CB-77E7BD1F42D3}"/>
              </a:ext>
            </a:extLst>
          </p:cNvPr>
          <p:cNvSpPr>
            <a:spLocks noGrp="1"/>
          </p:cNvSpPr>
          <p:nvPr>
            <p:ph type="subTitle" idx="1"/>
          </p:nvPr>
        </p:nvSpPr>
        <p:spPr>
          <a:xfrm>
            <a:off x="518160" y="595948"/>
            <a:ext cx="5471160" cy="2687364"/>
          </a:xfrm>
        </p:spPr>
        <p:txBody>
          <a:bodyPr>
            <a:normAutofit/>
          </a:bodyPr>
          <a:lstStyle/>
          <a:p>
            <a:pPr algn="l"/>
            <a:r>
              <a:rPr lang="it-IT" sz="3200" b="1" dirty="0">
                <a:solidFill>
                  <a:schemeClr val="tx2">
                    <a:lumMod val="75000"/>
                    <a:lumOff val="25000"/>
                  </a:schemeClr>
                </a:solidFill>
              </a:rPr>
              <a:t> </a:t>
            </a:r>
            <a:r>
              <a:rPr lang="it-IT" sz="3200" b="1" dirty="0">
                <a:solidFill>
                  <a:schemeClr val="tx2">
                    <a:lumMod val="90000"/>
                    <a:lumOff val="10000"/>
                  </a:schemeClr>
                </a:solidFill>
              </a:rPr>
              <a:t>Killer Application</a:t>
            </a:r>
          </a:p>
        </p:txBody>
      </p:sp>
      <p:sp>
        <p:nvSpPr>
          <p:cNvPr id="9" name="Sottotitolo 2">
            <a:extLst>
              <a:ext uri="{FF2B5EF4-FFF2-40B4-BE49-F238E27FC236}">
                <a16:creationId xmlns:a16="http://schemas.microsoft.com/office/drawing/2014/main" id="{CCA5611A-79EB-FC7C-60EF-F055AA58A9AE}"/>
              </a:ext>
            </a:extLst>
          </p:cNvPr>
          <p:cNvSpPr txBox="1">
            <a:spLocks/>
          </p:cNvSpPr>
          <p:nvPr/>
        </p:nvSpPr>
        <p:spPr>
          <a:xfrm>
            <a:off x="7486650" y="1577340"/>
            <a:ext cx="4187190" cy="258186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b="1" dirty="0">
                <a:solidFill>
                  <a:schemeClr val="bg1"/>
                </a:solidFill>
              </a:rPr>
              <a:t>Titolo rappresentativo del brevetto:</a:t>
            </a:r>
          </a:p>
          <a:p>
            <a:pPr algn="l"/>
            <a:endParaRPr lang="it-IT" dirty="0"/>
          </a:p>
        </p:txBody>
      </p:sp>
      <p:cxnSp>
        <p:nvCxnSpPr>
          <p:cNvPr id="11" name="Connettore diritto 10">
            <a:extLst>
              <a:ext uri="{FF2B5EF4-FFF2-40B4-BE49-F238E27FC236}">
                <a16:creationId xmlns:a16="http://schemas.microsoft.com/office/drawing/2014/main" id="{3E6D6AFA-FDFF-96CD-D701-6716919FF621}"/>
              </a:ext>
            </a:extLst>
          </p:cNvPr>
          <p:cNvCxnSpPr>
            <a:cxnSpLocks/>
          </p:cNvCxnSpPr>
          <p:nvPr/>
        </p:nvCxnSpPr>
        <p:spPr>
          <a:xfrm>
            <a:off x="708660" y="1154430"/>
            <a:ext cx="3314700" cy="0"/>
          </a:xfrm>
          <a:prstGeom prst="line">
            <a:avLst/>
          </a:prstGeom>
        </p:spPr>
        <p:style>
          <a:lnRef idx="2">
            <a:schemeClr val="accent1"/>
          </a:lnRef>
          <a:fillRef idx="0">
            <a:schemeClr val="accent1"/>
          </a:fillRef>
          <a:effectRef idx="1">
            <a:schemeClr val="accent1"/>
          </a:effectRef>
          <a:fontRef idx="minor">
            <a:schemeClr val="tx1"/>
          </a:fontRef>
        </p:style>
      </p:cxnSp>
      <p:sp>
        <p:nvSpPr>
          <p:cNvPr id="12" name="CasellaDiTesto 11">
            <a:extLst>
              <a:ext uri="{FF2B5EF4-FFF2-40B4-BE49-F238E27FC236}">
                <a16:creationId xmlns:a16="http://schemas.microsoft.com/office/drawing/2014/main" id="{7C41954E-C38C-CA7D-4F17-16627C34D218}"/>
              </a:ext>
            </a:extLst>
          </p:cNvPr>
          <p:cNvSpPr txBox="1"/>
          <p:nvPr/>
        </p:nvSpPr>
        <p:spPr>
          <a:xfrm>
            <a:off x="2366010" y="2554722"/>
            <a:ext cx="8138160" cy="1323439"/>
          </a:xfrm>
          <a:prstGeom prst="rect">
            <a:avLst/>
          </a:prstGeom>
          <a:noFill/>
        </p:spPr>
        <p:txBody>
          <a:bodyPr wrap="square" rtlCol="0">
            <a:spAutoFit/>
          </a:bodyPr>
          <a:lstStyle/>
          <a:p>
            <a:r>
              <a:rPr lang="it-IT" sz="1600" dirty="0"/>
              <a:t>Applicazione di metodi computazionali avanzati, modelli di IA e strumenti di data science per la progettazione e lo sviluppo di prodotti/servizi a supporto dei processi decisionali e dell’interpretazione dei fenomeni socio economici.</a:t>
            </a:r>
          </a:p>
          <a:p>
            <a:endParaRPr lang="it-IT" sz="1600" dirty="0"/>
          </a:p>
          <a:p>
            <a:r>
              <a:rPr lang="it-IT" sz="1600" dirty="0"/>
              <a:t>Approccio accademico rigoroso e scalabile.</a:t>
            </a:r>
          </a:p>
        </p:txBody>
      </p:sp>
      <p:sp>
        <p:nvSpPr>
          <p:cNvPr id="13" name="Segnaposto numero diapositiva 8">
            <a:extLst>
              <a:ext uri="{FF2B5EF4-FFF2-40B4-BE49-F238E27FC236}">
                <a16:creationId xmlns:a16="http://schemas.microsoft.com/office/drawing/2014/main" id="{AD58743D-3385-6A9A-2184-24C6310BF431}"/>
              </a:ext>
            </a:extLst>
          </p:cNvPr>
          <p:cNvSpPr>
            <a:spLocks noGrp="1"/>
          </p:cNvSpPr>
          <p:nvPr>
            <p:ph type="sldNum" sz="quarter" idx="12"/>
          </p:nvPr>
        </p:nvSpPr>
        <p:spPr>
          <a:xfrm>
            <a:off x="8610600" y="6356350"/>
            <a:ext cx="2743200" cy="365125"/>
          </a:xfrm>
        </p:spPr>
        <p:txBody>
          <a:bodyPr/>
          <a:lstStyle/>
          <a:p>
            <a:fld id="{05E14187-1971-46F0-BD74-4428E363CE71}" type="slidenum">
              <a:rPr lang="it-IT" smtClean="0"/>
              <a:t>9</a:t>
            </a:fld>
            <a:endParaRPr lang="it-IT"/>
          </a:p>
        </p:txBody>
      </p:sp>
      <p:pic>
        <p:nvPicPr>
          <p:cNvPr id="19" name="Elemento grafico 18" descr="Badge 6 contorno">
            <a:extLst>
              <a:ext uri="{FF2B5EF4-FFF2-40B4-BE49-F238E27FC236}">
                <a16:creationId xmlns:a16="http://schemas.microsoft.com/office/drawing/2014/main" id="{701B6F1A-8B23-A407-AC35-565B3AC3745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5575" y="2806859"/>
            <a:ext cx="914400" cy="914400"/>
          </a:xfrm>
          <a:prstGeom prst="rect">
            <a:avLst/>
          </a:prstGeom>
        </p:spPr>
      </p:pic>
      <p:pic>
        <p:nvPicPr>
          <p:cNvPr id="21" name="Immagine 20">
            <a:extLst>
              <a:ext uri="{FF2B5EF4-FFF2-40B4-BE49-F238E27FC236}">
                <a16:creationId xmlns:a16="http://schemas.microsoft.com/office/drawing/2014/main" id="{10978E67-6714-661E-36D8-CBA390835C83}"/>
              </a:ext>
            </a:extLst>
          </p:cNvPr>
          <p:cNvPicPr>
            <a:picLocks noChangeAspect="1"/>
          </p:cNvPicPr>
          <p:nvPr/>
        </p:nvPicPr>
        <p:blipFill>
          <a:blip r:embed="rId3"/>
          <a:stretch>
            <a:fillRect/>
          </a:stretch>
        </p:blipFill>
        <p:spPr>
          <a:xfrm>
            <a:off x="3099372" y="5780159"/>
            <a:ext cx="2243470" cy="1033893"/>
          </a:xfrm>
          <a:prstGeom prst="rect">
            <a:avLst/>
          </a:prstGeom>
        </p:spPr>
      </p:pic>
      <p:pic>
        <p:nvPicPr>
          <p:cNvPr id="22" name="Immagine 21">
            <a:extLst>
              <a:ext uri="{FF2B5EF4-FFF2-40B4-BE49-F238E27FC236}">
                <a16:creationId xmlns:a16="http://schemas.microsoft.com/office/drawing/2014/main" id="{FA17F834-5D14-8401-339A-60AE7645EBB9}"/>
              </a:ext>
            </a:extLst>
          </p:cNvPr>
          <p:cNvPicPr>
            <a:picLocks noChangeAspect="1"/>
          </p:cNvPicPr>
          <p:nvPr/>
        </p:nvPicPr>
        <p:blipFill>
          <a:blip r:embed="rId4"/>
          <a:stretch>
            <a:fillRect/>
          </a:stretch>
        </p:blipFill>
        <p:spPr>
          <a:xfrm>
            <a:off x="6525072" y="6018913"/>
            <a:ext cx="1432684" cy="524301"/>
          </a:xfrm>
          <a:prstGeom prst="rect">
            <a:avLst/>
          </a:prstGeom>
        </p:spPr>
      </p:pic>
      <p:pic>
        <p:nvPicPr>
          <p:cNvPr id="23" name="Immagine 22">
            <a:extLst>
              <a:ext uri="{FF2B5EF4-FFF2-40B4-BE49-F238E27FC236}">
                <a16:creationId xmlns:a16="http://schemas.microsoft.com/office/drawing/2014/main" id="{FC95EEA7-A1BB-44BF-08DA-CF02CEC396C5}"/>
              </a:ext>
            </a:extLst>
          </p:cNvPr>
          <p:cNvPicPr>
            <a:picLocks noChangeAspect="1"/>
          </p:cNvPicPr>
          <p:nvPr/>
        </p:nvPicPr>
        <p:blipFill>
          <a:blip r:embed="rId5"/>
          <a:stretch>
            <a:fillRect/>
          </a:stretch>
        </p:blipFill>
        <p:spPr>
          <a:xfrm>
            <a:off x="1006985" y="5783629"/>
            <a:ext cx="1088394" cy="1026952"/>
          </a:xfrm>
          <a:prstGeom prst="rect">
            <a:avLst/>
          </a:prstGeom>
        </p:spPr>
      </p:pic>
      <p:pic>
        <p:nvPicPr>
          <p:cNvPr id="24" name="Immagine 23">
            <a:extLst>
              <a:ext uri="{FF2B5EF4-FFF2-40B4-BE49-F238E27FC236}">
                <a16:creationId xmlns:a16="http://schemas.microsoft.com/office/drawing/2014/main" id="{5392A820-3E9C-6034-62C7-22C91121FBC6}"/>
              </a:ext>
            </a:extLst>
          </p:cNvPr>
          <p:cNvPicPr>
            <a:picLocks noChangeAspect="1"/>
          </p:cNvPicPr>
          <p:nvPr/>
        </p:nvPicPr>
        <p:blipFill>
          <a:blip r:embed="rId6"/>
          <a:stretch>
            <a:fillRect/>
          </a:stretch>
        </p:blipFill>
        <p:spPr>
          <a:xfrm>
            <a:off x="8954461" y="5846923"/>
            <a:ext cx="1800726" cy="900363"/>
          </a:xfrm>
          <a:prstGeom prst="rect">
            <a:avLst/>
          </a:prstGeom>
        </p:spPr>
      </p:pic>
    </p:spTree>
    <p:extLst>
      <p:ext uri="{BB962C8B-B14F-4D97-AF65-F5344CB8AC3E}">
        <p14:creationId xmlns:p14="http://schemas.microsoft.com/office/powerpoint/2010/main" val="81121674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53614</TotalTime>
  <Words>961</Words>
  <Application>Microsoft Macintosh PowerPoint</Application>
  <PresentationFormat>Widescreen</PresentationFormat>
  <Paragraphs>81</Paragraphs>
  <Slides>12</Slides>
  <Notes>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12</vt:i4>
      </vt:variant>
    </vt:vector>
  </HeadingPairs>
  <TitlesOfParts>
    <vt:vector size="16" baseType="lpstr">
      <vt:lpstr>Aptos</vt:lpstr>
      <vt:lpstr>Aptos Display</vt:lpstr>
      <vt:lpstr>Arial</vt:lpstr>
      <vt:lpstr>Tema di Office</vt:lpstr>
      <vt:lpstr>SPIN OFF E START UP  UNIVERSITÀ G. D’ANNUNZIO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GRAZIE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Consuela Torelli</dc:creator>
  <cp:lastModifiedBy>Alessandro Marra</cp:lastModifiedBy>
  <cp:revision>67</cp:revision>
  <dcterms:created xsi:type="dcterms:W3CDTF">2024-08-19T10:14:01Z</dcterms:created>
  <dcterms:modified xsi:type="dcterms:W3CDTF">2026-07-27T15:26:34Z</dcterms:modified>
</cp:coreProperties>
</file>