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3" r:id="rId10"/>
    <p:sldId id="264" r:id="rId11"/>
    <p:sldId id="265" r:id="rId12"/>
    <p:sldId id="266" r:id="rId1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A204"/>
    <a:srgbClr val="FFFFFF"/>
    <a:srgbClr val="102C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66" d="100"/>
          <a:sy n="66" d="100"/>
        </p:scale>
        <p:origin x="644" y="-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Annese" userId="2af139d29f9b0a38" providerId="LiveId" clId="{CFB4F605-6914-4D66-AC43-759ACEBB4A03}"/>
    <pc:docChg chg="modSld">
      <pc:chgData name="Maria Annese" userId="2af139d29f9b0a38" providerId="LiveId" clId="{CFB4F605-6914-4D66-AC43-759ACEBB4A03}" dt="2026-07-15T12:49:34.747" v="0" actId="14100"/>
      <pc:docMkLst>
        <pc:docMk/>
      </pc:docMkLst>
      <pc:sldChg chg="modSp mod">
        <pc:chgData name="Maria Annese" userId="2af139d29f9b0a38" providerId="LiveId" clId="{CFB4F605-6914-4D66-AC43-759ACEBB4A03}" dt="2026-07-15T12:49:34.747" v="0" actId="14100"/>
        <pc:sldMkLst>
          <pc:docMk/>
          <pc:sldMk cId="0" sldId="266"/>
        </pc:sldMkLst>
        <pc:spChg chg="mod">
          <ac:chgData name="Maria Annese" userId="2af139d29f9b0a38" providerId="LiveId" clId="{CFB4F605-6914-4D66-AC43-759ACEBB4A03}" dt="2026-07-15T12:49:34.747" v="0" actId="14100"/>
          <ac:spMkLst>
            <pc:docMk/>
            <pc:sldMk cId="0" sldId="266"/>
            <ac:spMk id="26" creationId="{104DD1E4-13B5-604C-1B5E-72B00A29175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5342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06E628-E1BB-11AE-B91E-42FF59A885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EBBA6A-83B3-6B90-02CB-B5EB317B68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E93F11-1368-36B8-D0CF-1B6B38B8A0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524DF7-DE74-48F4-59D7-9E0DF01523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7382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2344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009C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A.A. 2026-2027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777240" y="1533854"/>
            <a:ext cx="7772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0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Pathway INGENIUM</a:t>
            </a:r>
            <a:endParaRPr lang="en-US" sz="5000" dirty="0"/>
          </a:p>
        </p:txBody>
      </p:sp>
      <p:sp>
        <p:nvSpPr>
          <p:cNvPr id="5" name="Text 2"/>
          <p:cNvSpPr/>
          <p:nvPr/>
        </p:nvSpPr>
        <p:spPr>
          <a:xfrm>
            <a:off x="822960" y="2377440"/>
            <a:ext cx="102412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2700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Laurea Magistrale in Lingue,
letterature e culture </a:t>
            </a:r>
            <a:r>
              <a:rPr lang="en-US" sz="2700" dirty="0" err="1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moderne</a:t>
            </a:r>
            <a:r>
              <a:rPr lang="en-US" sz="2700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 </a:t>
            </a:r>
            <a:r>
              <a:rPr lang="en-US" sz="2700" dirty="0">
                <a:solidFill>
                  <a:srgbClr val="8FA800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(LM-37)</a:t>
            </a:r>
            <a:endParaRPr lang="en-US" sz="2700" dirty="0"/>
          </a:p>
        </p:txBody>
      </p:sp>
      <p:sp>
        <p:nvSpPr>
          <p:cNvPr id="6" name="Shape 3"/>
          <p:cNvSpPr/>
          <p:nvPr/>
        </p:nvSpPr>
        <p:spPr>
          <a:xfrm>
            <a:off x="822960" y="4343400"/>
            <a:ext cx="6309360" cy="658368"/>
          </a:xfrm>
          <a:prstGeom prst="roundRect">
            <a:avLst>
              <a:gd name="adj" fmla="val 50000"/>
            </a:avLst>
          </a:prstGeom>
          <a:solidFill>
            <a:srgbClr val="E5007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7" name="Text 4"/>
          <p:cNvSpPr/>
          <p:nvPr/>
        </p:nvSpPr>
        <p:spPr>
          <a:xfrm>
            <a:off x="822960" y="4343400"/>
            <a:ext cx="63093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i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Trasforma l'Europa nel tuo campus.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59893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AEC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Università degli Studi "G. d'Annunzio" di Chieti–Pescara</a:t>
            </a:r>
            <a:endParaRPr lang="en-US" sz="1300" dirty="0"/>
          </a:p>
        </p:txBody>
      </p:sp>
      <p:sp>
        <p:nvSpPr>
          <p:cNvPr id="16" name="Shape 7">
            <a:extLst>
              <a:ext uri="{FF2B5EF4-FFF2-40B4-BE49-F238E27FC236}">
                <a16:creationId xmlns:a16="http://schemas.microsoft.com/office/drawing/2014/main" id="{909248F6-C70D-6478-166C-14ACBF7D7D27}"/>
              </a:ext>
            </a:extLst>
          </p:cNvPr>
          <p:cNvSpPr/>
          <p:nvPr/>
        </p:nvSpPr>
        <p:spPr>
          <a:xfrm>
            <a:off x="7852739" y="2863088"/>
            <a:ext cx="3935976" cy="3474720"/>
          </a:xfrm>
          <a:prstGeom prst="roundRect">
            <a:avLst>
              <a:gd name="adj" fmla="val 5714"/>
            </a:avLst>
          </a:prstGeom>
          <a:solidFill>
            <a:srgbClr val="FFFFFF">
              <a:alpha val="92000"/>
            </a:srgbClr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0047CA16-9F95-F0AE-9BCB-6ACAF54F7C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0721" y="3122573"/>
            <a:ext cx="1444937" cy="1282799"/>
          </a:xfrm>
          <a:prstGeom prst="rect">
            <a:avLst/>
          </a:prstGeom>
        </p:spPr>
      </p:pic>
      <p:pic>
        <p:nvPicPr>
          <p:cNvPr id="20" name="Immagine 19" descr="File:Seal of the University of Chieti-Pescara.png - Wikipedia">
            <a:extLst>
              <a:ext uri="{FF2B5EF4-FFF2-40B4-BE49-F238E27FC236}">
                <a16:creationId xmlns:a16="http://schemas.microsoft.com/office/drawing/2014/main" id="{45A07EFA-5126-AA3D-2298-E8397497FF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5363" y="3184547"/>
            <a:ext cx="1365652" cy="1158853"/>
          </a:xfrm>
          <a:prstGeom prst="rect">
            <a:avLst/>
          </a:prstGeom>
        </p:spPr>
      </p:pic>
      <p:pic>
        <p:nvPicPr>
          <p:cNvPr id="22" name="Image 2" descr="assets/uda_logo.png">
            <a:extLst>
              <a:ext uri="{FF2B5EF4-FFF2-40B4-BE49-F238E27FC236}">
                <a16:creationId xmlns:a16="http://schemas.microsoft.com/office/drawing/2014/main" id="{76BC2D7E-9809-9DEF-F7D1-D72FF3D671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47907" y="4734827"/>
            <a:ext cx="1945641" cy="122882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298448"/>
          </a:xfrm>
          <a:prstGeom prst="rect">
            <a:avLst/>
          </a:prstGeom>
          <a:solidFill>
            <a:srgbClr val="E5007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4" name="Text 1"/>
          <p:cNvSpPr/>
          <p:nvPr/>
        </p:nvSpPr>
        <p:spPr>
          <a:xfrm>
            <a:off x="548640" y="201168"/>
            <a:ext cx="10332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FFFFFF">
                    <a:alpha val="85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INGENIUM PATHWAY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530352" y="493776"/>
            <a:ext cx="104241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Domande frequenti</a:t>
            </a:r>
            <a:endParaRPr lang="en-US" sz="2500" dirty="0"/>
          </a:p>
        </p:txBody>
      </p:sp>
      <p:sp>
        <p:nvSpPr>
          <p:cNvPr id="7" name="Text 3"/>
          <p:cNvSpPr/>
          <p:nvPr/>
        </p:nvSpPr>
        <p:spPr>
          <a:xfrm>
            <a:off x="457200" y="6419088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Pathway INGENIUM · LM-37</a:t>
            </a:r>
            <a:endParaRPr lang="en-US" sz="900" dirty="0"/>
          </a:p>
        </p:txBody>
      </p:sp>
      <p:sp>
        <p:nvSpPr>
          <p:cNvPr id="8" name="Text 4"/>
          <p:cNvSpPr/>
          <p:nvPr/>
        </p:nvSpPr>
        <p:spPr>
          <a:xfrm>
            <a:off x="11338560" y="6419088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  <p:pic>
        <p:nvPicPr>
          <p:cNvPr id="9" name="Image 2" descr="assets/ic_question_E5007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1908556"/>
            <a:ext cx="384048" cy="38404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143000" y="1835404"/>
            <a:ext cx="10424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2A4A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Vale per tutte le lingue ed entrambi i profili (didattico o comunicativo)?</a:t>
            </a:r>
            <a:endParaRPr lang="en-US" sz="2000" dirty="0"/>
          </a:p>
        </p:txBody>
      </p:sp>
      <p:sp>
        <p:nvSpPr>
          <p:cNvPr id="11" name="Text 6"/>
          <p:cNvSpPr/>
          <p:nvPr/>
        </p:nvSpPr>
        <p:spPr>
          <a:xfrm>
            <a:off x="1143000" y="2183384"/>
            <a:ext cx="104241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b="1" dirty="0">
                <a:solidFill>
                  <a:srgbClr val="0095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Sì! </a:t>
            </a:r>
            <a:r>
              <a:rPr lang="en-US" dirty="0">
                <a:solidFill>
                  <a:srgbClr val="24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Entrambi i profili possono accedere. Gli studenti di inglese, spagnolo e francese hanno più opzioni, ma la flessibilità del percorso permette soluzioni anche per le altre lingue.</a:t>
            </a:r>
            <a:endParaRPr lang="en-US" dirty="0"/>
          </a:p>
        </p:txBody>
      </p:sp>
      <p:pic>
        <p:nvPicPr>
          <p:cNvPr id="12" name="Image 3" descr="assets/ic_question_E5007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3280156"/>
            <a:ext cx="384048" cy="38404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143000" y="3207004"/>
            <a:ext cx="10424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2A4A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È uguale per tutti?</a:t>
            </a:r>
            <a:endParaRPr lang="en-US" sz="2000" dirty="0"/>
          </a:p>
        </p:txBody>
      </p:sp>
      <p:sp>
        <p:nvSpPr>
          <p:cNvPr id="14" name="Text 8"/>
          <p:cNvSpPr/>
          <p:nvPr/>
        </p:nvSpPr>
        <p:spPr>
          <a:xfrm>
            <a:off x="1143000" y="3536188"/>
            <a:ext cx="104241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b="1" dirty="0">
                <a:solidFill>
                  <a:srgbClr val="0095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No! </a:t>
            </a:r>
            <a:r>
              <a:rPr lang="en-US" dirty="0">
                <a:solidFill>
                  <a:srgbClr val="24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tuo percorso sarà personalizzato in base al profilo (didattico o comunicativo), alle lingue di studio e ai tuoi interessi.</a:t>
            </a:r>
            <a:endParaRPr lang="en-US" dirty="0"/>
          </a:p>
        </p:txBody>
      </p:sp>
      <p:pic>
        <p:nvPicPr>
          <p:cNvPr id="15" name="Image 4" descr="assets/ic_question_E5007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4560316"/>
            <a:ext cx="384048" cy="384048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1143000" y="4487164"/>
            <a:ext cx="10424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2A4A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C'è una selezione?</a:t>
            </a:r>
            <a:endParaRPr lang="en-US" sz="2000" dirty="0"/>
          </a:p>
        </p:txBody>
      </p:sp>
      <p:sp>
        <p:nvSpPr>
          <p:cNvPr id="17" name="Text 10"/>
          <p:cNvSpPr/>
          <p:nvPr/>
        </p:nvSpPr>
        <p:spPr>
          <a:xfrm>
            <a:off x="1143000" y="4838700"/>
            <a:ext cx="104241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b="1" dirty="0">
                <a:solidFill>
                  <a:srgbClr val="0095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Sì. </a:t>
            </a:r>
            <a:r>
              <a:rPr lang="en-US" dirty="0">
                <a:solidFill>
                  <a:srgbClr val="24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la coorte 2026-27 sono disponibili 5 posti. Gli studenti che manifestano interesse verranno selezionati sulla base del CV accademico.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298448"/>
          </a:xfrm>
          <a:prstGeom prst="rect">
            <a:avLst/>
          </a:prstGeom>
          <a:solidFill>
            <a:srgbClr val="009574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4" name="Text 1"/>
          <p:cNvSpPr/>
          <p:nvPr/>
        </p:nvSpPr>
        <p:spPr>
          <a:xfrm>
            <a:off x="548640" y="201168"/>
            <a:ext cx="10332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FFFFFF">
                    <a:alpha val="85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TUO PATHWAY IN LM-37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530352" y="493776"/>
            <a:ext cx="104241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Candidature &amp; calendario</a:t>
            </a:r>
            <a:endParaRPr lang="en-US" sz="2500" dirty="0"/>
          </a:p>
        </p:txBody>
      </p:sp>
      <p:sp>
        <p:nvSpPr>
          <p:cNvPr id="7" name="Text 3"/>
          <p:cNvSpPr/>
          <p:nvPr/>
        </p:nvSpPr>
        <p:spPr>
          <a:xfrm>
            <a:off x="457200" y="6419088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Pathway INGENIUM · LM-37</a:t>
            </a:r>
            <a:endParaRPr lang="en-US" sz="900" dirty="0"/>
          </a:p>
        </p:txBody>
      </p:sp>
      <p:sp>
        <p:nvSpPr>
          <p:cNvPr id="8" name="Text 4"/>
          <p:cNvSpPr/>
          <p:nvPr/>
        </p:nvSpPr>
        <p:spPr>
          <a:xfrm>
            <a:off x="11338560" y="6419088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  <p:sp>
        <p:nvSpPr>
          <p:cNvPr id="9" name="Shape 5"/>
          <p:cNvSpPr/>
          <p:nvPr/>
        </p:nvSpPr>
        <p:spPr>
          <a:xfrm>
            <a:off x="548640" y="1645920"/>
            <a:ext cx="2926080" cy="2194560"/>
          </a:xfrm>
          <a:prstGeom prst="roundRect">
            <a:avLst>
              <a:gd name="adj" fmla="val 5000"/>
            </a:avLst>
          </a:prstGeom>
          <a:solidFill>
            <a:srgbClr val="1B2A4A"/>
          </a:solidFill>
          <a:ln/>
        </p:spPr>
        <p:txBody>
          <a:bodyPr/>
          <a:lstStyle/>
          <a:p>
            <a:endParaRPr lang="es-ES" sz="2000"/>
          </a:p>
        </p:txBody>
      </p:sp>
      <p:sp>
        <p:nvSpPr>
          <p:cNvPr id="10" name="Text 6"/>
          <p:cNvSpPr/>
          <p:nvPr/>
        </p:nvSpPr>
        <p:spPr>
          <a:xfrm>
            <a:off x="548640" y="1783080"/>
            <a:ext cx="29260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200" b="1" dirty="0">
                <a:solidFill>
                  <a:srgbClr val="8FA800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5</a:t>
            </a:r>
            <a:endParaRPr lang="en-US" sz="8200" dirty="0"/>
          </a:p>
        </p:txBody>
      </p:sp>
      <p:sp>
        <p:nvSpPr>
          <p:cNvPr id="11" name="Text 7"/>
          <p:cNvSpPr/>
          <p:nvPr/>
        </p:nvSpPr>
        <p:spPr>
          <a:xfrm>
            <a:off x="548640" y="297180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posti disponibili</a:t>
            </a:r>
            <a:endParaRPr lang="en-US" sz="2000" dirty="0"/>
          </a:p>
        </p:txBody>
      </p:sp>
      <p:sp>
        <p:nvSpPr>
          <p:cNvPr id="12" name="Text 8"/>
          <p:cNvSpPr/>
          <p:nvPr/>
        </p:nvSpPr>
        <p:spPr>
          <a:xfrm>
            <a:off x="548640" y="333756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AEC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a.a. 2026-2027</a:t>
            </a:r>
            <a:endParaRPr lang="en-US" dirty="0"/>
          </a:p>
        </p:txBody>
      </p:sp>
      <p:sp>
        <p:nvSpPr>
          <p:cNvPr id="13" name="Shape 9"/>
          <p:cNvSpPr/>
          <p:nvPr/>
        </p:nvSpPr>
        <p:spPr>
          <a:xfrm>
            <a:off x="4288536" y="1965960"/>
            <a:ext cx="0" cy="2606040"/>
          </a:xfrm>
          <a:prstGeom prst="line">
            <a:avLst/>
          </a:prstGeom>
          <a:noFill/>
          <a:ln w="25400">
            <a:solidFill>
              <a:srgbClr val="D6D0C2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4" name="Shape 10"/>
          <p:cNvSpPr/>
          <p:nvPr/>
        </p:nvSpPr>
        <p:spPr>
          <a:xfrm>
            <a:off x="4114800" y="1783080"/>
            <a:ext cx="347472" cy="347472"/>
          </a:xfrm>
          <a:prstGeom prst="ellipse">
            <a:avLst/>
          </a:prstGeom>
          <a:solidFill>
            <a:srgbClr val="E5007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5" name="Text 11"/>
          <p:cNvSpPr/>
          <p:nvPr/>
        </p:nvSpPr>
        <p:spPr>
          <a:xfrm>
            <a:off x="4709160" y="1709928"/>
            <a:ext cx="7498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 err="1">
                <a:solidFill>
                  <a:srgbClr val="E50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Entro</a:t>
            </a:r>
            <a:r>
              <a:rPr lang="en-US" sz="2000" b="1" dirty="0">
                <a:solidFill>
                  <a:srgbClr val="E50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 set 2026</a:t>
            </a:r>
            <a:endParaRPr lang="en-US" sz="2000" dirty="0"/>
          </a:p>
        </p:txBody>
      </p:sp>
      <p:sp>
        <p:nvSpPr>
          <p:cNvPr id="16" name="Text 12"/>
          <p:cNvSpPr/>
          <p:nvPr/>
        </p:nvSpPr>
        <p:spPr>
          <a:xfrm>
            <a:off x="4709160" y="2057400"/>
            <a:ext cx="7498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Manifestazione di interesse</a:t>
            </a:r>
            <a:endParaRPr lang="en-US" sz="2400" dirty="0"/>
          </a:p>
        </p:txBody>
      </p:sp>
      <p:sp>
        <p:nvSpPr>
          <p:cNvPr id="17" name="Shape 13"/>
          <p:cNvSpPr/>
          <p:nvPr/>
        </p:nvSpPr>
        <p:spPr>
          <a:xfrm>
            <a:off x="4114800" y="2697480"/>
            <a:ext cx="347472" cy="347472"/>
          </a:xfrm>
          <a:prstGeom prst="ellipse">
            <a:avLst/>
          </a:prstGeom>
          <a:solidFill>
            <a:srgbClr val="009CE2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8" name="Text 14"/>
          <p:cNvSpPr/>
          <p:nvPr/>
        </p:nvSpPr>
        <p:spPr>
          <a:xfrm>
            <a:off x="4709160" y="2624328"/>
            <a:ext cx="7498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9C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Entro 30 set 2026</a:t>
            </a:r>
            <a:endParaRPr lang="en-US" sz="2000" dirty="0"/>
          </a:p>
        </p:txBody>
      </p:sp>
      <p:sp>
        <p:nvSpPr>
          <p:cNvPr id="19" name="Text 15"/>
          <p:cNvSpPr/>
          <p:nvPr/>
        </p:nvSpPr>
        <p:spPr>
          <a:xfrm>
            <a:off x="4709160" y="2971800"/>
            <a:ext cx="7498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Esiti della selezione (CV accademico)</a:t>
            </a:r>
            <a:endParaRPr lang="en-US" sz="2400" dirty="0"/>
          </a:p>
        </p:txBody>
      </p:sp>
      <p:sp>
        <p:nvSpPr>
          <p:cNvPr id="20" name="Shape 16"/>
          <p:cNvSpPr/>
          <p:nvPr/>
        </p:nvSpPr>
        <p:spPr>
          <a:xfrm>
            <a:off x="4114800" y="3611880"/>
            <a:ext cx="347472" cy="347472"/>
          </a:xfrm>
          <a:prstGeom prst="ellipse">
            <a:avLst/>
          </a:prstGeom>
          <a:solidFill>
            <a:srgbClr val="009574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1" name="Text 17"/>
          <p:cNvSpPr/>
          <p:nvPr/>
        </p:nvSpPr>
        <p:spPr>
          <a:xfrm>
            <a:off x="4709160" y="3538728"/>
            <a:ext cx="7498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95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ottobre 2026</a:t>
            </a:r>
            <a:endParaRPr lang="en-US" sz="2000" dirty="0"/>
          </a:p>
        </p:txBody>
      </p:sp>
      <p:sp>
        <p:nvSpPr>
          <p:cNvPr id="22" name="Text 18"/>
          <p:cNvSpPr/>
          <p:nvPr/>
        </p:nvSpPr>
        <p:spPr>
          <a:xfrm>
            <a:off x="4709160" y="3886200"/>
            <a:ext cx="7498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Inizio del Pathway!</a:t>
            </a:r>
            <a:endParaRPr lang="en-US" sz="2400" dirty="0"/>
          </a:p>
        </p:txBody>
      </p:sp>
      <p:sp>
        <p:nvSpPr>
          <p:cNvPr id="23" name="Shape 19"/>
          <p:cNvSpPr/>
          <p:nvPr/>
        </p:nvSpPr>
        <p:spPr>
          <a:xfrm>
            <a:off x="548640" y="4892040"/>
            <a:ext cx="11109960" cy="1051560"/>
          </a:xfrm>
          <a:prstGeom prst="roundRect">
            <a:avLst>
              <a:gd name="adj" fmla="val 10435"/>
            </a:avLst>
          </a:prstGeom>
          <a:solidFill>
            <a:srgbClr val="FBDBEC"/>
          </a:solidFill>
          <a:ln/>
        </p:spPr>
        <p:txBody>
          <a:bodyPr/>
          <a:lstStyle/>
          <a:p>
            <a:endParaRPr lang="es-ES" dirty="0"/>
          </a:p>
        </p:txBody>
      </p:sp>
      <p:pic>
        <p:nvPicPr>
          <p:cNvPr id="24" name="Image 2" descr="assets/ic_envelope_1B2A4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5166360"/>
            <a:ext cx="502920" cy="502920"/>
          </a:xfrm>
          <a:prstGeom prst="rect">
            <a:avLst/>
          </a:prstGeom>
        </p:spPr>
      </p:pic>
      <p:sp>
        <p:nvSpPr>
          <p:cNvPr id="25" name="Text 20"/>
          <p:cNvSpPr/>
          <p:nvPr/>
        </p:nvSpPr>
        <p:spPr>
          <a:xfrm>
            <a:off x="1554480" y="4892040"/>
            <a:ext cx="987552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E50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Manifesta il tuo interesse: </a:t>
            </a:r>
            <a:r>
              <a:rPr lang="en-US" sz="2000" dirty="0">
                <a:solidFill>
                  <a:srgbClr val="24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compila il modulo online entro il 20 settembre 2026.</a:t>
            </a:r>
            <a:endParaRPr lang="en-US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7">
            <a:extLst>
              <a:ext uri="{FF2B5EF4-FFF2-40B4-BE49-F238E27FC236}">
                <a16:creationId xmlns:a16="http://schemas.microsoft.com/office/drawing/2014/main" id="{05D73EA6-29E6-4B83-046D-5ABDDD75504B}"/>
              </a:ext>
            </a:extLst>
          </p:cNvPr>
          <p:cNvSpPr/>
          <p:nvPr/>
        </p:nvSpPr>
        <p:spPr>
          <a:xfrm>
            <a:off x="6396582" y="4096512"/>
            <a:ext cx="4748938" cy="2121408"/>
          </a:xfrm>
          <a:prstGeom prst="roundRect">
            <a:avLst>
              <a:gd name="adj" fmla="val 5714"/>
            </a:avLst>
          </a:prstGeom>
          <a:solidFill>
            <a:srgbClr val="FFFFFF">
              <a:alpha val="92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Text 0"/>
          <p:cNvSpPr/>
          <p:nvPr/>
        </p:nvSpPr>
        <p:spPr>
          <a:xfrm>
            <a:off x="822960" y="109728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Contatti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41248" y="19659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AEC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informazioni e manifestazioni di interesse</a:t>
            </a:r>
            <a:endParaRPr lang="en-US" sz="2000" dirty="0"/>
          </a:p>
        </p:txBody>
      </p:sp>
      <p:sp>
        <p:nvSpPr>
          <p:cNvPr id="5" name="Shape 2"/>
          <p:cNvSpPr/>
          <p:nvPr/>
        </p:nvSpPr>
        <p:spPr>
          <a:xfrm>
            <a:off x="822960" y="2743200"/>
            <a:ext cx="4754880" cy="1600200"/>
          </a:xfrm>
          <a:prstGeom prst="roundRect">
            <a:avLst>
              <a:gd name="adj" fmla="val 5714"/>
            </a:avLst>
          </a:prstGeom>
          <a:solidFill>
            <a:srgbClr val="FFFFFF">
              <a:alpha val="92000"/>
            </a:srgbClr>
          </a:solidFill>
          <a:ln/>
        </p:spPr>
        <p:txBody>
          <a:bodyPr/>
          <a:lstStyle/>
          <a:p>
            <a:endParaRPr lang="es-ES" sz="2400"/>
          </a:p>
        </p:txBody>
      </p:sp>
      <p:sp>
        <p:nvSpPr>
          <p:cNvPr id="6" name="Shape 3"/>
          <p:cNvSpPr/>
          <p:nvPr/>
        </p:nvSpPr>
        <p:spPr>
          <a:xfrm>
            <a:off x="1143000" y="3063240"/>
            <a:ext cx="502920" cy="502920"/>
          </a:xfrm>
          <a:prstGeom prst="ellipse">
            <a:avLst/>
          </a:prstGeom>
          <a:solidFill>
            <a:srgbClr val="E5007A"/>
          </a:solidFill>
          <a:ln/>
        </p:spPr>
        <p:txBody>
          <a:bodyPr/>
          <a:lstStyle/>
          <a:p>
            <a:endParaRPr lang="es-ES" sz="2400"/>
          </a:p>
        </p:txBody>
      </p:sp>
      <p:sp>
        <p:nvSpPr>
          <p:cNvPr id="7" name="Text 4"/>
          <p:cNvSpPr/>
          <p:nvPr/>
        </p:nvSpPr>
        <p:spPr>
          <a:xfrm>
            <a:off x="1874520" y="301752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Prof.ssa Sara Piccioni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1874520" y="3401568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Referente Pathway · Academic advisor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188720" y="3840480"/>
            <a:ext cx="4206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E50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sara.piccioni@unich.it</a:t>
            </a:r>
            <a:endParaRPr lang="en-US" dirty="0"/>
          </a:p>
        </p:txBody>
      </p:sp>
      <p:sp>
        <p:nvSpPr>
          <p:cNvPr id="10" name="Shape 7"/>
          <p:cNvSpPr/>
          <p:nvPr/>
        </p:nvSpPr>
        <p:spPr>
          <a:xfrm>
            <a:off x="822960" y="4617720"/>
            <a:ext cx="4754880" cy="1600200"/>
          </a:xfrm>
          <a:prstGeom prst="roundRect">
            <a:avLst>
              <a:gd name="adj" fmla="val 5714"/>
            </a:avLst>
          </a:prstGeom>
          <a:solidFill>
            <a:srgbClr val="FFFFFF">
              <a:alpha val="92000"/>
            </a:srgbClr>
          </a:solidFill>
          <a:ln/>
        </p:spPr>
        <p:txBody>
          <a:bodyPr/>
          <a:lstStyle/>
          <a:p>
            <a:endParaRPr lang="es-ES" sz="2400"/>
          </a:p>
        </p:txBody>
      </p:sp>
      <p:sp>
        <p:nvSpPr>
          <p:cNvPr id="11" name="Shape 8"/>
          <p:cNvSpPr/>
          <p:nvPr/>
        </p:nvSpPr>
        <p:spPr>
          <a:xfrm>
            <a:off x="1143000" y="4937760"/>
            <a:ext cx="502920" cy="502920"/>
          </a:xfrm>
          <a:prstGeom prst="ellipse">
            <a:avLst/>
          </a:prstGeom>
          <a:solidFill>
            <a:srgbClr val="009CE2"/>
          </a:solidFill>
          <a:ln/>
        </p:spPr>
        <p:txBody>
          <a:bodyPr/>
          <a:lstStyle/>
          <a:p>
            <a:endParaRPr lang="es-ES" sz="2400"/>
          </a:p>
        </p:txBody>
      </p:sp>
      <p:sp>
        <p:nvSpPr>
          <p:cNvPr id="12" name="Text 9"/>
          <p:cNvSpPr/>
          <p:nvPr/>
        </p:nvSpPr>
        <p:spPr>
          <a:xfrm>
            <a:off x="1874520" y="489204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Nicola Paladin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1874520" y="5276088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Academic advisor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1188720" y="5715000"/>
            <a:ext cx="4206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09C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nicola.paladin@unich.it</a:t>
            </a:r>
            <a:endParaRPr lang="en-US" dirty="0"/>
          </a:p>
        </p:txBody>
      </p:sp>
      <p:sp>
        <p:nvSpPr>
          <p:cNvPr id="26" name="Shape 7">
            <a:extLst>
              <a:ext uri="{FF2B5EF4-FFF2-40B4-BE49-F238E27FC236}">
                <a16:creationId xmlns:a16="http://schemas.microsoft.com/office/drawing/2014/main" id="{104DD1E4-13B5-604C-1B5E-72B00A29175B}"/>
              </a:ext>
            </a:extLst>
          </p:cNvPr>
          <p:cNvSpPr/>
          <p:nvPr/>
        </p:nvSpPr>
        <p:spPr>
          <a:xfrm>
            <a:off x="6390640" y="292608"/>
            <a:ext cx="4754880" cy="3474720"/>
          </a:xfrm>
          <a:prstGeom prst="roundRect">
            <a:avLst>
              <a:gd name="adj" fmla="val 5714"/>
            </a:avLst>
          </a:prstGeom>
          <a:solidFill>
            <a:srgbClr val="FFFFFF">
              <a:alpha val="92000"/>
            </a:srgbClr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id="{06A28E1C-9756-7CD1-1E54-20845466E5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4244" y="524724"/>
            <a:ext cx="1622552" cy="1440484"/>
          </a:xfrm>
          <a:prstGeom prst="rect">
            <a:avLst/>
          </a:prstGeom>
        </p:spPr>
      </p:pic>
      <p:pic>
        <p:nvPicPr>
          <p:cNvPr id="22" name="Immagine 21" descr="File:Seal of the University of Chieti-Pescara.png - Wikipedia">
            <a:extLst>
              <a:ext uri="{FF2B5EF4-FFF2-40B4-BE49-F238E27FC236}">
                <a16:creationId xmlns:a16="http://schemas.microsoft.com/office/drawing/2014/main" id="{5A295F4F-8C82-9C6B-76CA-5B872E81A7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8142" y="562682"/>
            <a:ext cx="1498600" cy="1271669"/>
          </a:xfrm>
          <a:prstGeom prst="rect">
            <a:avLst/>
          </a:prstGeom>
        </p:spPr>
      </p:pic>
      <p:pic>
        <p:nvPicPr>
          <p:cNvPr id="18" name="Image 2" descr="assets/uda_logo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7160" y="2197324"/>
            <a:ext cx="2013474" cy="1271668"/>
          </a:xfrm>
          <a:prstGeom prst="rect">
            <a:avLst/>
          </a:prstGeom>
        </p:spPr>
      </p:pic>
      <p:pic>
        <p:nvPicPr>
          <p:cNvPr id="28" name="Immagine 27">
            <a:extLst>
              <a:ext uri="{FF2B5EF4-FFF2-40B4-BE49-F238E27FC236}">
                <a16:creationId xmlns:a16="http://schemas.microsoft.com/office/drawing/2014/main" id="{718399AB-E25A-EA75-5906-3BB56B4E89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67644" y="4343400"/>
            <a:ext cx="1654356" cy="1654356"/>
          </a:xfrm>
          <a:prstGeom prst="rect">
            <a:avLst/>
          </a:prstGeom>
        </p:spPr>
      </p:pic>
      <p:sp>
        <p:nvSpPr>
          <p:cNvPr id="32" name="Text 4">
            <a:extLst>
              <a:ext uri="{FF2B5EF4-FFF2-40B4-BE49-F238E27FC236}">
                <a16:creationId xmlns:a16="http://schemas.microsoft.com/office/drawing/2014/main" id="{343B815B-DFFE-5BAC-5E0B-AE7845A8647B}"/>
              </a:ext>
            </a:extLst>
          </p:cNvPr>
          <p:cNvSpPr/>
          <p:nvPr/>
        </p:nvSpPr>
        <p:spPr>
          <a:xfrm>
            <a:off x="6629400" y="4987698"/>
            <a:ext cx="2379133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 err="1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Manifesta</a:t>
            </a:r>
            <a:r>
              <a:rPr lang="en-US" sz="20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qui il </a:t>
            </a:r>
          </a:p>
          <a:p>
            <a:pPr marL="0" indent="0" algn="ctr">
              <a:buNone/>
            </a:pPr>
            <a:r>
              <a:rPr lang="en-US" sz="2000" b="1" dirty="0" err="1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tuo</a:t>
            </a:r>
            <a:r>
              <a:rPr lang="en-US" sz="20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interesse </a:t>
            </a:r>
            <a:r>
              <a:rPr lang="en-US" sz="2000" b="1" dirty="0" err="1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entro</a:t>
            </a:r>
            <a:r>
              <a:rPr lang="en-US" sz="20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</a:p>
          <a:p>
            <a:pPr marL="0" indent="0" algn="ctr">
              <a:buNone/>
            </a:pPr>
            <a:r>
              <a:rPr lang="en-US" sz="20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20/09/2026</a:t>
            </a:r>
          </a:p>
          <a:p>
            <a:pPr marL="0" indent="0" algn="ctr">
              <a:buNone/>
            </a:pPr>
            <a:r>
              <a:rPr lang="en-US" sz="20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298448"/>
          </a:xfrm>
          <a:prstGeom prst="rect">
            <a:avLst/>
          </a:prstGeom>
          <a:solidFill>
            <a:srgbClr val="009574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4" name="Text 1"/>
          <p:cNvSpPr/>
          <p:nvPr/>
        </p:nvSpPr>
        <p:spPr>
          <a:xfrm>
            <a:off x="548640" y="201168"/>
            <a:ext cx="10332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FFFFFF">
                    <a:alpha val="85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COS'È IL TUO PATHWAY, IN BREVE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530352" y="493776"/>
            <a:ext cx="104241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Un percorso internazionale, garantito e integrato</a:t>
            </a:r>
            <a:endParaRPr lang="en-US" sz="2500" dirty="0"/>
          </a:p>
        </p:txBody>
      </p:sp>
      <p:sp>
        <p:nvSpPr>
          <p:cNvPr id="7" name="Text 3"/>
          <p:cNvSpPr/>
          <p:nvPr/>
        </p:nvSpPr>
        <p:spPr>
          <a:xfrm>
            <a:off x="457200" y="6419088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Pathway INGENIUM · LM-37</a:t>
            </a:r>
            <a:endParaRPr lang="en-US" sz="900" dirty="0"/>
          </a:p>
        </p:txBody>
      </p:sp>
      <p:sp>
        <p:nvSpPr>
          <p:cNvPr id="8" name="Text 4"/>
          <p:cNvSpPr/>
          <p:nvPr/>
        </p:nvSpPr>
        <p:spPr>
          <a:xfrm>
            <a:off x="11338560" y="6419088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548640" y="1600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400" dirty="0">
                <a:solidFill>
                  <a:srgbClr val="24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Pathway INGENIUM è un </a:t>
            </a:r>
            <a:r>
              <a:rPr lang="en-US" sz="2400" b="1" dirty="0">
                <a:solidFill>
                  <a:srgbClr val="0095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percorso accademico internazionale</a:t>
            </a:r>
            <a:r>
              <a:rPr lang="en-US" sz="2400" dirty="0">
                <a:solidFill>
                  <a:srgbClr val="24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garantito e integrato nel tuo corso di laurea magistrale dell'Università d'Annunzio.</a:t>
            </a:r>
            <a:endParaRPr lang="en-US" sz="2400" dirty="0"/>
          </a:p>
        </p:txBody>
      </p:sp>
      <p:sp>
        <p:nvSpPr>
          <p:cNvPr id="10" name="Shape 6"/>
          <p:cNvSpPr/>
          <p:nvPr/>
        </p:nvSpPr>
        <p:spPr>
          <a:xfrm>
            <a:off x="548640" y="2743200"/>
            <a:ext cx="3520440" cy="2331720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12700">
            <a:solidFill>
              <a:srgbClr val="E7E2D6"/>
            </a:solidFill>
            <a:prstDash val="solid"/>
          </a:ln>
          <a:effectLst>
            <a:outerShdw blurRad="101600" dist="38100" dir="5400000" algn="bl" rotWithShape="0">
              <a:srgbClr val="8892A0">
                <a:alpha val="22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11" name="Text 7"/>
          <p:cNvSpPr/>
          <p:nvPr/>
        </p:nvSpPr>
        <p:spPr>
          <a:xfrm>
            <a:off x="548640" y="2907792"/>
            <a:ext cx="3520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009CE2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50%</a:t>
            </a:r>
            <a:endParaRPr lang="en-US" sz="4000" dirty="0"/>
          </a:p>
        </p:txBody>
      </p:sp>
      <p:sp>
        <p:nvSpPr>
          <p:cNvPr id="12" name="Text 8"/>
          <p:cNvSpPr/>
          <p:nvPr/>
        </p:nvSpPr>
        <p:spPr>
          <a:xfrm>
            <a:off x="731520" y="3767328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Lezioni in presenza</a:t>
            </a:r>
            <a:endParaRPr lang="en-US" sz="2000" dirty="0"/>
          </a:p>
        </p:txBody>
      </p:sp>
      <p:sp>
        <p:nvSpPr>
          <p:cNvPr id="13" name="Text 9"/>
          <p:cNvSpPr/>
          <p:nvPr/>
        </p:nvSpPr>
        <p:spPr>
          <a:xfrm>
            <a:off x="731520" y="420624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Presso l'Università d'Annunzio</a:t>
            </a:r>
            <a:endParaRPr lang="en-US" dirty="0"/>
          </a:p>
        </p:txBody>
      </p:sp>
      <p:sp>
        <p:nvSpPr>
          <p:cNvPr id="14" name="Shape 10"/>
          <p:cNvSpPr/>
          <p:nvPr/>
        </p:nvSpPr>
        <p:spPr>
          <a:xfrm>
            <a:off x="4389120" y="2743200"/>
            <a:ext cx="3520440" cy="2331720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12700">
            <a:solidFill>
              <a:srgbClr val="E7E2D6"/>
            </a:solidFill>
            <a:prstDash val="solid"/>
          </a:ln>
          <a:effectLst>
            <a:outerShdw blurRad="101600" dist="38100" dir="5400000" algn="bl" rotWithShape="0">
              <a:srgbClr val="8892A0">
                <a:alpha val="22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15" name="Text 11"/>
          <p:cNvSpPr/>
          <p:nvPr/>
        </p:nvSpPr>
        <p:spPr>
          <a:xfrm>
            <a:off x="4389120" y="2907792"/>
            <a:ext cx="3520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E5007A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25%</a:t>
            </a:r>
            <a:endParaRPr lang="en-US" sz="4000" dirty="0"/>
          </a:p>
        </p:txBody>
      </p:sp>
      <p:sp>
        <p:nvSpPr>
          <p:cNvPr id="16" name="Text 12"/>
          <p:cNvSpPr/>
          <p:nvPr/>
        </p:nvSpPr>
        <p:spPr>
          <a:xfrm>
            <a:off x="4572000" y="3767328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Mobilità fisica</a:t>
            </a:r>
            <a:endParaRPr lang="en-US" sz="2000" dirty="0"/>
          </a:p>
        </p:txBody>
      </p:sp>
      <p:sp>
        <p:nvSpPr>
          <p:cNvPr id="17" name="Text 13"/>
          <p:cNvSpPr/>
          <p:nvPr/>
        </p:nvSpPr>
        <p:spPr>
          <a:xfrm>
            <a:off x="4572000" y="420624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Erasmus+ garantito</a:t>
            </a:r>
            <a:endParaRPr lang="en-US" dirty="0"/>
          </a:p>
        </p:txBody>
      </p:sp>
      <p:sp>
        <p:nvSpPr>
          <p:cNvPr id="18" name="Shape 14"/>
          <p:cNvSpPr/>
          <p:nvPr/>
        </p:nvSpPr>
        <p:spPr>
          <a:xfrm>
            <a:off x="8229600" y="2743200"/>
            <a:ext cx="3520440" cy="2331720"/>
          </a:xfrm>
          <a:prstGeom prst="roundRect">
            <a:avLst>
              <a:gd name="adj" fmla="val 3922"/>
            </a:avLst>
          </a:prstGeom>
          <a:solidFill>
            <a:srgbClr val="FFFFFF"/>
          </a:solidFill>
          <a:ln w="12700">
            <a:solidFill>
              <a:srgbClr val="E7E2D6"/>
            </a:solidFill>
            <a:prstDash val="solid"/>
          </a:ln>
          <a:effectLst>
            <a:outerShdw blurRad="101600" dist="38100" dir="5400000" algn="bl" rotWithShape="0">
              <a:srgbClr val="8892A0">
                <a:alpha val="22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19" name="Text 15"/>
          <p:cNvSpPr/>
          <p:nvPr/>
        </p:nvSpPr>
        <p:spPr>
          <a:xfrm>
            <a:off x="8229600" y="2907792"/>
            <a:ext cx="3520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009574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25%</a:t>
            </a:r>
            <a:endParaRPr lang="en-US" sz="4000" dirty="0"/>
          </a:p>
        </p:txBody>
      </p:sp>
      <p:sp>
        <p:nvSpPr>
          <p:cNvPr id="20" name="Text 16"/>
          <p:cNvSpPr/>
          <p:nvPr/>
        </p:nvSpPr>
        <p:spPr>
          <a:xfrm>
            <a:off x="8412480" y="3767328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International learning</a:t>
            </a:r>
            <a:endParaRPr lang="en-US" sz="2000" dirty="0"/>
          </a:p>
        </p:txBody>
      </p:sp>
      <p:sp>
        <p:nvSpPr>
          <p:cNvPr id="21" name="Text 17"/>
          <p:cNvSpPr/>
          <p:nvPr/>
        </p:nvSpPr>
        <p:spPr>
          <a:xfrm>
            <a:off x="8412480" y="420624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Online / mobilità brevi</a:t>
            </a:r>
            <a:endParaRPr lang="en-US" dirty="0"/>
          </a:p>
        </p:txBody>
      </p:sp>
      <p:sp>
        <p:nvSpPr>
          <p:cNvPr id="22" name="Text 18"/>
          <p:cNvSpPr/>
          <p:nvPr/>
        </p:nvSpPr>
        <p:spPr>
          <a:xfrm>
            <a:off x="548640" y="5257800"/>
            <a:ext cx="11064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Titolo finale:  </a:t>
            </a:r>
            <a:r>
              <a:rPr lang="en-US" dirty="0">
                <a:solidFill>
                  <a:srgbClr val="24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Laurea Magistrale UdA  +  Diploma Supplement  +  Diploma INGENIUM</a:t>
            </a:r>
            <a:endParaRPr lang="en-US" dirty="0"/>
          </a:p>
        </p:txBody>
      </p:sp>
      <p:sp>
        <p:nvSpPr>
          <p:cNvPr id="23" name="Text 19"/>
          <p:cNvSpPr/>
          <p:nvPr/>
        </p:nvSpPr>
        <p:spPr>
          <a:xfrm>
            <a:off x="548640" y="5669280"/>
            <a:ext cx="11064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collaborazione con  </a:t>
            </a:r>
            <a:r>
              <a:rPr lang="en-US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Universidad de Oviedo (ES) · Université de Rouen-Normandie (FR) · Xamk (FI)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298448"/>
          </a:xfrm>
          <a:prstGeom prst="rect">
            <a:avLst/>
          </a:prstGeom>
          <a:solidFill>
            <a:srgbClr val="009CE2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4" name="Text 1"/>
          <p:cNvSpPr/>
          <p:nvPr/>
        </p:nvSpPr>
        <p:spPr>
          <a:xfrm>
            <a:off x="548640" y="201168"/>
            <a:ext cx="10332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FFFFFF">
                    <a:alpha val="85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PIANO DI STUDIO PATHWAY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530352" y="493776"/>
            <a:ext cx="104241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Cosa comprende?</a:t>
            </a:r>
            <a:endParaRPr lang="en-US" sz="2500" dirty="0"/>
          </a:p>
        </p:txBody>
      </p:sp>
      <p:sp>
        <p:nvSpPr>
          <p:cNvPr id="7" name="Text 3"/>
          <p:cNvSpPr/>
          <p:nvPr/>
        </p:nvSpPr>
        <p:spPr>
          <a:xfrm>
            <a:off x="457200" y="6419088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Pathway INGENIUM · LM-37</a:t>
            </a:r>
            <a:endParaRPr lang="en-US" sz="900" dirty="0"/>
          </a:p>
        </p:txBody>
      </p:sp>
      <p:sp>
        <p:nvSpPr>
          <p:cNvPr id="8" name="Text 4"/>
          <p:cNvSpPr/>
          <p:nvPr/>
        </p:nvSpPr>
        <p:spPr>
          <a:xfrm>
            <a:off x="11338560" y="6419088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  <p:sp>
        <p:nvSpPr>
          <p:cNvPr id="9" name="Shape 5"/>
          <p:cNvSpPr/>
          <p:nvPr/>
        </p:nvSpPr>
        <p:spPr>
          <a:xfrm>
            <a:off x="640080" y="1691640"/>
            <a:ext cx="914400" cy="914400"/>
          </a:xfrm>
          <a:prstGeom prst="ellipse">
            <a:avLst/>
          </a:prstGeom>
          <a:solidFill>
            <a:srgbClr val="FBDBEC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10" name="Image 2" descr="assets/ic_plane_E5007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536" y="1911096"/>
            <a:ext cx="475488" cy="47548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783080" y="1709928"/>
            <a:ext cx="9692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Mobilità Erasmus+ garantita</a:t>
            </a:r>
            <a:endParaRPr lang="en-US" sz="1800" dirty="0"/>
          </a:p>
        </p:txBody>
      </p:sp>
      <p:sp>
        <p:nvSpPr>
          <p:cNvPr id="12" name="Text 7"/>
          <p:cNvSpPr/>
          <p:nvPr/>
        </p:nvSpPr>
        <p:spPr>
          <a:xfrm>
            <a:off x="1783080" y="2167128"/>
            <a:ext cx="9692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tuo posto è riservato nel momento in cui accedi al Pathway.</a:t>
            </a:r>
            <a:endParaRPr lang="en-US" dirty="0"/>
          </a:p>
        </p:txBody>
      </p:sp>
      <p:sp>
        <p:nvSpPr>
          <p:cNvPr id="13" name="Shape 8"/>
          <p:cNvSpPr/>
          <p:nvPr/>
        </p:nvSpPr>
        <p:spPr>
          <a:xfrm>
            <a:off x="640080" y="2862072"/>
            <a:ext cx="914400" cy="914400"/>
          </a:xfrm>
          <a:prstGeom prst="ellipse">
            <a:avLst/>
          </a:prstGeom>
          <a:solidFill>
            <a:srgbClr val="DBF0EC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14" name="Image 3" descr="assets/ic_route_0095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536" y="3081528"/>
            <a:ext cx="475488" cy="475488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783080" y="2880360"/>
            <a:ext cx="9692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Blended Intensive Programs (BIPs)</a:t>
            </a:r>
            <a:endParaRPr lang="en-US" sz="1800" dirty="0"/>
          </a:p>
        </p:txBody>
      </p:sp>
      <p:sp>
        <p:nvSpPr>
          <p:cNvPr id="16" name="Text 10"/>
          <p:cNvSpPr/>
          <p:nvPr/>
        </p:nvSpPr>
        <p:spPr>
          <a:xfrm>
            <a:off x="1783080" y="3337560"/>
            <a:ext cx="9692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Mobilità fisiche e virtuali brevi.</a:t>
            </a:r>
            <a:endParaRPr lang="en-US" dirty="0"/>
          </a:p>
        </p:txBody>
      </p:sp>
      <p:sp>
        <p:nvSpPr>
          <p:cNvPr id="17" name="Shape 11"/>
          <p:cNvSpPr/>
          <p:nvPr/>
        </p:nvSpPr>
        <p:spPr>
          <a:xfrm>
            <a:off x="640080" y="4032504"/>
            <a:ext cx="914400" cy="914400"/>
          </a:xfrm>
          <a:prstGeom prst="ellipse">
            <a:avLst/>
          </a:prstGeom>
          <a:solidFill>
            <a:srgbClr val="DBF1FB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18" name="Image 4" descr="assets/ic_book_009C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536" y="4251960"/>
            <a:ext cx="475488" cy="475488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1783080" y="4050792"/>
            <a:ext cx="9692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Corsi e aule internazionali</a:t>
            </a:r>
            <a:endParaRPr lang="en-US" sz="1800" dirty="0"/>
          </a:p>
        </p:txBody>
      </p:sp>
      <p:sp>
        <p:nvSpPr>
          <p:cNvPr id="20" name="Text 13"/>
          <p:cNvSpPr/>
          <p:nvPr/>
        </p:nvSpPr>
        <p:spPr>
          <a:xfrm>
            <a:off x="1783080" y="4507992"/>
            <a:ext cx="9692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Corsi online impartiti dalle università dell'Alleanza INGENIUM.</a:t>
            </a:r>
            <a:endParaRPr lang="en-US" dirty="0"/>
          </a:p>
        </p:txBody>
      </p:sp>
      <p:sp>
        <p:nvSpPr>
          <p:cNvPr id="21" name="Shape 14"/>
          <p:cNvSpPr/>
          <p:nvPr/>
        </p:nvSpPr>
        <p:spPr>
          <a:xfrm>
            <a:off x="640080" y="5202936"/>
            <a:ext cx="914400" cy="914400"/>
          </a:xfrm>
          <a:prstGeom prst="ellipse">
            <a:avLst/>
          </a:prstGeom>
          <a:solidFill>
            <a:srgbClr val="EFF3DB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22" name="Image 5" descr="assets/ic_puzzle_8FA80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9536" y="5422392"/>
            <a:ext cx="475488" cy="475488"/>
          </a:xfrm>
          <a:prstGeom prst="rect">
            <a:avLst/>
          </a:prstGeom>
        </p:spPr>
      </p:pic>
      <p:sp>
        <p:nvSpPr>
          <p:cNvPr id="23" name="Text 15"/>
          <p:cNvSpPr/>
          <p:nvPr/>
        </p:nvSpPr>
        <p:spPr>
          <a:xfrm>
            <a:off x="1783080" y="5221224"/>
            <a:ext cx="9692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Challenge-based mobility</a:t>
            </a:r>
            <a:endParaRPr lang="en-US" sz="1800" dirty="0"/>
          </a:p>
        </p:txBody>
      </p:sp>
      <p:sp>
        <p:nvSpPr>
          <p:cNvPr id="24" name="Text 16"/>
          <p:cNvSpPr/>
          <p:nvPr/>
        </p:nvSpPr>
        <p:spPr>
          <a:xfrm>
            <a:off x="1783080" y="5678424"/>
            <a:ext cx="9692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Progetti basati su sfide reali con i nostri stakeholder internazionali.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298448"/>
          </a:xfrm>
          <a:prstGeom prst="rect">
            <a:avLst/>
          </a:prstGeom>
          <a:solidFill>
            <a:srgbClr val="E5007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4" name="Text 1"/>
          <p:cNvSpPr/>
          <p:nvPr/>
        </p:nvSpPr>
        <p:spPr>
          <a:xfrm>
            <a:off x="548640" y="201168"/>
            <a:ext cx="10332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FFFFFF">
                    <a:alpha val="85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PERCHÉ SCEGLIERE UN PATHWAY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530352" y="493776"/>
            <a:ext cx="104241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Il valore aggiunto</a:t>
            </a:r>
            <a:endParaRPr lang="en-US" sz="2500" dirty="0"/>
          </a:p>
        </p:txBody>
      </p:sp>
      <p:sp>
        <p:nvSpPr>
          <p:cNvPr id="7" name="Text 3"/>
          <p:cNvSpPr/>
          <p:nvPr/>
        </p:nvSpPr>
        <p:spPr>
          <a:xfrm>
            <a:off x="457200" y="6419088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Pathway INGENIUM · LM-37</a:t>
            </a:r>
            <a:endParaRPr lang="en-US" sz="900" dirty="0"/>
          </a:p>
        </p:txBody>
      </p:sp>
      <p:sp>
        <p:nvSpPr>
          <p:cNvPr id="8" name="Text 4"/>
          <p:cNvSpPr/>
          <p:nvPr/>
        </p:nvSpPr>
        <p:spPr>
          <a:xfrm>
            <a:off x="11338560" y="6419088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  <p:sp>
        <p:nvSpPr>
          <p:cNvPr id="9" name="Shape 5"/>
          <p:cNvSpPr/>
          <p:nvPr/>
        </p:nvSpPr>
        <p:spPr>
          <a:xfrm>
            <a:off x="548640" y="1600200"/>
            <a:ext cx="5394960" cy="205740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12700">
            <a:solidFill>
              <a:srgbClr val="E7E2D6"/>
            </a:solidFill>
            <a:prstDash val="solid"/>
          </a:ln>
          <a:effectLst>
            <a:outerShdw blurRad="101600" dist="38100" dir="5400000" algn="bl" rotWithShape="0">
              <a:srgbClr val="8892A0">
                <a:alpha val="20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10" name="Shape 6"/>
          <p:cNvSpPr/>
          <p:nvPr/>
        </p:nvSpPr>
        <p:spPr>
          <a:xfrm>
            <a:off x="868680" y="1920240"/>
            <a:ext cx="914400" cy="914400"/>
          </a:xfrm>
          <a:prstGeom prst="ellipse">
            <a:avLst/>
          </a:prstGeom>
          <a:solidFill>
            <a:srgbClr val="FBDBEC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11" name="Image 2" descr="assets/ic_medal_E5007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136" y="2139696"/>
            <a:ext cx="475488" cy="47548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965960" y="1984248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Distinguiti!</a:t>
            </a:r>
            <a:endParaRPr lang="en-US" sz="1900" dirty="0"/>
          </a:p>
        </p:txBody>
      </p:sp>
      <p:sp>
        <p:nvSpPr>
          <p:cNvPr id="13" name="Text 8"/>
          <p:cNvSpPr/>
          <p:nvPr/>
        </p:nvSpPr>
        <p:spPr>
          <a:xfrm>
            <a:off x="1965960" y="2468880"/>
            <a:ext cx="3749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Diploma INGENIUM distinguerà il tuo profilo sul mercato del lavoro.</a:t>
            </a:r>
            <a:endParaRPr lang="en-US" dirty="0"/>
          </a:p>
        </p:txBody>
      </p:sp>
      <p:sp>
        <p:nvSpPr>
          <p:cNvPr id="14" name="Shape 9"/>
          <p:cNvSpPr/>
          <p:nvPr/>
        </p:nvSpPr>
        <p:spPr>
          <a:xfrm>
            <a:off x="6263640" y="1600200"/>
            <a:ext cx="5394960" cy="205740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12700">
            <a:solidFill>
              <a:srgbClr val="E7E2D6"/>
            </a:solidFill>
            <a:prstDash val="solid"/>
          </a:ln>
          <a:effectLst>
            <a:outerShdw blurRad="101600" dist="38100" dir="5400000" algn="bl" rotWithShape="0">
              <a:srgbClr val="8892A0">
                <a:alpha val="20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15" name="Shape 10"/>
          <p:cNvSpPr/>
          <p:nvPr/>
        </p:nvSpPr>
        <p:spPr>
          <a:xfrm>
            <a:off x="6583680" y="1920240"/>
            <a:ext cx="914400" cy="914400"/>
          </a:xfrm>
          <a:prstGeom prst="ellipse">
            <a:avLst/>
          </a:prstGeom>
          <a:solidFill>
            <a:srgbClr val="DBF1FB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16" name="Image 3" descr="assets/ic_language_009CE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3136" y="2139696"/>
            <a:ext cx="475488" cy="475488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7680960" y="1984248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 skills</a:t>
            </a:r>
            <a:endParaRPr lang="en-US" sz="1900" dirty="0"/>
          </a:p>
        </p:txBody>
      </p:sp>
      <p:sp>
        <p:nvSpPr>
          <p:cNvPr id="18" name="Text 12"/>
          <p:cNvSpPr/>
          <p:nvPr/>
        </p:nvSpPr>
        <p:spPr>
          <a:xfrm>
            <a:off x="7680960" y="2468880"/>
            <a:ext cx="3749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Adattabilità, competenze linguistiche, lavoro in team internazionali e multiculturali.</a:t>
            </a:r>
            <a:endParaRPr lang="en-US" dirty="0"/>
          </a:p>
        </p:txBody>
      </p:sp>
      <p:sp>
        <p:nvSpPr>
          <p:cNvPr id="19" name="Shape 13"/>
          <p:cNvSpPr/>
          <p:nvPr/>
        </p:nvSpPr>
        <p:spPr>
          <a:xfrm>
            <a:off x="548640" y="3977640"/>
            <a:ext cx="5394960" cy="205740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12700">
            <a:solidFill>
              <a:srgbClr val="E7E2D6"/>
            </a:solidFill>
            <a:prstDash val="solid"/>
          </a:ln>
          <a:effectLst>
            <a:outerShdw blurRad="101600" dist="38100" dir="5400000" algn="bl" rotWithShape="0">
              <a:srgbClr val="8892A0">
                <a:alpha val="20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20" name="Shape 14"/>
          <p:cNvSpPr/>
          <p:nvPr/>
        </p:nvSpPr>
        <p:spPr>
          <a:xfrm>
            <a:off x="868680" y="4297680"/>
            <a:ext cx="914400" cy="914400"/>
          </a:xfrm>
          <a:prstGeom prst="ellipse">
            <a:avLst/>
          </a:prstGeom>
          <a:solidFill>
            <a:srgbClr val="DBF0EC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21" name="Image 4" descr="assets/ic_network_00957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8136" y="4517136"/>
            <a:ext cx="475488" cy="47548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1965960" y="4361688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Networking</a:t>
            </a:r>
            <a:endParaRPr lang="en-US" sz="1900" dirty="0"/>
          </a:p>
        </p:txBody>
      </p:sp>
      <p:sp>
        <p:nvSpPr>
          <p:cNvPr id="23" name="Text 16"/>
          <p:cNvSpPr/>
          <p:nvPr/>
        </p:nvSpPr>
        <p:spPr>
          <a:xfrm>
            <a:off x="1965960" y="4846320"/>
            <a:ext cx="3749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Entra in una rete professionale e accademica di (fino a) 10 paesi europei.</a:t>
            </a:r>
            <a:endParaRPr lang="en-US" dirty="0"/>
          </a:p>
        </p:txBody>
      </p:sp>
      <p:sp>
        <p:nvSpPr>
          <p:cNvPr id="24" name="Shape 17"/>
          <p:cNvSpPr/>
          <p:nvPr/>
        </p:nvSpPr>
        <p:spPr>
          <a:xfrm>
            <a:off x="6263640" y="3977640"/>
            <a:ext cx="5394960" cy="205740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12700">
            <a:solidFill>
              <a:srgbClr val="E7E2D6"/>
            </a:solidFill>
            <a:prstDash val="solid"/>
          </a:ln>
          <a:effectLst>
            <a:outerShdw blurRad="101600" dist="38100" dir="5400000" algn="bl" rotWithShape="0">
              <a:srgbClr val="8892A0">
                <a:alpha val="20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25" name="Shape 18"/>
          <p:cNvSpPr/>
          <p:nvPr/>
        </p:nvSpPr>
        <p:spPr>
          <a:xfrm>
            <a:off x="6583680" y="4297680"/>
            <a:ext cx="914400" cy="914400"/>
          </a:xfrm>
          <a:prstGeom prst="ellipse">
            <a:avLst/>
          </a:prstGeom>
          <a:solidFill>
            <a:srgbClr val="EFF3DB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26" name="Image 5" descr="assets/ic_euro_8FA80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03136" y="4517136"/>
            <a:ext cx="475488" cy="475488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7680960" y="4361688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Finanziamento</a:t>
            </a:r>
            <a:endParaRPr lang="en-US" sz="1900" dirty="0"/>
          </a:p>
        </p:txBody>
      </p:sp>
      <p:sp>
        <p:nvSpPr>
          <p:cNvPr id="28" name="Text 20"/>
          <p:cNvSpPr/>
          <p:nvPr/>
        </p:nvSpPr>
        <p:spPr>
          <a:xfrm>
            <a:off x="7680960" y="4846320"/>
            <a:ext cx="3749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Borse di studio Erasmus+ e INGENIUM assegnate automaticamente.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298448"/>
          </a:xfrm>
          <a:prstGeom prst="rect">
            <a:avLst/>
          </a:prstGeom>
          <a:solidFill>
            <a:srgbClr val="009574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4" name="Text 1"/>
          <p:cNvSpPr/>
          <p:nvPr/>
        </p:nvSpPr>
        <p:spPr>
          <a:xfrm>
            <a:off x="548640" y="201168"/>
            <a:ext cx="10332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FFFFFF">
                    <a:alpha val="85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DOVE TI PORTA IL PATHWAY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530352" y="493776"/>
            <a:ext cx="104241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Le università partner</a:t>
            </a:r>
            <a:endParaRPr lang="en-US" sz="2500" dirty="0"/>
          </a:p>
        </p:txBody>
      </p:sp>
      <p:sp>
        <p:nvSpPr>
          <p:cNvPr id="7" name="Text 3"/>
          <p:cNvSpPr/>
          <p:nvPr/>
        </p:nvSpPr>
        <p:spPr>
          <a:xfrm>
            <a:off x="457200" y="6419088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Pathway INGENIUM · LM-37</a:t>
            </a:r>
            <a:endParaRPr lang="en-US" sz="900" dirty="0"/>
          </a:p>
        </p:txBody>
      </p:sp>
      <p:sp>
        <p:nvSpPr>
          <p:cNvPr id="8" name="Text 4"/>
          <p:cNvSpPr/>
          <p:nvPr/>
        </p:nvSpPr>
        <p:spPr>
          <a:xfrm>
            <a:off x="11338560" y="6419088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  <p:sp>
        <p:nvSpPr>
          <p:cNvPr id="11" name="Text 6"/>
          <p:cNvSpPr/>
          <p:nvPr/>
        </p:nvSpPr>
        <p:spPr>
          <a:xfrm>
            <a:off x="4157555" y="1832864"/>
            <a:ext cx="4846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Universidad de Oviedo</a:t>
            </a:r>
            <a:endParaRPr lang="en-US" sz="2400" dirty="0"/>
          </a:p>
        </p:txBody>
      </p:sp>
      <p:sp>
        <p:nvSpPr>
          <p:cNvPr id="12" name="Text 7"/>
          <p:cNvSpPr/>
          <p:nvPr/>
        </p:nvSpPr>
        <p:spPr>
          <a:xfrm>
            <a:off x="4157555" y="2244344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Spagna</a:t>
            </a:r>
            <a:endParaRPr lang="en-US" sz="2000" dirty="0"/>
          </a:p>
        </p:txBody>
      </p:sp>
      <p:sp>
        <p:nvSpPr>
          <p:cNvPr id="14" name="Text 9"/>
          <p:cNvSpPr/>
          <p:nvPr/>
        </p:nvSpPr>
        <p:spPr>
          <a:xfrm>
            <a:off x="4157555" y="2838704"/>
            <a:ext cx="4846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Université de Rouen-Normandie</a:t>
            </a:r>
            <a:endParaRPr lang="en-US" sz="2400" dirty="0"/>
          </a:p>
        </p:txBody>
      </p:sp>
      <p:sp>
        <p:nvSpPr>
          <p:cNvPr id="15" name="Text 10"/>
          <p:cNvSpPr/>
          <p:nvPr/>
        </p:nvSpPr>
        <p:spPr>
          <a:xfrm>
            <a:off x="4157555" y="3250184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Francia</a:t>
            </a:r>
            <a:endParaRPr lang="en-US" sz="2000" dirty="0"/>
          </a:p>
        </p:txBody>
      </p:sp>
      <p:sp>
        <p:nvSpPr>
          <p:cNvPr id="17" name="Text 12"/>
          <p:cNvSpPr/>
          <p:nvPr/>
        </p:nvSpPr>
        <p:spPr>
          <a:xfrm>
            <a:off x="4157555" y="3844544"/>
            <a:ext cx="4846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Xamk</a:t>
            </a:r>
            <a:endParaRPr lang="en-US" sz="2400" dirty="0"/>
          </a:p>
        </p:txBody>
      </p:sp>
      <p:sp>
        <p:nvSpPr>
          <p:cNvPr id="18" name="Text 13"/>
          <p:cNvSpPr/>
          <p:nvPr/>
        </p:nvSpPr>
        <p:spPr>
          <a:xfrm>
            <a:off x="4157555" y="4256024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South-Eastern Finland University · Finlandia</a:t>
            </a:r>
            <a:endParaRPr lang="en-US" sz="2000" dirty="0"/>
          </a:p>
        </p:txBody>
      </p:sp>
      <p:sp>
        <p:nvSpPr>
          <p:cNvPr id="19" name="Shape 14"/>
          <p:cNvSpPr/>
          <p:nvPr/>
        </p:nvSpPr>
        <p:spPr>
          <a:xfrm>
            <a:off x="548640" y="5074920"/>
            <a:ext cx="11109960" cy="960120"/>
          </a:xfrm>
          <a:prstGeom prst="roundRect">
            <a:avLst>
              <a:gd name="adj" fmla="val 9524"/>
            </a:avLst>
          </a:prstGeom>
          <a:solidFill>
            <a:srgbClr val="DBF0EC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0" name="Text 15"/>
          <p:cNvSpPr/>
          <p:nvPr/>
        </p:nvSpPr>
        <p:spPr>
          <a:xfrm>
            <a:off x="868680" y="5074920"/>
            <a:ext cx="1042416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b="1" dirty="0">
                <a:solidFill>
                  <a:srgbClr val="0095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ecosistema europeo: </a:t>
            </a:r>
            <a:r>
              <a:rPr lang="en-US" dirty="0" err="1">
                <a:solidFill>
                  <a:srgbClr val="24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corsi</a:t>
            </a:r>
            <a:r>
              <a:rPr lang="en-US" dirty="0">
                <a:solidFill>
                  <a:srgbClr val="24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mobilità e progetti condivisi tra le università dell'Alleanza INGENIUM, per l'intera durata della </a:t>
            </a:r>
            <a:r>
              <a:rPr lang="en-US" dirty="0" err="1">
                <a:solidFill>
                  <a:srgbClr val="24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tua</a:t>
            </a:r>
            <a:r>
              <a:rPr lang="en-US" dirty="0">
                <a:solidFill>
                  <a:srgbClr val="24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24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magistrale</a:t>
            </a:r>
            <a:r>
              <a:rPr lang="en-US" dirty="0">
                <a:solidFill>
                  <a:srgbClr val="24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 Lingue, </a:t>
            </a:r>
            <a:r>
              <a:rPr lang="en-US" dirty="0" err="1">
                <a:solidFill>
                  <a:srgbClr val="24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letterature</a:t>
            </a:r>
            <a:r>
              <a:rPr lang="en-US" dirty="0">
                <a:solidFill>
                  <a:srgbClr val="24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culture </a:t>
            </a:r>
            <a:r>
              <a:rPr lang="en-US" dirty="0" err="1">
                <a:solidFill>
                  <a:srgbClr val="24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moderne</a:t>
            </a:r>
            <a:r>
              <a:rPr lang="en-US" dirty="0">
                <a:solidFill>
                  <a:srgbClr val="24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(LM-37).</a:t>
            </a:r>
            <a:endParaRPr lang="en-US" dirty="0"/>
          </a:p>
        </p:txBody>
      </p:sp>
      <p:pic>
        <p:nvPicPr>
          <p:cNvPr id="24" name="Immagine 23" descr="File:Université de Rouen.png - Wikimedia Commons">
            <a:extLst>
              <a:ext uri="{FF2B5EF4-FFF2-40B4-BE49-F238E27FC236}">
                <a16:creationId xmlns:a16="http://schemas.microsoft.com/office/drawing/2014/main" id="{86319C9E-6FC2-D0C4-A579-6FA5C7A4C1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2602" y="2990088"/>
            <a:ext cx="1279071" cy="462331"/>
          </a:xfrm>
          <a:prstGeom prst="rect">
            <a:avLst/>
          </a:prstGeom>
        </p:spPr>
      </p:pic>
      <p:pic>
        <p:nvPicPr>
          <p:cNvPr id="25" name="Immagine 24" descr="University of Oviedo - Wikipedia">
            <a:extLst>
              <a:ext uri="{FF2B5EF4-FFF2-40B4-BE49-F238E27FC236}">
                <a16:creationId xmlns:a16="http://schemas.microsoft.com/office/drawing/2014/main" id="{F54DDBB1-99DB-B36E-0B03-3013E2347D2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2645"/>
          <a:stretch>
            <a:fillRect/>
          </a:stretch>
        </p:blipFill>
        <p:spPr>
          <a:xfrm>
            <a:off x="2752171" y="1792224"/>
            <a:ext cx="1076960" cy="907570"/>
          </a:xfrm>
          <a:prstGeom prst="rect">
            <a:avLst/>
          </a:prstGeom>
        </p:spPr>
      </p:pic>
      <p:pic>
        <p:nvPicPr>
          <p:cNvPr id="28" name="Immagine 27" descr="South-Eastern Finland University of Applied Sciences (XAMK ...">
            <a:extLst>
              <a:ext uri="{FF2B5EF4-FFF2-40B4-BE49-F238E27FC236}">
                <a16:creationId xmlns:a16="http://schemas.microsoft.com/office/drawing/2014/main" id="{21F496F1-8184-0233-EA27-2E6D9C7ACB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9840" y="3639309"/>
            <a:ext cx="1627715" cy="122180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298448"/>
          </a:xfrm>
          <a:prstGeom prst="rect">
            <a:avLst/>
          </a:prstGeom>
          <a:solidFill>
            <a:srgbClr val="009CE2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4" name="Text 1"/>
          <p:cNvSpPr/>
          <p:nvPr/>
        </p:nvSpPr>
        <p:spPr>
          <a:xfrm>
            <a:off x="548640" y="201168"/>
            <a:ext cx="10332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FFFFFF">
                    <a:alpha val="85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 VIAGGERAI DA SOLO/A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530352" y="493776"/>
            <a:ext cx="104241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I tuoi Academic Advisor</a:t>
            </a:r>
            <a:endParaRPr lang="en-US" sz="2500" dirty="0"/>
          </a:p>
        </p:txBody>
      </p:sp>
      <p:sp>
        <p:nvSpPr>
          <p:cNvPr id="7" name="Text 3"/>
          <p:cNvSpPr/>
          <p:nvPr/>
        </p:nvSpPr>
        <p:spPr>
          <a:xfrm>
            <a:off x="457200" y="6419088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Pathway INGENIUM · LM-37</a:t>
            </a:r>
            <a:endParaRPr lang="en-US" sz="900" dirty="0"/>
          </a:p>
        </p:txBody>
      </p:sp>
      <p:sp>
        <p:nvSpPr>
          <p:cNvPr id="8" name="Text 4"/>
          <p:cNvSpPr/>
          <p:nvPr/>
        </p:nvSpPr>
        <p:spPr>
          <a:xfrm>
            <a:off x="11338560" y="6419088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640080" y="19659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24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docente di riferimento ti accompagna in ogni fase del percorso:</a:t>
            </a:r>
            <a:endParaRPr lang="en-US" sz="2400" dirty="0"/>
          </a:p>
        </p:txBody>
      </p:sp>
      <p:pic>
        <p:nvPicPr>
          <p:cNvPr id="10" name="Image 2" descr="assets/ic_check_00957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2715768"/>
            <a:ext cx="384048" cy="38404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280160" y="2651760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24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 </a:t>
            </a:r>
            <a:r>
              <a:rPr lang="en-US" sz="2000" dirty="0" err="1">
                <a:solidFill>
                  <a:srgbClr val="24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guida</a:t>
            </a:r>
            <a:r>
              <a:rPr lang="en-US" sz="2000" dirty="0">
                <a:solidFill>
                  <a:srgbClr val="24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durante il tuo percorso</a:t>
            </a:r>
            <a:endParaRPr lang="en-US" sz="2000" dirty="0"/>
          </a:p>
        </p:txBody>
      </p:sp>
      <p:pic>
        <p:nvPicPr>
          <p:cNvPr id="12" name="Image 3" descr="assets/ic_check_00957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3374136"/>
            <a:ext cx="384048" cy="38404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280160" y="331012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24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 </a:t>
            </a:r>
            <a:r>
              <a:rPr lang="en-US" sz="2000" dirty="0" err="1">
                <a:solidFill>
                  <a:srgbClr val="24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aiuta</a:t>
            </a:r>
            <a:r>
              <a:rPr lang="en-US" sz="2000" dirty="0">
                <a:solidFill>
                  <a:srgbClr val="24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scegliere le materie e le destinazioni</a:t>
            </a:r>
            <a:endParaRPr lang="en-US" sz="2000" dirty="0"/>
          </a:p>
        </p:txBody>
      </p:sp>
      <p:pic>
        <p:nvPicPr>
          <p:cNvPr id="14" name="Image 4" descr="assets/ic_check_00957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4032504"/>
            <a:ext cx="384048" cy="384048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1280160" y="3968496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 err="1">
                <a:solidFill>
                  <a:srgbClr val="24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Configura</a:t>
            </a:r>
            <a:r>
              <a:rPr lang="en-US" sz="2000" dirty="0">
                <a:solidFill>
                  <a:srgbClr val="24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insieme a te il tuo piano di studi internazionale</a:t>
            </a:r>
            <a:endParaRPr lang="en-US" sz="2000" dirty="0"/>
          </a:p>
        </p:txBody>
      </p:sp>
      <p:pic>
        <p:nvPicPr>
          <p:cNvPr id="16" name="Image 5" descr="assets/ic_check_00957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4690872"/>
            <a:ext cx="384048" cy="384048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1280160" y="4626864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 err="1">
                <a:solidFill>
                  <a:srgbClr val="24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Garantisce</a:t>
            </a:r>
            <a:r>
              <a:rPr lang="en-US" sz="2000" dirty="0">
                <a:solidFill>
                  <a:srgbClr val="24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 riconoscimenti</a:t>
            </a:r>
            <a:endParaRPr lang="en-US" sz="2000" dirty="0"/>
          </a:p>
        </p:txBody>
      </p:sp>
      <p:sp>
        <p:nvSpPr>
          <p:cNvPr id="18" name="Shape 10"/>
          <p:cNvSpPr/>
          <p:nvPr/>
        </p:nvSpPr>
        <p:spPr>
          <a:xfrm>
            <a:off x="8458200" y="2560320"/>
            <a:ext cx="3291840" cy="3072384"/>
          </a:xfrm>
          <a:prstGeom prst="roundRect">
            <a:avLst>
              <a:gd name="adj" fmla="val 3175"/>
            </a:avLst>
          </a:prstGeom>
          <a:solidFill>
            <a:srgbClr val="1B2A4A"/>
          </a:solidFill>
          <a:ln/>
        </p:spPr>
        <p:txBody>
          <a:bodyPr/>
          <a:lstStyle/>
          <a:p>
            <a:endParaRPr lang="es-ES" sz="2000"/>
          </a:p>
        </p:txBody>
      </p:sp>
      <p:pic>
        <p:nvPicPr>
          <p:cNvPr id="19" name="Image 6" descr="assets/ic_compass_E5007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9800" y="2834640"/>
            <a:ext cx="548640" cy="548640"/>
          </a:xfrm>
          <a:prstGeom prst="rect">
            <a:avLst/>
          </a:prstGeom>
        </p:spPr>
      </p:pic>
      <p:sp>
        <p:nvSpPr>
          <p:cNvPr id="20" name="Text 11"/>
          <p:cNvSpPr/>
          <p:nvPr/>
        </p:nvSpPr>
        <p:spPr>
          <a:xfrm>
            <a:off x="8641080" y="347472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kern="0" spc="200" dirty="0">
                <a:solidFill>
                  <a:srgbClr val="009C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Referenti</a:t>
            </a:r>
            <a:endParaRPr lang="en-US" sz="2400" dirty="0"/>
          </a:p>
        </p:txBody>
      </p:sp>
      <p:sp>
        <p:nvSpPr>
          <p:cNvPr id="21" name="Text 12"/>
          <p:cNvSpPr/>
          <p:nvPr/>
        </p:nvSpPr>
        <p:spPr>
          <a:xfrm>
            <a:off x="8641080" y="3840480"/>
            <a:ext cx="29260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2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Sara Piccioni
</a:t>
            </a:r>
            <a:r>
              <a:rPr lang="en-US" dirty="0">
                <a:solidFill>
                  <a:srgbClr val="C9D6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sara.piccioni@unich.it
</a:t>
            </a: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Nicola Paladin
</a:t>
            </a:r>
            <a:r>
              <a:rPr lang="en-US" dirty="0">
                <a:solidFill>
                  <a:srgbClr val="C9D6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nicola.paladin@unich.it</a:t>
            </a:r>
            <a:endParaRPr lang="en-US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298448"/>
          </a:xfrm>
          <a:prstGeom prst="rect">
            <a:avLst/>
          </a:prstGeom>
          <a:solidFill>
            <a:srgbClr val="8FA800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4" name="Text 1"/>
          <p:cNvSpPr/>
          <p:nvPr/>
        </p:nvSpPr>
        <p:spPr>
          <a:xfrm>
            <a:off x="548640" y="201168"/>
            <a:ext cx="10332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FFFFFF">
                    <a:alpha val="85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PIÙ IN DETTAGLIO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530352" y="493776"/>
            <a:ext cx="104241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Il </a:t>
            </a:r>
            <a:r>
              <a:rPr lang="en-US" sz="2500" b="1" dirty="0" err="1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tuo</a:t>
            </a:r>
            <a:r>
              <a:rPr lang="en-US" sz="25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 Pathway </a:t>
            </a:r>
            <a:r>
              <a:rPr lang="it-IT" sz="25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in Lingue, letterature </a:t>
            </a:r>
          </a:p>
          <a:p>
            <a:pPr marL="0" indent="0">
              <a:buNone/>
            </a:pPr>
            <a:r>
              <a:rPr lang="it-IT" sz="25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e culture moderne (LM-37) </a:t>
            </a:r>
            <a:r>
              <a:rPr lang="en-US" sz="25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: attività internazionali</a:t>
            </a:r>
            <a:endParaRPr lang="en-US" sz="2500" dirty="0"/>
          </a:p>
        </p:txBody>
      </p:sp>
      <p:sp>
        <p:nvSpPr>
          <p:cNvPr id="7" name="Text 3"/>
          <p:cNvSpPr/>
          <p:nvPr/>
        </p:nvSpPr>
        <p:spPr>
          <a:xfrm>
            <a:off x="457200" y="6419088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Pathway INGENIUM · LM-37</a:t>
            </a:r>
            <a:endParaRPr lang="en-US" sz="900" dirty="0"/>
          </a:p>
        </p:txBody>
      </p:sp>
      <p:sp>
        <p:nvSpPr>
          <p:cNvPr id="8" name="Text 4"/>
          <p:cNvSpPr/>
          <p:nvPr/>
        </p:nvSpPr>
        <p:spPr>
          <a:xfrm>
            <a:off x="11338560" y="6419088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  <p:sp>
        <p:nvSpPr>
          <p:cNvPr id="10" name="Text 5"/>
          <p:cNvSpPr/>
          <p:nvPr/>
        </p:nvSpPr>
        <p:spPr>
          <a:xfrm>
            <a:off x="457200" y="59893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attività possono variare in base al profilo, alle lingue di studio e agli accordi vigenti.</a:t>
            </a:r>
            <a:endParaRPr lang="en-US" sz="1100" dirty="0"/>
          </a:p>
        </p:txBody>
      </p:sp>
      <p:graphicFrame>
        <p:nvGraphicFramePr>
          <p:cNvPr id="12" name="Table 0">
            <a:extLst>
              <a:ext uri="{FF2B5EF4-FFF2-40B4-BE49-F238E27FC236}">
                <a16:creationId xmlns:a16="http://schemas.microsoft.com/office/drawing/2014/main" id="{DE10EAF2-ED21-DCE9-447A-15A0672324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6323483"/>
              </p:ext>
            </p:extLst>
          </p:nvPr>
        </p:nvGraphicFramePr>
        <p:xfrm>
          <a:off x="548640" y="1572768"/>
          <a:ext cx="10543032" cy="4236720"/>
        </p:xfrm>
        <a:graphic>
          <a:graphicData uri="http://schemas.openxmlformats.org/drawingml/2006/table">
            <a:tbl>
              <a:tblPr/>
              <a:tblGrid>
                <a:gridCol w="3246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3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0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4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89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Attività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57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Tipo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57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Dove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57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Quando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57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ECTS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5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gridSpan="5"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b="1" i="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PRIMO ANNO </a:t>
                      </a:r>
                      <a:r>
                        <a:rPr lang="en-US" sz="1600" i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· </a:t>
                      </a:r>
                      <a:r>
                        <a:rPr lang="en-US" sz="1600" i="1" dirty="0" err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Apprendimento</a:t>
                      </a:r>
                      <a:r>
                        <a:rPr lang="en-US" sz="1600" i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</a:t>
                      </a:r>
                      <a:r>
                        <a:rPr lang="en-US" sz="1600" i="1" dirty="0" err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internazionale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38100" marB="38100" anchor="ctr">
                    <a:lnL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CE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BIP </a:t>
                      </a:r>
                      <a:r>
                        <a:rPr lang="en-US" sz="1600" b="1" dirty="0" err="1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Comunicazione</a:t>
                      </a:r>
                      <a:r>
                        <a:rPr lang="en-US" sz="16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Accademica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0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 err="1">
                          <a:solidFill>
                            <a:srgbClr val="2430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Trasversale</a:t>
                      </a:r>
                      <a:r>
                        <a:rPr lang="en-US" sz="1600" dirty="0">
                          <a:solidFill>
                            <a:srgbClr val="2430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/ </a:t>
                      </a:r>
                      <a:r>
                        <a:rPr lang="en-US" sz="1600" dirty="0" err="1">
                          <a:solidFill>
                            <a:srgbClr val="2430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Caratterizzante</a:t>
                      </a:r>
                      <a:r>
                        <a:rPr lang="en-US" sz="1600" dirty="0">
                          <a:solidFill>
                            <a:srgbClr val="2430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2430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(per </a:t>
                      </a:r>
                      <a:r>
                        <a:rPr lang="en-US" sz="1600" dirty="0" err="1">
                          <a:solidFill>
                            <a:srgbClr val="2430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studenti</a:t>
                      </a:r>
                      <a:r>
                        <a:rPr lang="en-US" sz="1600" dirty="0">
                          <a:solidFill>
                            <a:srgbClr val="2430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di inglese)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0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2430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Karlsruhe University of Applied Sciences (Germania) – HKA (DE)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0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2430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30.11.2026 – 04.12.2026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0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2430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0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BIP INGENIUM </a:t>
                      </a:r>
                      <a:r>
                        <a:rPr lang="en-US" sz="1600" b="1" dirty="0" err="1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Inclusione</a:t>
                      </a:r>
                      <a:r>
                        <a:rPr lang="en-US" sz="16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e </a:t>
                      </a:r>
                      <a:r>
                        <a:rPr lang="en-US" sz="1600" b="1" dirty="0" err="1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Comunicazione</a:t>
                      </a:r>
                      <a:r>
                        <a:rPr lang="en-US" sz="16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Interculturale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 err="1">
                          <a:solidFill>
                            <a:srgbClr val="2430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Trasversale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2430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Universidad de Oviedo (Spagna) – UNIOVI (ES)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2430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Marzo 2027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2430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 Education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0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 err="1">
                          <a:solidFill>
                            <a:srgbClr val="2430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Orizzontale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0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2430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Xamk (Finlandia) / UdA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0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2430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Secondo </a:t>
                      </a:r>
                      <a:r>
                        <a:rPr lang="en-US" sz="1600" dirty="0" err="1">
                          <a:solidFill>
                            <a:srgbClr val="2430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semestre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0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2430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0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Challenge-based mobility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 err="1">
                          <a:solidFill>
                            <a:srgbClr val="2430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Caratterizzante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2430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UdA / UNIOVI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2430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Secondo </a:t>
                      </a:r>
                      <a:r>
                        <a:rPr lang="en-US" sz="1600" dirty="0" err="1">
                          <a:solidFill>
                            <a:srgbClr val="2430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semestre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2430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Lezioni online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0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2430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0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2430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Rouen-Normandie (FR)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0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2430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Secondo </a:t>
                      </a:r>
                      <a:r>
                        <a:rPr lang="en-US" sz="1600" dirty="0" err="1">
                          <a:solidFill>
                            <a:srgbClr val="2430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semestre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0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2430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0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 gridSpan="5"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800" b="1" i="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SECONDO ANNO </a:t>
                      </a:r>
                      <a:r>
                        <a:rPr lang="en-US" sz="1600" i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· </a:t>
                      </a:r>
                      <a:r>
                        <a:rPr lang="en-US" sz="1600" i="1" dirty="0" err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Mobilità</a:t>
                      </a:r>
                      <a:r>
                        <a:rPr lang="en-US" sz="1600" i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</a:t>
                      </a:r>
                      <a:r>
                        <a:rPr lang="en-US" sz="1600" i="1" dirty="0" err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fisica</a:t>
                      </a:r>
                      <a:endParaRPr lang="en-US" sz="1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01600" marR="101600" marT="38100" marB="38100" anchor="ctr">
                    <a:lnL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007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Mobilità </a:t>
                      </a:r>
                      <a:r>
                        <a:rPr lang="en-US" sz="1600" b="1" dirty="0" err="1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fisica</a:t>
                      </a:r>
                      <a:r>
                        <a:rPr lang="en-US" sz="16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0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2430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Erasmus+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0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2430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Oviedo – UNIOVI (ES)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0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2430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Anno 2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0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2430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0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Mobilità </a:t>
                      </a:r>
                      <a:r>
                        <a:rPr lang="en-US" sz="1600" b="1" dirty="0" err="1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fisica</a:t>
                      </a:r>
                      <a:r>
                        <a:rPr lang="en-US" sz="1600" b="1" dirty="0">
                          <a:solidFill>
                            <a:srgbClr val="1B2A4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2430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Erasmus+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2430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Rouen-Normandie (FR)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2430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Anno 2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2430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3500" marR="63500" marT="38100" marB="38100" anchor="ctr">
                    <a:lnL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DC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AF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4B2789-6D02-F834-9570-E91672596B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DB9476DF-510B-EA8C-AEBB-745E8B886B72}"/>
              </a:ext>
            </a:extLst>
          </p:cNvPr>
          <p:cNvSpPr/>
          <p:nvPr/>
        </p:nvSpPr>
        <p:spPr>
          <a:xfrm>
            <a:off x="0" y="0"/>
            <a:ext cx="3955983" cy="1414913"/>
          </a:xfrm>
          <a:prstGeom prst="rect">
            <a:avLst/>
          </a:prstGeom>
          <a:solidFill>
            <a:srgbClr val="009574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22E5DE2F-B55B-1AAA-6DB9-73A3F6AA4137}"/>
              </a:ext>
            </a:extLst>
          </p:cNvPr>
          <p:cNvSpPr/>
          <p:nvPr/>
        </p:nvSpPr>
        <p:spPr>
          <a:xfrm>
            <a:off x="548640" y="201168"/>
            <a:ext cx="10332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FFFFFF">
                    <a:alpha val="85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DOVE TI PORTA IL PATHWAY</a:t>
            </a:r>
            <a:endParaRPr lang="en-US" sz="120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A0D73032-3E6C-190E-5058-30CB6E72C9DE}"/>
              </a:ext>
            </a:extLst>
          </p:cNvPr>
          <p:cNvSpPr/>
          <p:nvPr/>
        </p:nvSpPr>
        <p:spPr>
          <a:xfrm>
            <a:off x="530352" y="493776"/>
            <a:ext cx="104241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Le mete</a:t>
            </a:r>
            <a:endParaRPr lang="en-US" sz="2500" dirty="0"/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A6D45D16-5FF1-16B0-5A29-EB35463DD836}"/>
              </a:ext>
            </a:extLst>
          </p:cNvPr>
          <p:cNvSpPr/>
          <p:nvPr/>
        </p:nvSpPr>
        <p:spPr>
          <a:xfrm>
            <a:off x="457200" y="6419088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Pathway INGENIUM · LM-37</a:t>
            </a:r>
            <a:endParaRPr lang="en-US" sz="900" dirty="0"/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018BC9A3-908B-1698-AA5A-8AD46F849DE9}"/>
              </a:ext>
            </a:extLst>
          </p:cNvPr>
          <p:cNvSpPr/>
          <p:nvPr/>
        </p:nvSpPr>
        <p:spPr>
          <a:xfrm>
            <a:off x="11338560" y="6419088"/>
            <a:ext cx="98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84638ADB-D8E4-350F-EBC1-121E8D4DB895}"/>
              </a:ext>
            </a:extLst>
          </p:cNvPr>
          <p:cNvSpPr/>
          <p:nvPr/>
        </p:nvSpPr>
        <p:spPr>
          <a:xfrm>
            <a:off x="1445260" y="1799938"/>
            <a:ext cx="1471195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4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Rouen</a:t>
            </a:r>
            <a:endParaRPr lang="en-US" sz="2000" b="1" dirty="0">
              <a:solidFill>
                <a:srgbClr val="24303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2000" i="1" dirty="0">
                <a:solidFill>
                  <a:srgbClr val="24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Francia</a:t>
            </a:r>
            <a:endParaRPr lang="en-US" sz="2000" i="1" dirty="0"/>
          </a:p>
        </p:txBody>
      </p:sp>
      <p:sp>
        <p:nvSpPr>
          <p:cNvPr id="16" name="Text 6">
            <a:extLst>
              <a:ext uri="{FF2B5EF4-FFF2-40B4-BE49-F238E27FC236}">
                <a16:creationId xmlns:a16="http://schemas.microsoft.com/office/drawing/2014/main" id="{5A0B0E34-C99F-C413-E72E-CEC6A4F926EC}"/>
              </a:ext>
            </a:extLst>
          </p:cNvPr>
          <p:cNvSpPr/>
          <p:nvPr/>
        </p:nvSpPr>
        <p:spPr>
          <a:xfrm>
            <a:off x="1445260" y="4112815"/>
            <a:ext cx="1471195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4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Oviedo</a:t>
            </a:r>
            <a:endParaRPr lang="en-US" sz="2000" b="1" dirty="0">
              <a:solidFill>
                <a:srgbClr val="24303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2000" i="1" dirty="0">
                <a:solidFill>
                  <a:srgbClr val="24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Spagna</a:t>
            </a:r>
            <a:endParaRPr lang="en-US" sz="2000" i="1" dirty="0"/>
          </a:p>
        </p:txBody>
      </p:sp>
      <p:sp>
        <p:nvSpPr>
          <p:cNvPr id="22" name="Text 6">
            <a:extLst>
              <a:ext uri="{FF2B5EF4-FFF2-40B4-BE49-F238E27FC236}">
                <a16:creationId xmlns:a16="http://schemas.microsoft.com/office/drawing/2014/main" id="{80FD055E-09AB-D1F0-0B2A-E7C305C5F17B}"/>
              </a:ext>
            </a:extLst>
          </p:cNvPr>
          <p:cNvSpPr/>
          <p:nvPr/>
        </p:nvSpPr>
        <p:spPr>
          <a:xfrm>
            <a:off x="1445260" y="5255354"/>
            <a:ext cx="1471195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4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Karlsruhe</a:t>
            </a:r>
            <a:r>
              <a:rPr lang="en-US" sz="2000" dirty="0">
                <a:solidFill>
                  <a:srgbClr val="24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</a:p>
          <a:p>
            <a:pPr marL="0" indent="0">
              <a:buNone/>
            </a:pPr>
            <a:r>
              <a:rPr lang="en-US" sz="2000" i="1" dirty="0">
                <a:solidFill>
                  <a:srgbClr val="24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Germania</a:t>
            </a:r>
            <a:endParaRPr lang="en-US" sz="2000" i="1" dirty="0"/>
          </a:p>
        </p:txBody>
      </p:sp>
      <p:sp>
        <p:nvSpPr>
          <p:cNvPr id="26" name="Text 6">
            <a:extLst>
              <a:ext uri="{FF2B5EF4-FFF2-40B4-BE49-F238E27FC236}">
                <a16:creationId xmlns:a16="http://schemas.microsoft.com/office/drawing/2014/main" id="{61668451-63C1-CF1C-35EB-048D422FF8F7}"/>
              </a:ext>
            </a:extLst>
          </p:cNvPr>
          <p:cNvSpPr/>
          <p:nvPr/>
        </p:nvSpPr>
        <p:spPr>
          <a:xfrm>
            <a:off x="1445260" y="2958084"/>
            <a:ext cx="1471195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4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Mikkeli</a:t>
            </a:r>
            <a:endParaRPr lang="en-US" sz="2000" b="1" dirty="0">
              <a:solidFill>
                <a:srgbClr val="24303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2000" i="1" dirty="0">
                <a:solidFill>
                  <a:srgbClr val="24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Finlandia</a:t>
            </a:r>
            <a:endParaRPr lang="en-US" sz="2000" dirty="0"/>
          </a:p>
        </p:txBody>
      </p:sp>
      <p:pic>
        <p:nvPicPr>
          <p:cNvPr id="48" name="Immagine 47">
            <a:extLst>
              <a:ext uri="{FF2B5EF4-FFF2-40B4-BE49-F238E27FC236}">
                <a16:creationId xmlns:a16="http://schemas.microsoft.com/office/drawing/2014/main" id="{E5481CF6-F362-EF89-46E3-DD62A5D19E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790" y="1731340"/>
            <a:ext cx="609524" cy="609524"/>
          </a:xfrm>
          <a:prstGeom prst="rect">
            <a:avLst/>
          </a:prstGeom>
        </p:spPr>
      </p:pic>
      <p:pic>
        <p:nvPicPr>
          <p:cNvPr id="50" name="Immagine 49">
            <a:extLst>
              <a:ext uri="{FF2B5EF4-FFF2-40B4-BE49-F238E27FC236}">
                <a16:creationId xmlns:a16="http://schemas.microsoft.com/office/drawing/2014/main" id="{9B146545-9BAA-D7B4-9562-D18B9F537A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790" y="2904782"/>
            <a:ext cx="609524" cy="609524"/>
          </a:xfrm>
          <a:prstGeom prst="rect">
            <a:avLst/>
          </a:prstGeom>
        </p:spPr>
      </p:pic>
      <p:pic>
        <p:nvPicPr>
          <p:cNvPr id="52" name="Immagine 51">
            <a:extLst>
              <a:ext uri="{FF2B5EF4-FFF2-40B4-BE49-F238E27FC236}">
                <a16:creationId xmlns:a16="http://schemas.microsoft.com/office/drawing/2014/main" id="{46127531-8B33-76F4-4EFC-AC06AB91BB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790" y="4078224"/>
            <a:ext cx="609524" cy="609524"/>
          </a:xfrm>
          <a:prstGeom prst="rect">
            <a:avLst/>
          </a:prstGeom>
        </p:spPr>
      </p:pic>
      <p:pic>
        <p:nvPicPr>
          <p:cNvPr id="54" name="Immagine 53">
            <a:extLst>
              <a:ext uri="{FF2B5EF4-FFF2-40B4-BE49-F238E27FC236}">
                <a16:creationId xmlns:a16="http://schemas.microsoft.com/office/drawing/2014/main" id="{C2A0BF65-1E8F-B1C3-5960-B99664F156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790" y="5239512"/>
            <a:ext cx="609524" cy="609524"/>
          </a:xfrm>
          <a:prstGeom prst="rect">
            <a:avLst/>
          </a:prstGeom>
        </p:spPr>
      </p:pic>
      <p:pic>
        <p:nvPicPr>
          <p:cNvPr id="56" name="Immagine 55">
            <a:extLst>
              <a:ext uri="{FF2B5EF4-FFF2-40B4-BE49-F238E27FC236}">
                <a16:creationId xmlns:a16="http://schemas.microsoft.com/office/drawing/2014/main" id="{987CA54C-3A58-04D4-EF60-FFC54E6054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55983" y="0"/>
            <a:ext cx="8236017" cy="6331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2912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298448"/>
          </a:xfrm>
          <a:prstGeom prst="rect">
            <a:avLst/>
          </a:prstGeom>
          <a:solidFill>
            <a:srgbClr val="E5007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4" name="Text 1"/>
          <p:cNvSpPr/>
          <p:nvPr/>
        </p:nvSpPr>
        <p:spPr>
          <a:xfrm>
            <a:off x="548640" y="201168"/>
            <a:ext cx="10332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FFFFFF">
                    <a:alpha val="85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INGENIUM PATHWAY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530352" y="493776"/>
            <a:ext cx="104241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Domande frequenti</a:t>
            </a:r>
            <a:endParaRPr lang="en-US" sz="2500" dirty="0"/>
          </a:p>
        </p:txBody>
      </p:sp>
      <p:sp>
        <p:nvSpPr>
          <p:cNvPr id="7" name="Text 3"/>
          <p:cNvSpPr/>
          <p:nvPr/>
        </p:nvSpPr>
        <p:spPr>
          <a:xfrm>
            <a:off x="457200" y="6419088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Pathway INGENIUM · LM-37</a:t>
            </a:r>
            <a:endParaRPr lang="en-US" sz="900" dirty="0"/>
          </a:p>
        </p:txBody>
      </p:sp>
      <p:sp>
        <p:nvSpPr>
          <p:cNvPr id="8" name="Text 4"/>
          <p:cNvSpPr/>
          <p:nvPr/>
        </p:nvSpPr>
        <p:spPr>
          <a:xfrm>
            <a:off x="11338560" y="6419088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  <p:pic>
        <p:nvPicPr>
          <p:cNvPr id="9" name="Image 2" descr="assets/ic_question_E5007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1844040"/>
            <a:ext cx="384048" cy="38404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143000" y="1770888"/>
            <a:ext cx="10424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2A4A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Ma è come un Erasmus?</a:t>
            </a:r>
            <a:endParaRPr lang="en-US" sz="2000" dirty="0"/>
          </a:p>
        </p:txBody>
      </p:sp>
      <p:sp>
        <p:nvSpPr>
          <p:cNvPr id="11" name="Text 6"/>
          <p:cNvSpPr/>
          <p:nvPr/>
        </p:nvSpPr>
        <p:spPr>
          <a:xfrm>
            <a:off x="1143000" y="2220976"/>
            <a:ext cx="10424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b="1" dirty="0">
                <a:solidFill>
                  <a:srgbClr val="E50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No, è molto di più: </a:t>
            </a:r>
            <a:r>
              <a:rPr lang="en-US" dirty="0">
                <a:solidFill>
                  <a:srgbClr val="24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oltre alla mobilità fisica prevede contatti internazionali con studenti, docenti e stakeholder dei partner europei INGENIUM per l'intera durata della magistrale. La mobilità fisica è GARANTITA e non occorre fare domanda per il bando Erasmus.</a:t>
            </a:r>
            <a:endParaRPr lang="en-US" dirty="0"/>
          </a:p>
        </p:txBody>
      </p:sp>
      <p:pic>
        <p:nvPicPr>
          <p:cNvPr id="12" name="Image 3" descr="assets/ic_question_E5007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3373628"/>
            <a:ext cx="384048" cy="38404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143000" y="3300476"/>
            <a:ext cx="10424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2A4A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Costa di più?</a:t>
            </a:r>
            <a:endParaRPr lang="en-US" sz="2000" dirty="0"/>
          </a:p>
        </p:txBody>
      </p:sp>
      <p:sp>
        <p:nvSpPr>
          <p:cNvPr id="14" name="Text 8"/>
          <p:cNvSpPr/>
          <p:nvPr/>
        </p:nvSpPr>
        <p:spPr>
          <a:xfrm>
            <a:off x="1143000" y="3614928"/>
            <a:ext cx="104241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b="1" dirty="0">
                <a:solidFill>
                  <a:srgbClr val="E50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No. </a:t>
            </a:r>
            <a:r>
              <a:rPr lang="en-US" dirty="0">
                <a:solidFill>
                  <a:srgbClr val="24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costo di iscrizione è lo stesso. Le mobilità, lunghe e brevi, vengono automaticamente finanziate tramite fondi Erasmus+ e INGENIUM.</a:t>
            </a:r>
            <a:endParaRPr lang="en-US" dirty="0"/>
          </a:p>
        </p:txBody>
      </p:sp>
      <p:pic>
        <p:nvPicPr>
          <p:cNvPr id="15" name="Image 4" descr="assets/ic_question_E5007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4608068"/>
            <a:ext cx="384048" cy="384048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1143000" y="4534916"/>
            <a:ext cx="10424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2A4A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È più difficile?</a:t>
            </a:r>
            <a:endParaRPr lang="en-US" sz="2000" dirty="0"/>
          </a:p>
        </p:txBody>
      </p:sp>
      <p:sp>
        <p:nvSpPr>
          <p:cNvPr id="17" name="Text 10"/>
          <p:cNvSpPr/>
          <p:nvPr/>
        </p:nvSpPr>
        <p:spPr>
          <a:xfrm>
            <a:off x="1143000" y="4895088"/>
            <a:ext cx="104241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b="1" dirty="0">
                <a:solidFill>
                  <a:srgbClr val="E50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No, è diverso. </a:t>
            </a:r>
            <a:r>
              <a:rPr lang="en-US" dirty="0">
                <a:solidFill>
                  <a:srgbClr val="24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Bisogna essere proattivi e aperti </a:t>
            </a:r>
            <a:r>
              <a:rPr lang="en-US" dirty="0" err="1">
                <a:solidFill>
                  <a:srgbClr val="24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all'esposizione</a:t>
            </a:r>
            <a:r>
              <a:rPr lang="en-US" dirty="0">
                <a:solidFill>
                  <a:srgbClr val="24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24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internazionale</a:t>
            </a:r>
            <a:r>
              <a:rPr lang="en-US" dirty="0">
                <a:solidFill>
                  <a:srgbClr val="2430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sempre con l'aiuto del tuo academic advisor.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936</Words>
  <Application>Microsoft Office PowerPoint</Application>
  <PresentationFormat>Widescreen</PresentationFormat>
  <Paragraphs>186</Paragraphs>
  <Slides>12</Slides>
  <Notes>12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6" baseType="lpstr">
      <vt:lpstr>Arial</vt:lpstr>
      <vt:lpstr>Calibri</vt:lpstr>
      <vt:lpstr>Century Schoolbook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Maria Annese</cp:lastModifiedBy>
  <cp:revision>4</cp:revision>
  <dcterms:created xsi:type="dcterms:W3CDTF">2026-07-15T09:56:26Z</dcterms:created>
  <dcterms:modified xsi:type="dcterms:W3CDTF">2026-07-15T12:49:37Z</dcterms:modified>
</cp:coreProperties>
</file>