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9" r:id="rId4"/>
    <p:sldId id="258" r:id="rId5"/>
    <p:sldId id="267" r:id="rId6"/>
    <p:sldId id="260" r:id="rId7"/>
    <p:sldId id="264" r:id="rId8"/>
    <p:sldId id="261" r:id="rId9"/>
    <p:sldId id="262" r:id="rId10"/>
    <p:sldId id="265" r:id="rId11"/>
    <p:sldId id="263" r:id="rId12"/>
    <p:sldId id="266" r:id="rId1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6" d="100"/>
          <a:sy n="56" d="100"/>
        </p:scale>
        <p:origin x="100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26830F-7D3E-48D0-9064-ED24880AF99F}" type="datetimeFigureOut">
              <a:rPr lang="it-IT" smtClean="0"/>
              <a:t>20/06/2025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BB2E92-08B9-436B-B4FD-93A468E73BDE}" type="slidenum">
              <a:rPr lang="it-IT" smtClean="0"/>
              <a:t>‹N›</a:t>
            </a:fld>
            <a:endParaRPr lang="it-IT"/>
          </a:p>
        </p:txBody>
      </p:sp>
    </p:spTree>
    <p:extLst>
      <p:ext uri="{BB962C8B-B14F-4D97-AF65-F5344CB8AC3E}">
        <p14:creationId xmlns:p14="http://schemas.microsoft.com/office/powerpoint/2010/main" val="42502148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2BB2E92-08B9-436B-B4FD-93A468E73BDE}" type="slidenum">
              <a:rPr lang="it-IT" smtClean="0"/>
              <a:t>2</a:t>
            </a:fld>
            <a:endParaRPr lang="it-IT"/>
          </a:p>
        </p:txBody>
      </p:sp>
    </p:spTree>
    <p:extLst>
      <p:ext uri="{BB962C8B-B14F-4D97-AF65-F5344CB8AC3E}">
        <p14:creationId xmlns:p14="http://schemas.microsoft.com/office/powerpoint/2010/main" val="1182074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2BB2E92-08B9-436B-B4FD-93A468E73BDE}" type="slidenum">
              <a:rPr lang="it-IT" smtClean="0"/>
              <a:t>3</a:t>
            </a:fld>
            <a:endParaRPr lang="it-IT"/>
          </a:p>
        </p:txBody>
      </p:sp>
    </p:spTree>
    <p:extLst>
      <p:ext uri="{BB962C8B-B14F-4D97-AF65-F5344CB8AC3E}">
        <p14:creationId xmlns:p14="http://schemas.microsoft.com/office/powerpoint/2010/main" val="1709443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E855BF-47DF-7183-8B83-A8DA04FEE79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BA9A1BB7-A180-08AE-444B-B6A1EFE936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47BD350F-4E81-1847-2014-DAAD32803774}"/>
              </a:ext>
            </a:extLst>
          </p:cNvPr>
          <p:cNvSpPr>
            <a:spLocks noGrp="1"/>
          </p:cNvSpPr>
          <p:nvPr>
            <p:ph type="dt" sz="half" idx="10"/>
          </p:nvPr>
        </p:nvSpPr>
        <p:spPr/>
        <p:txBody>
          <a:bodyPr/>
          <a:lstStyle/>
          <a:p>
            <a:fld id="{706E19FA-5BBD-4B10-A244-F56D0AD0F148}" type="datetimeFigureOut">
              <a:rPr lang="it-IT" smtClean="0"/>
              <a:t>20/06/2025</a:t>
            </a:fld>
            <a:endParaRPr lang="it-IT"/>
          </a:p>
        </p:txBody>
      </p:sp>
      <p:sp>
        <p:nvSpPr>
          <p:cNvPr id="5" name="Segnaposto piè di pagina 4">
            <a:extLst>
              <a:ext uri="{FF2B5EF4-FFF2-40B4-BE49-F238E27FC236}">
                <a16:creationId xmlns:a16="http://schemas.microsoft.com/office/drawing/2014/main" id="{E97D5E23-D2EC-8955-1056-6C9A707E0EA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5680C3C-FBF8-2962-E75F-1683F286120B}"/>
              </a:ext>
            </a:extLst>
          </p:cNvPr>
          <p:cNvSpPr>
            <a:spLocks noGrp="1"/>
          </p:cNvSpPr>
          <p:nvPr>
            <p:ph type="sldNum" sz="quarter" idx="12"/>
          </p:nvPr>
        </p:nvSpPr>
        <p:spPr/>
        <p:txBody>
          <a:bodyPr/>
          <a:lstStyle/>
          <a:p>
            <a:fld id="{05E14187-1971-46F0-BD74-4428E363CE71}" type="slidenum">
              <a:rPr lang="it-IT" smtClean="0"/>
              <a:t>‹N›</a:t>
            </a:fld>
            <a:endParaRPr lang="it-IT"/>
          </a:p>
        </p:txBody>
      </p:sp>
    </p:spTree>
    <p:extLst>
      <p:ext uri="{BB962C8B-B14F-4D97-AF65-F5344CB8AC3E}">
        <p14:creationId xmlns:p14="http://schemas.microsoft.com/office/powerpoint/2010/main" val="4132316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B763F0-C1D7-F2E6-8596-B3FC63B6DB37}"/>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D306A63-3BBD-D0B6-E0A0-D6078B3CBCF2}"/>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26EC8B7-5D19-519C-3DF1-03C6D1EB6477}"/>
              </a:ext>
            </a:extLst>
          </p:cNvPr>
          <p:cNvSpPr>
            <a:spLocks noGrp="1"/>
          </p:cNvSpPr>
          <p:nvPr>
            <p:ph type="dt" sz="half" idx="10"/>
          </p:nvPr>
        </p:nvSpPr>
        <p:spPr/>
        <p:txBody>
          <a:bodyPr/>
          <a:lstStyle/>
          <a:p>
            <a:fld id="{706E19FA-5BBD-4B10-A244-F56D0AD0F148}" type="datetimeFigureOut">
              <a:rPr lang="it-IT" smtClean="0"/>
              <a:t>20/06/2025</a:t>
            </a:fld>
            <a:endParaRPr lang="it-IT"/>
          </a:p>
        </p:txBody>
      </p:sp>
      <p:sp>
        <p:nvSpPr>
          <p:cNvPr id="5" name="Segnaposto piè di pagina 4">
            <a:extLst>
              <a:ext uri="{FF2B5EF4-FFF2-40B4-BE49-F238E27FC236}">
                <a16:creationId xmlns:a16="http://schemas.microsoft.com/office/drawing/2014/main" id="{C7D076BE-BABA-072F-3551-FF320220506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12F0448-40FE-18B7-F3F6-148113088A1C}"/>
              </a:ext>
            </a:extLst>
          </p:cNvPr>
          <p:cNvSpPr>
            <a:spLocks noGrp="1"/>
          </p:cNvSpPr>
          <p:nvPr>
            <p:ph type="sldNum" sz="quarter" idx="12"/>
          </p:nvPr>
        </p:nvSpPr>
        <p:spPr/>
        <p:txBody>
          <a:bodyPr/>
          <a:lstStyle/>
          <a:p>
            <a:fld id="{05E14187-1971-46F0-BD74-4428E363CE71}" type="slidenum">
              <a:rPr lang="it-IT" smtClean="0"/>
              <a:t>‹N›</a:t>
            </a:fld>
            <a:endParaRPr lang="it-IT"/>
          </a:p>
        </p:txBody>
      </p:sp>
    </p:spTree>
    <p:extLst>
      <p:ext uri="{BB962C8B-B14F-4D97-AF65-F5344CB8AC3E}">
        <p14:creationId xmlns:p14="http://schemas.microsoft.com/office/powerpoint/2010/main" val="3856795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1CB2761D-09F4-C639-0ED7-1117741BE323}"/>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F7CA5173-0BEE-8DA2-07A0-270918F2018C}"/>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8279E8-7A90-D4F5-3C53-6F731CAEF493}"/>
              </a:ext>
            </a:extLst>
          </p:cNvPr>
          <p:cNvSpPr>
            <a:spLocks noGrp="1"/>
          </p:cNvSpPr>
          <p:nvPr>
            <p:ph type="dt" sz="half" idx="10"/>
          </p:nvPr>
        </p:nvSpPr>
        <p:spPr/>
        <p:txBody>
          <a:bodyPr/>
          <a:lstStyle/>
          <a:p>
            <a:fld id="{706E19FA-5BBD-4B10-A244-F56D0AD0F148}" type="datetimeFigureOut">
              <a:rPr lang="it-IT" smtClean="0"/>
              <a:t>20/06/2025</a:t>
            </a:fld>
            <a:endParaRPr lang="it-IT"/>
          </a:p>
        </p:txBody>
      </p:sp>
      <p:sp>
        <p:nvSpPr>
          <p:cNvPr id="5" name="Segnaposto piè di pagina 4">
            <a:extLst>
              <a:ext uri="{FF2B5EF4-FFF2-40B4-BE49-F238E27FC236}">
                <a16:creationId xmlns:a16="http://schemas.microsoft.com/office/drawing/2014/main" id="{49A0B3C3-5A15-BC92-9192-30B78F0257B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57B60-0665-1CCD-C6B8-5C2A664C23BB}"/>
              </a:ext>
            </a:extLst>
          </p:cNvPr>
          <p:cNvSpPr>
            <a:spLocks noGrp="1"/>
          </p:cNvSpPr>
          <p:nvPr>
            <p:ph type="sldNum" sz="quarter" idx="12"/>
          </p:nvPr>
        </p:nvSpPr>
        <p:spPr/>
        <p:txBody>
          <a:bodyPr/>
          <a:lstStyle/>
          <a:p>
            <a:fld id="{05E14187-1971-46F0-BD74-4428E363CE71}" type="slidenum">
              <a:rPr lang="it-IT" smtClean="0"/>
              <a:t>‹N›</a:t>
            </a:fld>
            <a:endParaRPr lang="it-IT"/>
          </a:p>
        </p:txBody>
      </p:sp>
    </p:spTree>
    <p:extLst>
      <p:ext uri="{BB962C8B-B14F-4D97-AF65-F5344CB8AC3E}">
        <p14:creationId xmlns:p14="http://schemas.microsoft.com/office/powerpoint/2010/main" val="2314311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5B841B-5CF7-D3DB-6EE0-D2904F3855A7}"/>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253E53D-1C68-1128-FB7A-CCA78C3D6DDE}"/>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BAA520E-BC54-FA7E-337F-F1AFB86E63FB}"/>
              </a:ext>
            </a:extLst>
          </p:cNvPr>
          <p:cNvSpPr>
            <a:spLocks noGrp="1"/>
          </p:cNvSpPr>
          <p:nvPr>
            <p:ph type="dt" sz="half" idx="10"/>
          </p:nvPr>
        </p:nvSpPr>
        <p:spPr/>
        <p:txBody>
          <a:bodyPr/>
          <a:lstStyle/>
          <a:p>
            <a:fld id="{706E19FA-5BBD-4B10-A244-F56D0AD0F148}" type="datetimeFigureOut">
              <a:rPr lang="it-IT" smtClean="0"/>
              <a:t>20/06/2025</a:t>
            </a:fld>
            <a:endParaRPr lang="it-IT"/>
          </a:p>
        </p:txBody>
      </p:sp>
      <p:sp>
        <p:nvSpPr>
          <p:cNvPr id="5" name="Segnaposto piè di pagina 4">
            <a:extLst>
              <a:ext uri="{FF2B5EF4-FFF2-40B4-BE49-F238E27FC236}">
                <a16:creationId xmlns:a16="http://schemas.microsoft.com/office/drawing/2014/main" id="{37B0B55F-92C4-D55D-DE8F-A6389E927D5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736AA64-0AD2-B1DF-8E75-F1D2ADF0D810}"/>
              </a:ext>
            </a:extLst>
          </p:cNvPr>
          <p:cNvSpPr>
            <a:spLocks noGrp="1"/>
          </p:cNvSpPr>
          <p:nvPr>
            <p:ph type="sldNum" sz="quarter" idx="12"/>
          </p:nvPr>
        </p:nvSpPr>
        <p:spPr/>
        <p:txBody>
          <a:bodyPr/>
          <a:lstStyle/>
          <a:p>
            <a:fld id="{05E14187-1971-46F0-BD74-4428E363CE71}" type="slidenum">
              <a:rPr lang="it-IT" smtClean="0"/>
              <a:t>‹N›</a:t>
            </a:fld>
            <a:endParaRPr lang="it-IT"/>
          </a:p>
        </p:txBody>
      </p:sp>
    </p:spTree>
    <p:extLst>
      <p:ext uri="{BB962C8B-B14F-4D97-AF65-F5344CB8AC3E}">
        <p14:creationId xmlns:p14="http://schemas.microsoft.com/office/powerpoint/2010/main" val="961338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CAF934-AAB4-4AEF-CDC4-4BAEBCADF57B}"/>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BF3DDB36-A235-811B-84ED-56A9FDD51F3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5707F1E0-F6AB-D4EC-C994-8A59EF151024}"/>
              </a:ext>
            </a:extLst>
          </p:cNvPr>
          <p:cNvSpPr>
            <a:spLocks noGrp="1"/>
          </p:cNvSpPr>
          <p:nvPr>
            <p:ph type="dt" sz="half" idx="10"/>
          </p:nvPr>
        </p:nvSpPr>
        <p:spPr/>
        <p:txBody>
          <a:bodyPr/>
          <a:lstStyle/>
          <a:p>
            <a:fld id="{706E19FA-5BBD-4B10-A244-F56D0AD0F148}" type="datetimeFigureOut">
              <a:rPr lang="it-IT" smtClean="0"/>
              <a:t>20/06/2025</a:t>
            </a:fld>
            <a:endParaRPr lang="it-IT"/>
          </a:p>
        </p:txBody>
      </p:sp>
      <p:sp>
        <p:nvSpPr>
          <p:cNvPr id="5" name="Segnaposto piè di pagina 4">
            <a:extLst>
              <a:ext uri="{FF2B5EF4-FFF2-40B4-BE49-F238E27FC236}">
                <a16:creationId xmlns:a16="http://schemas.microsoft.com/office/drawing/2014/main" id="{A4B8A964-C149-2ABC-DF00-E38320E4241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0396376-28F2-7912-E447-C8138C0D539B}"/>
              </a:ext>
            </a:extLst>
          </p:cNvPr>
          <p:cNvSpPr>
            <a:spLocks noGrp="1"/>
          </p:cNvSpPr>
          <p:nvPr>
            <p:ph type="sldNum" sz="quarter" idx="12"/>
          </p:nvPr>
        </p:nvSpPr>
        <p:spPr/>
        <p:txBody>
          <a:bodyPr/>
          <a:lstStyle/>
          <a:p>
            <a:fld id="{05E14187-1971-46F0-BD74-4428E363CE71}" type="slidenum">
              <a:rPr lang="it-IT" smtClean="0"/>
              <a:t>‹N›</a:t>
            </a:fld>
            <a:endParaRPr lang="it-IT"/>
          </a:p>
        </p:txBody>
      </p:sp>
    </p:spTree>
    <p:extLst>
      <p:ext uri="{BB962C8B-B14F-4D97-AF65-F5344CB8AC3E}">
        <p14:creationId xmlns:p14="http://schemas.microsoft.com/office/powerpoint/2010/main" val="2045298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1525F2-A858-F9C1-2AC5-CF42A3E9290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97BBA2D-37CF-65BD-EC2A-A9B8E37DEE97}"/>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602A451-D172-1FEE-A1A0-97FCE48D7C70}"/>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F298F44-B017-EE37-F649-9FD27CA7A70C}"/>
              </a:ext>
            </a:extLst>
          </p:cNvPr>
          <p:cNvSpPr>
            <a:spLocks noGrp="1"/>
          </p:cNvSpPr>
          <p:nvPr>
            <p:ph type="dt" sz="half" idx="10"/>
          </p:nvPr>
        </p:nvSpPr>
        <p:spPr/>
        <p:txBody>
          <a:bodyPr/>
          <a:lstStyle/>
          <a:p>
            <a:fld id="{706E19FA-5BBD-4B10-A244-F56D0AD0F148}" type="datetimeFigureOut">
              <a:rPr lang="it-IT" smtClean="0"/>
              <a:t>20/06/2025</a:t>
            </a:fld>
            <a:endParaRPr lang="it-IT"/>
          </a:p>
        </p:txBody>
      </p:sp>
      <p:sp>
        <p:nvSpPr>
          <p:cNvPr id="6" name="Segnaposto piè di pagina 5">
            <a:extLst>
              <a:ext uri="{FF2B5EF4-FFF2-40B4-BE49-F238E27FC236}">
                <a16:creationId xmlns:a16="http://schemas.microsoft.com/office/drawing/2014/main" id="{535CA5B4-53F9-F776-0026-EEA9C2F7705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9E06025-AADF-FEFA-246A-E8168CF33C31}"/>
              </a:ext>
            </a:extLst>
          </p:cNvPr>
          <p:cNvSpPr>
            <a:spLocks noGrp="1"/>
          </p:cNvSpPr>
          <p:nvPr>
            <p:ph type="sldNum" sz="quarter" idx="12"/>
          </p:nvPr>
        </p:nvSpPr>
        <p:spPr/>
        <p:txBody>
          <a:bodyPr/>
          <a:lstStyle/>
          <a:p>
            <a:fld id="{05E14187-1971-46F0-BD74-4428E363CE71}" type="slidenum">
              <a:rPr lang="it-IT" smtClean="0"/>
              <a:t>‹N›</a:t>
            </a:fld>
            <a:endParaRPr lang="it-IT"/>
          </a:p>
        </p:txBody>
      </p:sp>
    </p:spTree>
    <p:extLst>
      <p:ext uri="{BB962C8B-B14F-4D97-AF65-F5344CB8AC3E}">
        <p14:creationId xmlns:p14="http://schemas.microsoft.com/office/powerpoint/2010/main" val="681349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08D85F1-428F-024E-62BA-88827DD6AC04}"/>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A31EAF1-F66A-F3FB-9260-DF433EB4A5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80CDDD34-350C-52D4-C634-0C509BE3FEC2}"/>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ED3E7B93-9870-C960-957E-8F82D1304B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BF47CB24-0EB5-0662-5FB0-A9006AB9C9C6}"/>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349E8068-E0B3-D003-040B-7A8EB0704057}"/>
              </a:ext>
            </a:extLst>
          </p:cNvPr>
          <p:cNvSpPr>
            <a:spLocks noGrp="1"/>
          </p:cNvSpPr>
          <p:nvPr>
            <p:ph type="dt" sz="half" idx="10"/>
          </p:nvPr>
        </p:nvSpPr>
        <p:spPr/>
        <p:txBody>
          <a:bodyPr/>
          <a:lstStyle/>
          <a:p>
            <a:fld id="{706E19FA-5BBD-4B10-A244-F56D0AD0F148}" type="datetimeFigureOut">
              <a:rPr lang="it-IT" smtClean="0"/>
              <a:t>20/06/2025</a:t>
            </a:fld>
            <a:endParaRPr lang="it-IT"/>
          </a:p>
        </p:txBody>
      </p:sp>
      <p:sp>
        <p:nvSpPr>
          <p:cNvPr id="8" name="Segnaposto piè di pagina 7">
            <a:extLst>
              <a:ext uri="{FF2B5EF4-FFF2-40B4-BE49-F238E27FC236}">
                <a16:creationId xmlns:a16="http://schemas.microsoft.com/office/drawing/2014/main" id="{CCF565E2-BDC0-1487-0AC0-A0B640E0DD7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7DC75235-8A3C-C63B-C8EC-A04C136FC2D6}"/>
              </a:ext>
            </a:extLst>
          </p:cNvPr>
          <p:cNvSpPr>
            <a:spLocks noGrp="1"/>
          </p:cNvSpPr>
          <p:nvPr>
            <p:ph type="sldNum" sz="quarter" idx="12"/>
          </p:nvPr>
        </p:nvSpPr>
        <p:spPr/>
        <p:txBody>
          <a:bodyPr/>
          <a:lstStyle/>
          <a:p>
            <a:fld id="{05E14187-1971-46F0-BD74-4428E363CE71}" type="slidenum">
              <a:rPr lang="it-IT" smtClean="0"/>
              <a:t>‹N›</a:t>
            </a:fld>
            <a:endParaRPr lang="it-IT"/>
          </a:p>
        </p:txBody>
      </p:sp>
    </p:spTree>
    <p:extLst>
      <p:ext uri="{BB962C8B-B14F-4D97-AF65-F5344CB8AC3E}">
        <p14:creationId xmlns:p14="http://schemas.microsoft.com/office/powerpoint/2010/main" val="1319279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313630-6AEB-B47C-0759-D691627646B1}"/>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D32EF25B-5F4E-2248-49B0-02E4D7206F6B}"/>
              </a:ext>
            </a:extLst>
          </p:cNvPr>
          <p:cNvSpPr>
            <a:spLocks noGrp="1"/>
          </p:cNvSpPr>
          <p:nvPr>
            <p:ph type="dt" sz="half" idx="10"/>
          </p:nvPr>
        </p:nvSpPr>
        <p:spPr/>
        <p:txBody>
          <a:bodyPr/>
          <a:lstStyle/>
          <a:p>
            <a:fld id="{706E19FA-5BBD-4B10-A244-F56D0AD0F148}" type="datetimeFigureOut">
              <a:rPr lang="it-IT" smtClean="0"/>
              <a:t>20/06/2025</a:t>
            </a:fld>
            <a:endParaRPr lang="it-IT"/>
          </a:p>
        </p:txBody>
      </p:sp>
      <p:sp>
        <p:nvSpPr>
          <p:cNvPr id="4" name="Segnaposto piè di pagina 3">
            <a:extLst>
              <a:ext uri="{FF2B5EF4-FFF2-40B4-BE49-F238E27FC236}">
                <a16:creationId xmlns:a16="http://schemas.microsoft.com/office/drawing/2014/main" id="{CFEFD821-676D-8E5C-0157-C6ADE790F8B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A9F5C358-E637-891C-71EF-3D93BCACE225}"/>
              </a:ext>
            </a:extLst>
          </p:cNvPr>
          <p:cNvSpPr>
            <a:spLocks noGrp="1"/>
          </p:cNvSpPr>
          <p:nvPr>
            <p:ph type="sldNum" sz="quarter" idx="12"/>
          </p:nvPr>
        </p:nvSpPr>
        <p:spPr/>
        <p:txBody>
          <a:bodyPr/>
          <a:lstStyle/>
          <a:p>
            <a:fld id="{05E14187-1971-46F0-BD74-4428E363CE71}" type="slidenum">
              <a:rPr lang="it-IT" smtClean="0"/>
              <a:t>‹N›</a:t>
            </a:fld>
            <a:endParaRPr lang="it-IT"/>
          </a:p>
        </p:txBody>
      </p:sp>
    </p:spTree>
    <p:extLst>
      <p:ext uri="{BB962C8B-B14F-4D97-AF65-F5344CB8AC3E}">
        <p14:creationId xmlns:p14="http://schemas.microsoft.com/office/powerpoint/2010/main" val="1416472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55E683B8-BF08-7826-0426-E76A78FB1575}"/>
              </a:ext>
            </a:extLst>
          </p:cNvPr>
          <p:cNvSpPr>
            <a:spLocks noGrp="1"/>
          </p:cNvSpPr>
          <p:nvPr>
            <p:ph type="dt" sz="half" idx="10"/>
          </p:nvPr>
        </p:nvSpPr>
        <p:spPr/>
        <p:txBody>
          <a:bodyPr/>
          <a:lstStyle/>
          <a:p>
            <a:fld id="{706E19FA-5BBD-4B10-A244-F56D0AD0F148}" type="datetimeFigureOut">
              <a:rPr lang="it-IT" smtClean="0"/>
              <a:t>20/06/2025</a:t>
            </a:fld>
            <a:endParaRPr lang="it-IT"/>
          </a:p>
        </p:txBody>
      </p:sp>
      <p:sp>
        <p:nvSpPr>
          <p:cNvPr id="3" name="Segnaposto piè di pagina 2">
            <a:extLst>
              <a:ext uri="{FF2B5EF4-FFF2-40B4-BE49-F238E27FC236}">
                <a16:creationId xmlns:a16="http://schemas.microsoft.com/office/drawing/2014/main" id="{38FD1DA1-756B-6AFF-D782-855F9FFF1176}"/>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413F2351-2EB6-988E-88D9-7A5A98462C27}"/>
              </a:ext>
            </a:extLst>
          </p:cNvPr>
          <p:cNvSpPr>
            <a:spLocks noGrp="1"/>
          </p:cNvSpPr>
          <p:nvPr>
            <p:ph type="sldNum" sz="quarter" idx="12"/>
          </p:nvPr>
        </p:nvSpPr>
        <p:spPr/>
        <p:txBody>
          <a:bodyPr/>
          <a:lstStyle/>
          <a:p>
            <a:fld id="{05E14187-1971-46F0-BD74-4428E363CE71}" type="slidenum">
              <a:rPr lang="it-IT" smtClean="0"/>
              <a:t>‹N›</a:t>
            </a:fld>
            <a:endParaRPr lang="it-IT"/>
          </a:p>
        </p:txBody>
      </p:sp>
    </p:spTree>
    <p:extLst>
      <p:ext uri="{BB962C8B-B14F-4D97-AF65-F5344CB8AC3E}">
        <p14:creationId xmlns:p14="http://schemas.microsoft.com/office/powerpoint/2010/main" val="2486491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D4D0FA-F79D-5FFB-7241-3FDF685034A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18D5772-B85D-D286-CF93-5DAEBC9D06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86FAA8F3-4577-D0DE-9BE7-844105CBCF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21CB14F-4577-7CB2-0558-BDC550044CFE}"/>
              </a:ext>
            </a:extLst>
          </p:cNvPr>
          <p:cNvSpPr>
            <a:spLocks noGrp="1"/>
          </p:cNvSpPr>
          <p:nvPr>
            <p:ph type="dt" sz="half" idx="10"/>
          </p:nvPr>
        </p:nvSpPr>
        <p:spPr/>
        <p:txBody>
          <a:bodyPr/>
          <a:lstStyle/>
          <a:p>
            <a:fld id="{706E19FA-5BBD-4B10-A244-F56D0AD0F148}" type="datetimeFigureOut">
              <a:rPr lang="it-IT" smtClean="0"/>
              <a:t>20/06/2025</a:t>
            </a:fld>
            <a:endParaRPr lang="it-IT"/>
          </a:p>
        </p:txBody>
      </p:sp>
      <p:sp>
        <p:nvSpPr>
          <p:cNvPr id="6" name="Segnaposto piè di pagina 5">
            <a:extLst>
              <a:ext uri="{FF2B5EF4-FFF2-40B4-BE49-F238E27FC236}">
                <a16:creationId xmlns:a16="http://schemas.microsoft.com/office/drawing/2014/main" id="{3914279E-C936-6432-D98A-CAE5EA817D9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816F56A-AD0C-1636-B99F-C5AA69C1B5D9}"/>
              </a:ext>
            </a:extLst>
          </p:cNvPr>
          <p:cNvSpPr>
            <a:spLocks noGrp="1"/>
          </p:cNvSpPr>
          <p:nvPr>
            <p:ph type="sldNum" sz="quarter" idx="12"/>
          </p:nvPr>
        </p:nvSpPr>
        <p:spPr/>
        <p:txBody>
          <a:bodyPr/>
          <a:lstStyle/>
          <a:p>
            <a:fld id="{05E14187-1971-46F0-BD74-4428E363CE71}" type="slidenum">
              <a:rPr lang="it-IT" smtClean="0"/>
              <a:t>‹N›</a:t>
            </a:fld>
            <a:endParaRPr lang="it-IT"/>
          </a:p>
        </p:txBody>
      </p:sp>
    </p:spTree>
    <p:extLst>
      <p:ext uri="{BB962C8B-B14F-4D97-AF65-F5344CB8AC3E}">
        <p14:creationId xmlns:p14="http://schemas.microsoft.com/office/powerpoint/2010/main" val="1829456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C4638A-E172-6B72-35BA-51D928F0D1CA}"/>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924263F5-157A-B73A-768A-B96C19E51E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86CF097B-3DF2-D5E4-1307-33B21C53E8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84C600D4-7C14-8C5C-F97B-09CC5D99ACC7}"/>
              </a:ext>
            </a:extLst>
          </p:cNvPr>
          <p:cNvSpPr>
            <a:spLocks noGrp="1"/>
          </p:cNvSpPr>
          <p:nvPr>
            <p:ph type="dt" sz="half" idx="10"/>
          </p:nvPr>
        </p:nvSpPr>
        <p:spPr/>
        <p:txBody>
          <a:bodyPr/>
          <a:lstStyle/>
          <a:p>
            <a:fld id="{706E19FA-5BBD-4B10-A244-F56D0AD0F148}" type="datetimeFigureOut">
              <a:rPr lang="it-IT" smtClean="0"/>
              <a:t>20/06/2025</a:t>
            </a:fld>
            <a:endParaRPr lang="it-IT"/>
          </a:p>
        </p:txBody>
      </p:sp>
      <p:sp>
        <p:nvSpPr>
          <p:cNvPr id="6" name="Segnaposto piè di pagina 5">
            <a:extLst>
              <a:ext uri="{FF2B5EF4-FFF2-40B4-BE49-F238E27FC236}">
                <a16:creationId xmlns:a16="http://schemas.microsoft.com/office/drawing/2014/main" id="{268B0C2A-5EBB-1949-6B35-4DD62D9B465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0888DAA-E8A0-0509-AC43-67B4B4D06700}"/>
              </a:ext>
            </a:extLst>
          </p:cNvPr>
          <p:cNvSpPr>
            <a:spLocks noGrp="1"/>
          </p:cNvSpPr>
          <p:nvPr>
            <p:ph type="sldNum" sz="quarter" idx="12"/>
          </p:nvPr>
        </p:nvSpPr>
        <p:spPr/>
        <p:txBody>
          <a:bodyPr/>
          <a:lstStyle/>
          <a:p>
            <a:fld id="{05E14187-1971-46F0-BD74-4428E363CE71}" type="slidenum">
              <a:rPr lang="it-IT" smtClean="0"/>
              <a:t>‹N›</a:t>
            </a:fld>
            <a:endParaRPr lang="it-IT"/>
          </a:p>
        </p:txBody>
      </p:sp>
    </p:spTree>
    <p:extLst>
      <p:ext uri="{BB962C8B-B14F-4D97-AF65-F5344CB8AC3E}">
        <p14:creationId xmlns:p14="http://schemas.microsoft.com/office/powerpoint/2010/main" val="296401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A8F7568D-209B-91FE-AACB-849353E31E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39838DA-169D-05ED-0B70-3D4764FE51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94DF602-123F-01CA-6FF8-C3063F19E9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06E19FA-5BBD-4B10-A244-F56D0AD0F148}" type="datetimeFigureOut">
              <a:rPr lang="it-IT" smtClean="0"/>
              <a:t>20/06/2025</a:t>
            </a:fld>
            <a:endParaRPr lang="it-IT"/>
          </a:p>
        </p:txBody>
      </p:sp>
      <p:sp>
        <p:nvSpPr>
          <p:cNvPr id="5" name="Segnaposto piè di pagina 4">
            <a:extLst>
              <a:ext uri="{FF2B5EF4-FFF2-40B4-BE49-F238E27FC236}">
                <a16:creationId xmlns:a16="http://schemas.microsoft.com/office/drawing/2014/main" id="{D86FD111-98E5-732A-9C11-CCC1BC3889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014DA4CC-3C5F-406A-7F16-D030AC8DF4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5E14187-1971-46F0-BD74-4428E363CE71}" type="slidenum">
              <a:rPr lang="it-IT" smtClean="0"/>
              <a:t>‹N›</a:t>
            </a:fld>
            <a:endParaRPr lang="it-IT"/>
          </a:p>
        </p:txBody>
      </p:sp>
    </p:spTree>
    <p:extLst>
      <p:ext uri="{BB962C8B-B14F-4D97-AF65-F5344CB8AC3E}">
        <p14:creationId xmlns:p14="http://schemas.microsoft.com/office/powerpoint/2010/main" val="686174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0.png"/><Relationship Id="rId7" Type="http://schemas.openxmlformats.org/officeDocument/2006/relationships/image" Target="../media/image5.png"/><Relationship Id="rId2" Type="http://schemas.openxmlformats.org/officeDocument/2006/relationships/image" Target="../media/image25.png"/><Relationship Id="rId1" Type="http://schemas.openxmlformats.org/officeDocument/2006/relationships/slideLayout" Target="../slideLayouts/slideLayout1.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30.png"/><Relationship Id="rId7"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hyperlink" Target="mailto:gianmaria.daddazio@unich.it" TargetMode="External"/><Relationship Id="rId5" Type="http://schemas.openxmlformats.org/officeDocument/2006/relationships/hyperlink" Target="mailto:b.sinjari@unich.it" TargetMode="External"/><Relationship Id="rId4" Type="http://schemas.openxmlformats.org/officeDocument/2006/relationships/image" Target="../media/image25.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5.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6.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13.svg"/><Relationship Id="rId7" Type="http://schemas.openxmlformats.org/officeDocument/2006/relationships/image" Target="../media/image5.png"/><Relationship Id="rId2" Type="http://schemas.openxmlformats.org/officeDocument/2006/relationships/image" Target="../media/image12.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7.svg"/><Relationship Id="rId7" Type="http://schemas.openxmlformats.org/officeDocument/2006/relationships/image" Target="../media/image18.png"/><Relationship Id="rId2"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10" Type="http://schemas.openxmlformats.org/officeDocument/2006/relationships/image" Target="../media/image5.png"/><Relationship Id="rId4" Type="http://schemas.openxmlformats.org/officeDocument/2006/relationships/image" Target="../media/image6.png"/><Relationship Id="rId9" Type="http://schemas.openxmlformats.org/officeDocument/2006/relationships/image" Target="../media/image20.png"/></Relationships>
</file>

<file path=ppt/slides/_rels/slide6.xml.rels><?xml version="1.0" encoding="UTF-8" standalone="yes"?>
<Relationships xmlns="http://schemas.openxmlformats.org/package/2006/relationships"><Relationship Id="rId3" Type="http://schemas.openxmlformats.org/officeDocument/2006/relationships/image" Target="../media/image21.png"/><Relationship Id="rId7" Type="http://schemas.openxmlformats.org/officeDocument/2006/relationships/image" Target="../media/image5.png"/><Relationship Id="rId2"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24.png"/><Relationship Id="rId7"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25.png"/></Relationships>
</file>

<file path=ppt/slides/_rels/slide8.xml.rels><?xml version="1.0" encoding="UTF-8" standalone="yes"?>
<Relationships xmlns="http://schemas.openxmlformats.org/package/2006/relationships"><Relationship Id="rId3" Type="http://schemas.openxmlformats.org/officeDocument/2006/relationships/image" Target="../media/image24.png"/><Relationship Id="rId7" Type="http://schemas.openxmlformats.org/officeDocument/2006/relationships/image" Target="../media/image5.png"/><Relationship Id="rId2"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30.png"/><Relationship Id="rId7"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32.svg"/><Relationship Id="rId5" Type="http://schemas.openxmlformats.org/officeDocument/2006/relationships/image" Target="../media/image31.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C7100CB1-7F40-9639-E8BD-CF80C2359E51}"/>
              </a:ext>
            </a:extLst>
          </p:cNvPr>
          <p:cNvSpPr/>
          <p:nvPr/>
        </p:nvSpPr>
        <p:spPr>
          <a:xfrm>
            <a:off x="627105" y="430847"/>
            <a:ext cx="7360920" cy="5474970"/>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2" name="Titolo 1">
            <a:extLst>
              <a:ext uri="{FF2B5EF4-FFF2-40B4-BE49-F238E27FC236}">
                <a16:creationId xmlns:a16="http://schemas.microsoft.com/office/drawing/2014/main" id="{F9C47029-DF98-FDA4-884A-271785C04BB0}"/>
              </a:ext>
            </a:extLst>
          </p:cNvPr>
          <p:cNvSpPr>
            <a:spLocks noGrp="1"/>
          </p:cNvSpPr>
          <p:nvPr>
            <p:ph type="ctrTitle"/>
          </p:nvPr>
        </p:nvSpPr>
        <p:spPr>
          <a:xfrm>
            <a:off x="-264435" y="904985"/>
            <a:ext cx="9144000" cy="2387600"/>
          </a:xfrm>
        </p:spPr>
        <p:txBody>
          <a:bodyPr>
            <a:normAutofit/>
          </a:bodyPr>
          <a:lstStyle/>
          <a:p>
            <a:r>
              <a:rPr lang="it-IT" sz="3600" dirty="0">
                <a:solidFill>
                  <a:schemeClr val="bg1"/>
                </a:solidFill>
              </a:rPr>
              <a:t>SPIN OFF E START UP </a:t>
            </a:r>
            <a:br>
              <a:rPr lang="it-IT" sz="3600" dirty="0">
                <a:solidFill>
                  <a:schemeClr val="bg1"/>
                </a:solidFill>
              </a:rPr>
            </a:br>
            <a:r>
              <a:rPr lang="it-IT" sz="3600" dirty="0">
                <a:solidFill>
                  <a:schemeClr val="bg1"/>
                </a:solidFill>
              </a:rPr>
              <a:t>UNIVERSITA’ G.’DANNUNZIO</a:t>
            </a:r>
          </a:p>
        </p:txBody>
      </p:sp>
      <p:pic>
        <p:nvPicPr>
          <p:cNvPr id="1026" name="Picture 2" descr="Università degli Studi &quot;G. d'Annunzio&quot;Chieti – Pescara">
            <a:extLst>
              <a:ext uri="{FF2B5EF4-FFF2-40B4-BE49-F238E27FC236}">
                <a16:creationId xmlns:a16="http://schemas.microsoft.com/office/drawing/2014/main" id="{B390B716-7B31-9005-0C92-6495F4DE6C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25110" y="1995706"/>
            <a:ext cx="2268538" cy="2135095"/>
          </a:xfrm>
          <a:prstGeom prst="rect">
            <a:avLst/>
          </a:prstGeom>
          <a:noFill/>
          <a:extLst>
            <a:ext uri="{909E8E84-426E-40DD-AFC4-6F175D3DCCD1}">
              <a14:hiddenFill xmlns:a14="http://schemas.microsoft.com/office/drawing/2010/main">
                <a:solidFill>
                  <a:srgbClr val="FFFFFF"/>
                </a:solidFill>
              </a14:hiddenFill>
            </a:ext>
          </a:extLst>
        </p:spPr>
      </p:pic>
      <p:pic>
        <p:nvPicPr>
          <p:cNvPr id="6" name="Immagine 5">
            <a:extLst>
              <a:ext uri="{FF2B5EF4-FFF2-40B4-BE49-F238E27FC236}">
                <a16:creationId xmlns:a16="http://schemas.microsoft.com/office/drawing/2014/main" id="{21F6EDFD-EFA7-3AF5-251B-823A0D7F9C84}"/>
              </a:ext>
            </a:extLst>
          </p:cNvPr>
          <p:cNvPicPr>
            <a:picLocks noChangeAspect="1"/>
          </p:cNvPicPr>
          <p:nvPr/>
        </p:nvPicPr>
        <p:blipFill>
          <a:blip r:embed="rId3"/>
          <a:stretch>
            <a:fillRect/>
          </a:stretch>
        </p:blipFill>
        <p:spPr>
          <a:xfrm>
            <a:off x="8879565" y="6196406"/>
            <a:ext cx="1437322" cy="518819"/>
          </a:xfrm>
          <a:prstGeom prst="rect">
            <a:avLst/>
          </a:prstGeom>
        </p:spPr>
      </p:pic>
      <p:pic>
        <p:nvPicPr>
          <p:cNvPr id="7" name="Immagine 6">
            <a:extLst>
              <a:ext uri="{FF2B5EF4-FFF2-40B4-BE49-F238E27FC236}">
                <a16:creationId xmlns:a16="http://schemas.microsoft.com/office/drawing/2014/main" id="{ADF3E12D-3E24-4301-9AB2-A0F9CA12DB42}"/>
              </a:ext>
            </a:extLst>
          </p:cNvPr>
          <p:cNvPicPr>
            <a:picLocks noChangeAspect="1"/>
          </p:cNvPicPr>
          <p:nvPr/>
        </p:nvPicPr>
        <p:blipFill>
          <a:blip r:embed="rId4"/>
          <a:stretch>
            <a:fillRect/>
          </a:stretch>
        </p:blipFill>
        <p:spPr>
          <a:xfrm>
            <a:off x="1314207" y="5934928"/>
            <a:ext cx="2656543" cy="890054"/>
          </a:xfrm>
          <a:prstGeom prst="rect">
            <a:avLst/>
          </a:prstGeom>
        </p:spPr>
      </p:pic>
      <p:cxnSp>
        <p:nvCxnSpPr>
          <p:cNvPr id="9" name="Connettore diritto 8">
            <a:extLst>
              <a:ext uri="{FF2B5EF4-FFF2-40B4-BE49-F238E27FC236}">
                <a16:creationId xmlns:a16="http://schemas.microsoft.com/office/drawing/2014/main" id="{8836F8F2-C1F5-B360-ABB5-CC33BB0BE4B4}"/>
              </a:ext>
            </a:extLst>
          </p:cNvPr>
          <p:cNvCxnSpPr/>
          <p:nvPr/>
        </p:nvCxnSpPr>
        <p:spPr>
          <a:xfrm>
            <a:off x="1977546" y="4010677"/>
            <a:ext cx="451866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pic>
        <p:nvPicPr>
          <p:cNvPr id="1028" name="Picture 4" descr="Comunicazione dei Progetti PNRR – Europa">
            <a:extLst>
              <a:ext uri="{FF2B5EF4-FFF2-40B4-BE49-F238E27FC236}">
                <a16:creationId xmlns:a16="http://schemas.microsoft.com/office/drawing/2014/main" id="{93E12C48-193D-990D-13A7-0BE52D84B12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63375" y="6053633"/>
            <a:ext cx="3224650" cy="8043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83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8CC0F681-DA81-AAC2-C3CB-77E7BD1F42D3}"/>
              </a:ext>
            </a:extLst>
          </p:cNvPr>
          <p:cNvSpPr>
            <a:spLocks noGrp="1"/>
          </p:cNvSpPr>
          <p:nvPr>
            <p:ph type="subTitle" idx="1"/>
          </p:nvPr>
        </p:nvSpPr>
        <p:spPr>
          <a:xfrm>
            <a:off x="518160" y="595948"/>
            <a:ext cx="5471160" cy="2687364"/>
          </a:xfrm>
        </p:spPr>
        <p:txBody>
          <a:bodyPr>
            <a:normAutofit/>
          </a:bodyPr>
          <a:lstStyle/>
          <a:p>
            <a:pPr algn="l"/>
            <a:r>
              <a:rPr lang="it-IT" sz="3200" b="1" dirty="0">
                <a:solidFill>
                  <a:schemeClr val="tx2">
                    <a:lumMod val="75000"/>
                    <a:lumOff val="25000"/>
                  </a:schemeClr>
                </a:solidFill>
              </a:rPr>
              <a:t>       TRL/Call to action</a:t>
            </a:r>
            <a:endParaRPr lang="it-IT" sz="3200" dirty="0"/>
          </a:p>
        </p:txBody>
      </p:sp>
      <p:sp>
        <p:nvSpPr>
          <p:cNvPr id="9" name="Sottotitolo 2">
            <a:extLst>
              <a:ext uri="{FF2B5EF4-FFF2-40B4-BE49-F238E27FC236}">
                <a16:creationId xmlns:a16="http://schemas.microsoft.com/office/drawing/2014/main" id="{CCA5611A-79EB-FC7C-60EF-F055AA58A9AE}"/>
              </a:ext>
            </a:extLst>
          </p:cNvPr>
          <p:cNvSpPr txBox="1">
            <a:spLocks/>
          </p:cNvSpPr>
          <p:nvPr/>
        </p:nvSpPr>
        <p:spPr>
          <a:xfrm>
            <a:off x="7486650" y="1577340"/>
            <a:ext cx="4187190" cy="258186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IT" b="1" dirty="0">
                <a:solidFill>
                  <a:schemeClr val="bg1"/>
                </a:solidFill>
              </a:rPr>
              <a:t>Titolo rappresentativo del brevetto:</a:t>
            </a:r>
          </a:p>
          <a:p>
            <a:pPr algn="l"/>
            <a:endParaRPr lang="it-IT" dirty="0"/>
          </a:p>
        </p:txBody>
      </p:sp>
      <p:cxnSp>
        <p:nvCxnSpPr>
          <p:cNvPr id="11" name="Connettore diritto 10">
            <a:extLst>
              <a:ext uri="{FF2B5EF4-FFF2-40B4-BE49-F238E27FC236}">
                <a16:creationId xmlns:a16="http://schemas.microsoft.com/office/drawing/2014/main" id="{3E6D6AFA-FDFF-96CD-D701-6716919FF621}"/>
              </a:ext>
            </a:extLst>
          </p:cNvPr>
          <p:cNvCxnSpPr>
            <a:cxnSpLocks/>
          </p:cNvCxnSpPr>
          <p:nvPr/>
        </p:nvCxnSpPr>
        <p:spPr>
          <a:xfrm>
            <a:off x="971550" y="1154430"/>
            <a:ext cx="3562872" cy="0"/>
          </a:xfrm>
          <a:prstGeom prst="line">
            <a:avLst/>
          </a:prstGeom>
        </p:spPr>
        <p:style>
          <a:lnRef idx="2">
            <a:schemeClr val="accent1"/>
          </a:lnRef>
          <a:fillRef idx="0">
            <a:schemeClr val="accent1"/>
          </a:fillRef>
          <a:effectRef idx="1">
            <a:schemeClr val="accent1"/>
          </a:effectRef>
          <a:fontRef idx="minor">
            <a:schemeClr val="tx1"/>
          </a:fontRef>
        </p:style>
      </p:cxnSp>
      <p:sp>
        <p:nvSpPr>
          <p:cNvPr id="12" name="CasellaDiTesto 11">
            <a:extLst>
              <a:ext uri="{FF2B5EF4-FFF2-40B4-BE49-F238E27FC236}">
                <a16:creationId xmlns:a16="http://schemas.microsoft.com/office/drawing/2014/main" id="{7C41954E-C38C-CA7D-4F17-16627C34D218}"/>
              </a:ext>
            </a:extLst>
          </p:cNvPr>
          <p:cNvSpPr txBox="1"/>
          <p:nvPr/>
        </p:nvSpPr>
        <p:spPr>
          <a:xfrm>
            <a:off x="3093811" y="2267649"/>
            <a:ext cx="8138160" cy="2031325"/>
          </a:xfrm>
          <a:prstGeom prst="rect">
            <a:avLst/>
          </a:prstGeom>
          <a:noFill/>
        </p:spPr>
        <p:txBody>
          <a:bodyPr wrap="square" rtlCol="0">
            <a:spAutoFit/>
          </a:bodyPr>
          <a:lstStyle/>
          <a:p>
            <a:pPr algn="just"/>
            <a:r>
              <a:rPr lang="it-IT" dirty="0"/>
              <a:t>L’idea di impresa è rivolta in primis al settore odontoiatrico che risulta ad oggi fortemente influenzato dall’utilizzo di tecnologie innovative a supporto del mondo clinico e scientifico. Il forte sviluppo tecnologico fa sì che il mondo Tech e della </a:t>
            </a:r>
            <a:r>
              <a:rPr lang="it-IT" dirty="0" err="1"/>
              <a:t>digital</a:t>
            </a:r>
            <a:r>
              <a:rPr lang="it-IT" dirty="0"/>
              <a:t> </a:t>
            </a:r>
            <a:r>
              <a:rPr lang="it-IT" dirty="0" err="1"/>
              <a:t>dentistry</a:t>
            </a:r>
            <a:r>
              <a:rPr lang="it-IT" dirty="0"/>
              <a:t> sia, ad oggi, in fase di crescita esponenziale e stia stravolgendo i protocolli di lavoro. Si stima che il mercato globale della </a:t>
            </a:r>
            <a:r>
              <a:rPr lang="it-IT" dirty="0" err="1"/>
              <a:t>digital</a:t>
            </a:r>
            <a:r>
              <a:rPr lang="it-IT" dirty="0"/>
              <a:t> </a:t>
            </a:r>
            <a:r>
              <a:rPr lang="it-IT" dirty="0" err="1"/>
              <a:t>dentistry</a:t>
            </a:r>
            <a:r>
              <a:rPr lang="it-IT" dirty="0"/>
              <a:t>   crescerà entro la fine del 2030,  con un </a:t>
            </a:r>
            <a:r>
              <a:rPr lang="it-IT" b="1" dirty="0"/>
              <a:t>CAGR del 9,6 % .</a:t>
            </a:r>
            <a:endParaRPr lang="it-IT" dirty="0"/>
          </a:p>
          <a:p>
            <a:pPr algn="just"/>
            <a:r>
              <a:rPr lang="it-IT" dirty="0"/>
              <a:t> </a:t>
            </a:r>
          </a:p>
        </p:txBody>
      </p:sp>
      <p:pic>
        <p:nvPicPr>
          <p:cNvPr id="10" name="Immagine 9">
            <a:extLst>
              <a:ext uri="{FF2B5EF4-FFF2-40B4-BE49-F238E27FC236}">
                <a16:creationId xmlns:a16="http://schemas.microsoft.com/office/drawing/2014/main" id="{E45A1E62-86CF-67AB-F1DE-9C86BE15D88B}"/>
              </a:ext>
            </a:extLst>
          </p:cNvPr>
          <p:cNvPicPr>
            <a:picLocks noChangeAspect="1"/>
          </p:cNvPicPr>
          <p:nvPr/>
        </p:nvPicPr>
        <p:blipFill>
          <a:blip r:embed="rId2"/>
          <a:stretch>
            <a:fillRect/>
          </a:stretch>
        </p:blipFill>
        <p:spPr>
          <a:xfrm>
            <a:off x="2602115" y="5529194"/>
            <a:ext cx="2651990" cy="890093"/>
          </a:xfrm>
          <a:prstGeom prst="rect">
            <a:avLst/>
          </a:prstGeom>
        </p:spPr>
      </p:pic>
      <p:pic>
        <p:nvPicPr>
          <p:cNvPr id="13" name="Immagine 12">
            <a:extLst>
              <a:ext uri="{FF2B5EF4-FFF2-40B4-BE49-F238E27FC236}">
                <a16:creationId xmlns:a16="http://schemas.microsoft.com/office/drawing/2014/main" id="{969B1BB4-36C6-8D2B-D728-3BA7BA7D8D74}"/>
              </a:ext>
            </a:extLst>
          </p:cNvPr>
          <p:cNvPicPr>
            <a:picLocks noChangeAspect="1"/>
          </p:cNvPicPr>
          <p:nvPr/>
        </p:nvPicPr>
        <p:blipFill>
          <a:blip r:embed="rId3"/>
          <a:stretch>
            <a:fillRect/>
          </a:stretch>
        </p:blipFill>
        <p:spPr>
          <a:xfrm>
            <a:off x="5874118" y="5614545"/>
            <a:ext cx="3225064" cy="804742"/>
          </a:xfrm>
          <a:prstGeom prst="rect">
            <a:avLst/>
          </a:prstGeom>
        </p:spPr>
      </p:pic>
      <p:pic>
        <p:nvPicPr>
          <p:cNvPr id="14" name="Immagine 13">
            <a:extLst>
              <a:ext uri="{FF2B5EF4-FFF2-40B4-BE49-F238E27FC236}">
                <a16:creationId xmlns:a16="http://schemas.microsoft.com/office/drawing/2014/main" id="{1CC140B3-3F9E-1213-FE2A-61E0ACA2727E}"/>
              </a:ext>
            </a:extLst>
          </p:cNvPr>
          <p:cNvPicPr>
            <a:picLocks noChangeAspect="1"/>
          </p:cNvPicPr>
          <p:nvPr/>
        </p:nvPicPr>
        <p:blipFill>
          <a:blip r:embed="rId4"/>
          <a:stretch>
            <a:fillRect/>
          </a:stretch>
        </p:blipFill>
        <p:spPr>
          <a:xfrm>
            <a:off x="9490595" y="5782082"/>
            <a:ext cx="1432684" cy="524301"/>
          </a:xfrm>
          <a:prstGeom prst="rect">
            <a:avLst/>
          </a:prstGeom>
        </p:spPr>
      </p:pic>
      <p:pic>
        <p:nvPicPr>
          <p:cNvPr id="4" name="Elemento grafico 3" descr="Badge 7 contorno">
            <a:extLst>
              <a:ext uri="{FF2B5EF4-FFF2-40B4-BE49-F238E27FC236}">
                <a16:creationId xmlns:a16="http://schemas.microsoft.com/office/drawing/2014/main" id="{323ACA11-92C3-1D6F-64B8-BC8356CD9D4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428750" y="2826112"/>
            <a:ext cx="914400" cy="914400"/>
          </a:xfrm>
          <a:prstGeom prst="rect">
            <a:avLst/>
          </a:prstGeom>
        </p:spPr>
      </p:pic>
      <p:pic>
        <p:nvPicPr>
          <p:cNvPr id="2" name="Immagine 1">
            <a:extLst>
              <a:ext uri="{FF2B5EF4-FFF2-40B4-BE49-F238E27FC236}">
                <a16:creationId xmlns:a16="http://schemas.microsoft.com/office/drawing/2014/main" id="{DCCE4E3C-47D5-62D7-A54F-2DADD0195E6B}"/>
              </a:ext>
            </a:extLst>
          </p:cNvPr>
          <p:cNvPicPr>
            <a:picLocks noChangeAspect="1"/>
          </p:cNvPicPr>
          <p:nvPr/>
        </p:nvPicPr>
        <p:blipFill>
          <a:blip r:embed="rId7"/>
          <a:stretch>
            <a:fillRect/>
          </a:stretch>
        </p:blipFill>
        <p:spPr>
          <a:xfrm>
            <a:off x="1513721" y="5503440"/>
            <a:ext cx="1088394" cy="1026952"/>
          </a:xfrm>
          <a:prstGeom prst="rect">
            <a:avLst/>
          </a:prstGeom>
        </p:spPr>
      </p:pic>
    </p:spTree>
    <p:extLst>
      <p:ext uri="{BB962C8B-B14F-4D97-AF65-F5344CB8AC3E}">
        <p14:creationId xmlns:p14="http://schemas.microsoft.com/office/powerpoint/2010/main" val="3214616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8CC0F681-DA81-AAC2-C3CB-77E7BD1F42D3}"/>
              </a:ext>
            </a:extLst>
          </p:cNvPr>
          <p:cNvSpPr>
            <a:spLocks noGrp="1"/>
          </p:cNvSpPr>
          <p:nvPr>
            <p:ph type="subTitle" idx="1"/>
          </p:nvPr>
        </p:nvSpPr>
        <p:spPr>
          <a:xfrm>
            <a:off x="518160" y="595948"/>
            <a:ext cx="5471160" cy="2687364"/>
          </a:xfrm>
        </p:spPr>
        <p:txBody>
          <a:bodyPr>
            <a:normAutofit/>
          </a:bodyPr>
          <a:lstStyle/>
          <a:p>
            <a:pPr algn="l"/>
            <a:r>
              <a:rPr lang="it-IT" sz="3200" b="1" dirty="0">
                <a:solidFill>
                  <a:schemeClr val="tx2">
                    <a:lumMod val="75000"/>
                    <a:lumOff val="25000"/>
                  </a:schemeClr>
                </a:solidFill>
              </a:rPr>
              <a:t> Team</a:t>
            </a:r>
            <a:endParaRPr lang="it-IT" sz="3200" dirty="0"/>
          </a:p>
        </p:txBody>
      </p:sp>
      <p:sp>
        <p:nvSpPr>
          <p:cNvPr id="9" name="Sottotitolo 2">
            <a:extLst>
              <a:ext uri="{FF2B5EF4-FFF2-40B4-BE49-F238E27FC236}">
                <a16:creationId xmlns:a16="http://schemas.microsoft.com/office/drawing/2014/main" id="{CCA5611A-79EB-FC7C-60EF-F055AA58A9AE}"/>
              </a:ext>
            </a:extLst>
          </p:cNvPr>
          <p:cNvSpPr txBox="1">
            <a:spLocks/>
          </p:cNvSpPr>
          <p:nvPr/>
        </p:nvSpPr>
        <p:spPr>
          <a:xfrm>
            <a:off x="7486650" y="1577340"/>
            <a:ext cx="4187190" cy="258186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IT" b="1" dirty="0">
                <a:solidFill>
                  <a:schemeClr val="bg1"/>
                </a:solidFill>
              </a:rPr>
              <a:t>Titolo rappresentativo del brevetto:</a:t>
            </a:r>
          </a:p>
          <a:p>
            <a:pPr algn="l"/>
            <a:endParaRPr lang="it-IT" dirty="0"/>
          </a:p>
        </p:txBody>
      </p:sp>
      <p:cxnSp>
        <p:nvCxnSpPr>
          <p:cNvPr id="11" name="Connettore diritto 10">
            <a:extLst>
              <a:ext uri="{FF2B5EF4-FFF2-40B4-BE49-F238E27FC236}">
                <a16:creationId xmlns:a16="http://schemas.microsoft.com/office/drawing/2014/main" id="{3E6D6AFA-FDFF-96CD-D701-6716919FF621}"/>
              </a:ext>
            </a:extLst>
          </p:cNvPr>
          <p:cNvCxnSpPr>
            <a:cxnSpLocks/>
          </p:cNvCxnSpPr>
          <p:nvPr/>
        </p:nvCxnSpPr>
        <p:spPr>
          <a:xfrm>
            <a:off x="708660" y="1154430"/>
            <a:ext cx="1107614" cy="0"/>
          </a:xfrm>
          <a:prstGeom prst="line">
            <a:avLst/>
          </a:prstGeom>
        </p:spPr>
        <p:style>
          <a:lnRef idx="2">
            <a:schemeClr val="accent1"/>
          </a:lnRef>
          <a:fillRef idx="0">
            <a:schemeClr val="accent1"/>
          </a:fillRef>
          <a:effectRef idx="1">
            <a:schemeClr val="accent1"/>
          </a:effectRef>
          <a:fontRef idx="minor">
            <a:schemeClr val="tx1"/>
          </a:fontRef>
        </p:style>
      </p:cxnSp>
      <p:pic>
        <p:nvPicPr>
          <p:cNvPr id="4" name="Immagine 3">
            <a:extLst>
              <a:ext uri="{FF2B5EF4-FFF2-40B4-BE49-F238E27FC236}">
                <a16:creationId xmlns:a16="http://schemas.microsoft.com/office/drawing/2014/main" id="{CC29FAF6-BC56-08B4-8F52-0290037E98EA}"/>
              </a:ext>
            </a:extLst>
          </p:cNvPr>
          <p:cNvPicPr>
            <a:picLocks noChangeAspect="1"/>
          </p:cNvPicPr>
          <p:nvPr/>
        </p:nvPicPr>
        <p:blipFill>
          <a:blip r:embed="rId2"/>
          <a:stretch>
            <a:fillRect/>
          </a:stretch>
        </p:blipFill>
        <p:spPr>
          <a:xfrm>
            <a:off x="9580245" y="5921489"/>
            <a:ext cx="1432684" cy="524301"/>
          </a:xfrm>
          <a:prstGeom prst="rect">
            <a:avLst/>
          </a:prstGeom>
        </p:spPr>
      </p:pic>
      <p:pic>
        <p:nvPicPr>
          <p:cNvPr id="5" name="Immagine 4">
            <a:extLst>
              <a:ext uri="{FF2B5EF4-FFF2-40B4-BE49-F238E27FC236}">
                <a16:creationId xmlns:a16="http://schemas.microsoft.com/office/drawing/2014/main" id="{42B615A6-1325-30AE-C54C-72F7281DD232}"/>
              </a:ext>
            </a:extLst>
          </p:cNvPr>
          <p:cNvPicPr>
            <a:picLocks noChangeAspect="1"/>
          </p:cNvPicPr>
          <p:nvPr/>
        </p:nvPicPr>
        <p:blipFill>
          <a:blip r:embed="rId3"/>
          <a:stretch>
            <a:fillRect/>
          </a:stretch>
        </p:blipFill>
        <p:spPr>
          <a:xfrm>
            <a:off x="5706478" y="5781268"/>
            <a:ext cx="3225064" cy="804742"/>
          </a:xfrm>
          <a:prstGeom prst="rect">
            <a:avLst/>
          </a:prstGeom>
        </p:spPr>
      </p:pic>
      <p:pic>
        <p:nvPicPr>
          <p:cNvPr id="7" name="Immagine 6">
            <a:extLst>
              <a:ext uri="{FF2B5EF4-FFF2-40B4-BE49-F238E27FC236}">
                <a16:creationId xmlns:a16="http://schemas.microsoft.com/office/drawing/2014/main" id="{CB7095B5-0611-139F-8000-EDA0B90A5743}"/>
              </a:ext>
            </a:extLst>
          </p:cNvPr>
          <p:cNvPicPr>
            <a:picLocks noChangeAspect="1"/>
          </p:cNvPicPr>
          <p:nvPr/>
        </p:nvPicPr>
        <p:blipFill>
          <a:blip r:embed="rId4"/>
          <a:stretch>
            <a:fillRect/>
          </a:stretch>
        </p:blipFill>
        <p:spPr>
          <a:xfrm>
            <a:off x="2531738" y="5690735"/>
            <a:ext cx="2651990" cy="890093"/>
          </a:xfrm>
          <a:prstGeom prst="rect">
            <a:avLst/>
          </a:prstGeom>
        </p:spPr>
      </p:pic>
      <p:sp>
        <p:nvSpPr>
          <p:cNvPr id="8" name="CasellaDiTesto 7">
            <a:extLst>
              <a:ext uri="{FF2B5EF4-FFF2-40B4-BE49-F238E27FC236}">
                <a16:creationId xmlns:a16="http://schemas.microsoft.com/office/drawing/2014/main" id="{A85324E2-9EDD-5CCD-6C63-6E5C677E9640}"/>
              </a:ext>
            </a:extLst>
          </p:cNvPr>
          <p:cNvSpPr txBox="1"/>
          <p:nvPr/>
        </p:nvSpPr>
        <p:spPr>
          <a:xfrm>
            <a:off x="564952" y="2618892"/>
            <a:ext cx="4565436" cy="1938992"/>
          </a:xfrm>
          <a:prstGeom prst="rect">
            <a:avLst/>
          </a:prstGeom>
          <a:noFill/>
          <a:ln>
            <a:solidFill>
              <a:schemeClr val="tx1"/>
            </a:solidFill>
          </a:ln>
        </p:spPr>
        <p:txBody>
          <a:bodyPr wrap="square" rtlCol="0">
            <a:spAutoFit/>
          </a:bodyPr>
          <a:lstStyle/>
          <a:p>
            <a:r>
              <a:rPr lang="it-IT" sz="1200" b="1" u="sng" dirty="0">
                <a:solidFill>
                  <a:srgbClr val="FE7C11"/>
                </a:solidFill>
                <a:latin typeface="Century Gothic" panose="020B0502020202020204" pitchFamily="34" charset="0"/>
              </a:rPr>
              <a:t>MEMBRO1 </a:t>
            </a:r>
          </a:p>
          <a:p>
            <a:endParaRPr lang="it-IT" sz="1200" b="1" u="sng" dirty="0">
              <a:solidFill>
                <a:srgbClr val="FE7C11"/>
              </a:solidFill>
              <a:latin typeface="Century Gothic" panose="020B0502020202020204" pitchFamily="34" charset="0"/>
            </a:endParaRPr>
          </a:p>
          <a:p>
            <a:r>
              <a:rPr lang="it-IT" sz="1200" b="1" dirty="0">
                <a:solidFill>
                  <a:srgbClr val="FE7C11"/>
                </a:solidFill>
                <a:latin typeface="Century Gothic" panose="020B0502020202020204" pitchFamily="34" charset="0"/>
              </a:rPr>
              <a:t>Nome Cognome</a:t>
            </a:r>
            <a:r>
              <a:rPr lang="it-IT" sz="1200" dirty="0">
                <a:solidFill>
                  <a:srgbClr val="FE7C11"/>
                </a:solidFill>
                <a:latin typeface="Century Gothic" panose="020B0502020202020204" pitchFamily="34" charset="0"/>
              </a:rPr>
              <a:t>: Bruna </a:t>
            </a:r>
            <a:r>
              <a:rPr lang="it-IT" sz="1200" dirty="0" err="1">
                <a:solidFill>
                  <a:srgbClr val="FE7C11"/>
                </a:solidFill>
                <a:latin typeface="Century Gothic" panose="020B0502020202020204" pitchFamily="34" charset="0"/>
              </a:rPr>
              <a:t>Sinjari</a:t>
            </a:r>
            <a:endParaRPr lang="it-IT" sz="1200" dirty="0">
              <a:solidFill>
                <a:srgbClr val="FE7C11"/>
              </a:solidFill>
              <a:latin typeface="Century Gothic" panose="020B0502020202020204" pitchFamily="34" charset="0"/>
            </a:endParaRPr>
          </a:p>
          <a:p>
            <a:endParaRPr lang="it-IT" sz="1200" dirty="0">
              <a:solidFill>
                <a:srgbClr val="FE7C11"/>
              </a:solidFill>
              <a:latin typeface="Century Gothic" panose="020B0502020202020204" pitchFamily="34" charset="0"/>
            </a:endParaRPr>
          </a:p>
          <a:p>
            <a:pPr algn="just"/>
            <a:r>
              <a:rPr lang="it-IT" sz="1200" b="1" dirty="0">
                <a:solidFill>
                  <a:srgbClr val="FE7C11"/>
                </a:solidFill>
                <a:latin typeface="Century Gothic" panose="020B0502020202020204" pitchFamily="34" charset="0"/>
              </a:rPr>
              <a:t>Descrizione</a:t>
            </a:r>
            <a:r>
              <a:rPr lang="it-IT" sz="1200" dirty="0">
                <a:solidFill>
                  <a:srgbClr val="FE7C11"/>
                </a:solidFill>
                <a:latin typeface="Century Gothic" panose="020B0502020202020204" pitchFamily="34" charset="0"/>
              </a:rPr>
              <a:t>:  Professore Associato del  Dipartimento di Tecnologie Innovative in Medicina &amp; Odontoiatria dell’Università degli studi </a:t>
            </a:r>
            <a:r>
              <a:rPr lang="it-IT" sz="1200" dirty="0" err="1">
                <a:solidFill>
                  <a:srgbClr val="FE7C11"/>
                </a:solidFill>
                <a:latin typeface="Century Gothic" panose="020B0502020202020204" pitchFamily="34" charset="0"/>
              </a:rPr>
              <a:t>G.d’Annunzio</a:t>
            </a:r>
            <a:r>
              <a:rPr lang="it-IT" sz="1200" dirty="0">
                <a:solidFill>
                  <a:srgbClr val="FE7C11"/>
                </a:solidFill>
                <a:latin typeface="Century Gothic" panose="020B0502020202020204" pitchFamily="34" charset="0"/>
              </a:rPr>
              <a:t> di Chieti-Pescara.</a:t>
            </a:r>
          </a:p>
          <a:p>
            <a:pPr algn="just"/>
            <a:endParaRPr lang="it-IT" sz="1200" dirty="0">
              <a:solidFill>
                <a:srgbClr val="FE7C11"/>
              </a:solidFill>
              <a:latin typeface="Century Gothic" panose="020B0502020202020204" pitchFamily="34" charset="0"/>
            </a:endParaRPr>
          </a:p>
          <a:p>
            <a:endParaRPr lang="it-IT" sz="1200" b="1" dirty="0">
              <a:solidFill>
                <a:srgbClr val="FE7C11"/>
              </a:solidFill>
              <a:latin typeface="Century Gothic" panose="020B0502020202020204" pitchFamily="34" charset="0"/>
            </a:endParaRPr>
          </a:p>
          <a:p>
            <a:r>
              <a:rPr lang="it-IT" sz="1200" b="1" dirty="0">
                <a:solidFill>
                  <a:srgbClr val="FE7C11"/>
                </a:solidFill>
                <a:latin typeface="Century Gothic" panose="020B0502020202020204" pitchFamily="34" charset="0"/>
              </a:rPr>
              <a:t>E-mail: </a:t>
            </a:r>
            <a:r>
              <a:rPr lang="it-IT" sz="1200" b="0" i="0" dirty="0">
                <a:solidFill>
                  <a:srgbClr val="474747"/>
                </a:solidFill>
                <a:effectLst/>
                <a:latin typeface="Arial" panose="020B0604020202020204" pitchFamily="34" charset="0"/>
                <a:hlinkClick r:id="rId5"/>
              </a:rPr>
              <a:t>b.sinjari@unich.it</a:t>
            </a:r>
            <a:r>
              <a:rPr lang="it-IT" sz="1200" b="0" i="0" dirty="0">
                <a:solidFill>
                  <a:srgbClr val="FE7C11"/>
                </a:solidFill>
                <a:effectLst/>
                <a:latin typeface="Century Gothic" panose="020B0502020202020204" pitchFamily="34" charset="0"/>
              </a:rPr>
              <a:t> </a:t>
            </a:r>
            <a:endParaRPr lang="it-IT" sz="1200" dirty="0">
              <a:solidFill>
                <a:srgbClr val="FE7C11"/>
              </a:solidFill>
              <a:latin typeface="Century Gothic" panose="020B0502020202020204" pitchFamily="34" charset="0"/>
            </a:endParaRPr>
          </a:p>
        </p:txBody>
      </p:sp>
      <p:sp>
        <p:nvSpPr>
          <p:cNvPr id="13" name="CasellaDiTesto 12">
            <a:extLst>
              <a:ext uri="{FF2B5EF4-FFF2-40B4-BE49-F238E27FC236}">
                <a16:creationId xmlns:a16="http://schemas.microsoft.com/office/drawing/2014/main" id="{CB3BE607-F9B1-4B30-D714-9EA204737146}"/>
              </a:ext>
            </a:extLst>
          </p:cNvPr>
          <p:cNvSpPr txBox="1"/>
          <p:nvPr/>
        </p:nvSpPr>
        <p:spPr>
          <a:xfrm>
            <a:off x="5610002" y="2516761"/>
            <a:ext cx="5471160" cy="2015936"/>
          </a:xfrm>
          <a:prstGeom prst="rect">
            <a:avLst/>
          </a:prstGeom>
          <a:noFill/>
          <a:ln>
            <a:solidFill>
              <a:schemeClr val="tx1"/>
            </a:solidFill>
          </a:ln>
        </p:spPr>
        <p:txBody>
          <a:bodyPr wrap="square" rtlCol="0">
            <a:spAutoFit/>
          </a:bodyPr>
          <a:lstStyle/>
          <a:p>
            <a:r>
              <a:rPr lang="it-IT" sz="1200" b="1" u="sng" dirty="0">
                <a:solidFill>
                  <a:srgbClr val="FE7C11"/>
                </a:solidFill>
                <a:latin typeface="Century Gothic" panose="020B0502020202020204" pitchFamily="34" charset="0"/>
              </a:rPr>
              <a:t>MEMBRO 2</a:t>
            </a:r>
          </a:p>
          <a:p>
            <a:endParaRPr lang="it-IT" sz="1200" b="1" u="sng" dirty="0">
              <a:solidFill>
                <a:srgbClr val="FE7C11"/>
              </a:solidFill>
              <a:latin typeface="Century Gothic" panose="020B0502020202020204" pitchFamily="34" charset="0"/>
            </a:endParaRPr>
          </a:p>
          <a:p>
            <a:r>
              <a:rPr lang="it-IT" sz="1200" b="1" dirty="0">
                <a:solidFill>
                  <a:srgbClr val="FE7C11"/>
                </a:solidFill>
                <a:latin typeface="Century Gothic" panose="020B0502020202020204" pitchFamily="34" charset="0"/>
              </a:rPr>
              <a:t>Nome Cognome</a:t>
            </a:r>
            <a:r>
              <a:rPr lang="it-IT" sz="1200" dirty="0">
                <a:solidFill>
                  <a:srgbClr val="FE7C11"/>
                </a:solidFill>
                <a:latin typeface="Century Gothic" panose="020B0502020202020204" pitchFamily="34" charset="0"/>
              </a:rPr>
              <a:t>: Gianmaria D’Addazio</a:t>
            </a:r>
          </a:p>
          <a:p>
            <a:endParaRPr lang="it-IT" sz="1200" dirty="0">
              <a:solidFill>
                <a:srgbClr val="FE7C11"/>
              </a:solidFill>
              <a:latin typeface="Century Gothic" panose="020B0502020202020204" pitchFamily="34" charset="0"/>
            </a:endParaRPr>
          </a:p>
          <a:p>
            <a:pPr algn="just" fontAlgn="base">
              <a:spcBef>
                <a:spcPts val="300"/>
              </a:spcBef>
              <a:spcAft>
                <a:spcPts val="300"/>
              </a:spcAft>
              <a:buNone/>
            </a:pPr>
            <a:r>
              <a:rPr lang="it-IT" sz="1200" b="1" dirty="0">
                <a:solidFill>
                  <a:srgbClr val="FE7C11"/>
                </a:solidFill>
                <a:latin typeface="Century Gothic" panose="020B0502020202020204" pitchFamily="34" charset="0"/>
              </a:rPr>
              <a:t>Descrizione</a:t>
            </a:r>
            <a:r>
              <a:rPr lang="it-IT" sz="1200" dirty="0">
                <a:solidFill>
                  <a:srgbClr val="FE7C11"/>
                </a:solidFill>
                <a:latin typeface="Century Gothic" panose="020B0502020202020204" pitchFamily="34" charset="0"/>
              </a:rPr>
              <a:t>: Ricercatore in tecnologie a supporto dell’odontoiatria, </a:t>
            </a:r>
            <a:r>
              <a:rPr lang="it-IT" sz="1200" dirty="0" err="1">
                <a:solidFill>
                  <a:srgbClr val="FE7C11"/>
                </a:solidFill>
                <a:latin typeface="Century Gothic" panose="020B0502020202020204" pitchFamily="34" charset="0"/>
              </a:rPr>
              <a:t>digital</a:t>
            </a:r>
            <a:r>
              <a:rPr lang="it-IT" sz="1200" dirty="0">
                <a:solidFill>
                  <a:srgbClr val="FE7C11"/>
                </a:solidFill>
                <a:latin typeface="Century Gothic" panose="020B0502020202020204" pitchFamily="34" charset="0"/>
              </a:rPr>
              <a:t> </a:t>
            </a:r>
            <a:r>
              <a:rPr lang="it-IT" sz="1200" dirty="0" err="1">
                <a:solidFill>
                  <a:srgbClr val="FE7C11"/>
                </a:solidFill>
                <a:latin typeface="Century Gothic" panose="020B0502020202020204" pitchFamily="34" charset="0"/>
              </a:rPr>
              <a:t>dentistry</a:t>
            </a:r>
            <a:r>
              <a:rPr lang="it-IT" sz="1200" dirty="0">
                <a:solidFill>
                  <a:srgbClr val="FE7C11"/>
                </a:solidFill>
                <a:latin typeface="Century Gothic" panose="020B0502020202020204" pitchFamily="34" charset="0"/>
              </a:rPr>
              <a:t>, materiali, connessioni impianto-protesiche e mantenimento a lungo termine dei restauri dell’Università degli studi </a:t>
            </a:r>
            <a:r>
              <a:rPr lang="it-IT" sz="1200" dirty="0" err="1">
                <a:solidFill>
                  <a:srgbClr val="FE7C11"/>
                </a:solidFill>
                <a:latin typeface="Century Gothic" panose="020B0502020202020204" pitchFamily="34" charset="0"/>
              </a:rPr>
              <a:t>G.d’Annunzio</a:t>
            </a:r>
            <a:r>
              <a:rPr lang="it-IT" sz="1200" dirty="0">
                <a:solidFill>
                  <a:srgbClr val="FE7C11"/>
                </a:solidFill>
                <a:latin typeface="Century Gothic" panose="020B0502020202020204" pitchFamily="34" charset="0"/>
              </a:rPr>
              <a:t> di Chieti-Pescara.</a:t>
            </a:r>
          </a:p>
          <a:p>
            <a:endParaRPr lang="it-IT" sz="1200" dirty="0">
              <a:solidFill>
                <a:srgbClr val="FE7C11"/>
              </a:solidFill>
              <a:latin typeface="Century Gothic" panose="020B0502020202020204" pitchFamily="34" charset="0"/>
            </a:endParaRPr>
          </a:p>
          <a:p>
            <a:r>
              <a:rPr lang="it-IT" sz="1200" b="1" dirty="0">
                <a:solidFill>
                  <a:srgbClr val="FE7C11"/>
                </a:solidFill>
                <a:latin typeface="Century Gothic" panose="020B0502020202020204" pitchFamily="34" charset="0"/>
              </a:rPr>
              <a:t>E-mail:</a:t>
            </a:r>
            <a:r>
              <a:rPr lang="it-IT" sz="1200" dirty="0">
                <a:solidFill>
                  <a:srgbClr val="FE7C11"/>
                </a:solidFill>
                <a:latin typeface="Century Gothic" panose="020B0502020202020204" pitchFamily="34" charset="0"/>
              </a:rPr>
              <a:t> </a:t>
            </a:r>
            <a:r>
              <a:rPr lang="it-IT" sz="1200" i="0" dirty="0">
                <a:solidFill>
                  <a:srgbClr val="767676"/>
                </a:solidFill>
                <a:effectLst/>
                <a:latin typeface="Arial" panose="020B0604020202020204" pitchFamily="34" charset="0"/>
                <a:hlinkClick r:id="rId6"/>
              </a:rPr>
              <a:t>gianmaria</a:t>
            </a:r>
            <a:r>
              <a:rPr lang="it-IT" sz="1200" i="0" dirty="0">
                <a:solidFill>
                  <a:srgbClr val="474747"/>
                </a:solidFill>
                <a:effectLst/>
                <a:latin typeface="Arial" panose="020B0604020202020204" pitchFamily="34" charset="0"/>
                <a:hlinkClick r:id="rId6"/>
              </a:rPr>
              <a:t>.d</a:t>
            </a:r>
            <a:r>
              <a:rPr lang="it-IT" sz="1200" b="0" i="0" dirty="0">
                <a:solidFill>
                  <a:srgbClr val="474747"/>
                </a:solidFill>
                <a:effectLst/>
                <a:latin typeface="Arial" panose="020B0604020202020204" pitchFamily="34" charset="0"/>
                <a:hlinkClick r:id="rId6"/>
              </a:rPr>
              <a:t>addazio@unich.it</a:t>
            </a:r>
            <a:r>
              <a:rPr lang="it-IT" sz="1200" b="0" i="0" dirty="0">
                <a:solidFill>
                  <a:srgbClr val="FE7C11"/>
                </a:solidFill>
                <a:effectLst/>
                <a:latin typeface="Century Gothic" panose="020B0502020202020204" pitchFamily="34" charset="0"/>
              </a:rPr>
              <a:t> </a:t>
            </a:r>
            <a:r>
              <a:rPr lang="it-IT" sz="1200" dirty="0">
                <a:solidFill>
                  <a:srgbClr val="FE7C11"/>
                </a:solidFill>
                <a:latin typeface="Century Gothic" panose="020B0502020202020204" pitchFamily="34" charset="0"/>
              </a:rPr>
              <a:t> </a:t>
            </a:r>
          </a:p>
        </p:txBody>
      </p:sp>
      <p:pic>
        <p:nvPicPr>
          <p:cNvPr id="2" name="Immagine 1">
            <a:extLst>
              <a:ext uri="{FF2B5EF4-FFF2-40B4-BE49-F238E27FC236}">
                <a16:creationId xmlns:a16="http://schemas.microsoft.com/office/drawing/2014/main" id="{B44BA195-7648-B913-761A-DF9C86706D99}"/>
              </a:ext>
            </a:extLst>
          </p:cNvPr>
          <p:cNvPicPr>
            <a:picLocks noChangeAspect="1"/>
          </p:cNvPicPr>
          <p:nvPr/>
        </p:nvPicPr>
        <p:blipFill>
          <a:blip r:embed="rId7"/>
          <a:stretch>
            <a:fillRect/>
          </a:stretch>
        </p:blipFill>
        <p:spPr>
          <a:xfrm>
            <a:off x="920594" y="5622305"/>
            <a:ext cx="1088394" cy="1026952"/>
          </a:xfrm>
          <a:prstGeom prst="rect">
            <a:avLst/>
          </a:prstGeom>
        </p:spPr>
      </p:pic>
    </p:spTree>
    <p:extLst>
      <p:ext uri="{BB962C8B-B14F-4D97-AF65-F5344CB8AC3E}">
        <p14:creationId xmlns:p14="http://schemas.microsoft.com/office/powerpoint/2010/main" val="71166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C7100CB1-7F40-9639-E8BD-CF80C2359E51}"/>
              </a:ext>
            </a:extLst>
          </p:cNvPr>
          <p:cNvSpPr/>
          <p:nvPr/>
        </p:nvSpPr>
        <p:spPr>
          <a:xfrm>
            <a:off x="627105" y="430847"/>
            <a:ext cx="7360920" cy="5474970"/>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2" name="Titolo 1">
            <a:extLst>
              <a:ext uri="{FF2B5EF4-FFF2-40B4-BE49-F238E27FC236}">
                <a16:creationId xmlns:a16="http://schemas.microsoft.com/office/drawing/2014/main" id="{F9C47029-DF98-FDA4-884A-271785C04BB0}"/>
              </a:ext>
            </a:extLst>
          </p:cNvPr>
          <p:cNvSpPr>
            <a:spLocks noGrp="1"/>
          </p:cNvSpPr>
          <p:nvPr>
            <p:ph type="ctrTitle"/>
          </p:nvPr>
        </p:nvSpPr>
        <p:spPr>
          <a:xfrm>
            <a:off x="-264435" y="904985"/>
            <a:ext cx="9144000" cy="2387600"/>
          </a:xfrm>
        </p:spPr>
        <p:txBody>
          <a:bodyPr>
            <a:normAutofit/>
          </a:bodyPr>
          <a:lstStyle/>
          <a:p>
            <a:r>
              <a:rPr lang="it-IT" sz="3600" dirty="0">
                <a:solidFill>
                  <a:schemeClr val="bg1"/>
                </a:solidFill>
              </a:rPr>
              <a:t>GRAZIE</a:t>
            </a:r>
          </a:p>
        </p:txBody>
      </p:sp>
      <p:pic>
        <p:nvPicPr>
          <p:cNvPr id="1026" name="Picture 2" descr="Università degli Studi &quot;G. d'Annunzio&quot;Chieti – Pescara">
            <a:extLst>
              <a:ext uri="{FF2B5EF4-FFF2-40B4-BE49-F238E27FC236}">
                <a16:creationId xmlns:a16="http://schemas.microsoft.com/office/drawing/2014/main" id="{B390B716-7B31-9005-0C92-6495F4DE6C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25110" y="1995706"/>
            <a:ext cx="2268538" cy="2135095"/>
          </a:xfrm>
          <a:prstGeom prst="rect">
            <a:avLst/>
          </a:prstGeom>
          <a:noFill/>
          <a:extLst>
            <a:ext uri="{909E8E84-426E-40DD-AFC4-6F175D3DCCD1}">
              <a14:hiddenFill xmlns:a14="http://schemas.microsoft.com/office/drawing/2010/main">
                <a:solidFill>
                  <a:srgbClr val="FFFFFF"/>
                </a:solidFill>
              </a14:hiddenFill>
            </a:ext>
          </a:extLst>
        </p:spPr>
      </p:pic>
      <p:pic>
        <p:nvPicPr>
          <p:cNvPr id="6" name="Immagine 5">
            <a:extLst>
              <a:ext uri="{FF2B5EF4-FFF2-40B4-BE49-F238E27FC236}">
                <a16:creationId xmlns:a16="http://schemas.microsoft.com/office/drawing/2014/main" id="{21F6EDFD-EFA7-3AF5-251B-823A0D7F9C84}"/>
              </a:ext>
            </a:extLst>
          </p:cNvPr>
          <p:cNvPicPr>
            <a:picLocks noChangeAspect="1"/>
          </p:cNvPicPr>
          <p:nvPr/>
        </p:nvPicPr>
        <p:blipFill>
          <a:blip r:embed="rId3"/>
          <a:stretch>
            <a:fillRect/>
          </a:stretch>
        </p:blipFill>
        <p:spPr>
          <a:xfrm>
            <a:off x="8879565" y="6196406"/>
            <a:ext cx="1437322" cy="518819"/>
          </a:xfrm>
          <a:prstGeom prst="rect">
            <a:avLst/>
          </a:prstGeom>
        </p:spPr>
      </p:pic>
      <p:pic>
        <p:nvPicPr>
          <p:cNvPr id="7" name="Immagine 6">
            <a:extLst>
              <a:ext uri="{FF2B5EF4-FFF2-40B4-BE49-F238E27FC236}">
                <a16:creationId xmlns:a16="http://schemas.microsoft.com/office/drawing/2014/main" id="{ADF3E12D-3E24-4301-9AB2-A0F9CA12DB42}"/>
              </a:ext>
            </a:extLst>
          </p:cNvPr>
          <p:cNvPicPr>
            <a:picLocks noChangeAspect="1"/>
          </p:cNvPicPr>
          <p:nvPr/>
        </p:nvPicPr>
        <p:blipFill>
          <a:blip r:embed="rId4"/>
          <a:stretch>
            <a:fillRect/>
          </a:stretch>
        </p:blipFill>
        <p:spPr>
          <a:xfrm>
            <a:off x="1314207" y="5934928"/>
            <a:ext cx="2656543" cy="890054"/>
          </a:xfrm>
          <a:prstGeom prst="rect">
            <a:avLst/>
          </a:prstGeom>
        </p:spPr>
      </p:pic>
      <p:cxnSp>
        <p:nvCxnSpPr>
          <p:cNvPr id="9" name="Connettore diritto 8">
            <a:extLst>
              <a:ext uri="{FF2B5EF4-FFF2-40B4-BE49-F238E27FC236}">
                <a16:creationId xmlns:a16="http://schemas.microsoft.com/office/drawing/2014/main" id="{8836F8F2-C1F5-B360-ABB5-CC33BB0BE4B4}"/>
              </a:ext>
            </a:extLst>
          </p:cNvPr>
          <p:cNvCxnSpPr/>
          <p:nvPr/>
        </p:nvCxnSpPr>
        <p:spPr>
          <a:xfrm>
            <a:off x="1977546" y="4010677"/>
            <a:ext cx="451866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pic>
        <p:nvPicPr>
          <p:cNvPr id="1028" name="Picture 4" descr="Comunicazione dei Progetti PNRR – Europa">
            <a:extLst>
              <a:ext uri="{FF2B5EF4-FFF2-40B4-BE49-F238E27FC236}">
                <a16:creationId xmlns:a16="http://schemas.microsoft.com/office/drawing/2014/main" id="{93E12C48-193D-990D-13A7-0BE52D84B12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63375" y="6053633"/>
            <a:ext cx="3224650" cy="8043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456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10">
            <a:extLst>
              <a:ext uri="{FF2B5EF4-FFF2-40B4-BE49-F238E27FC236}">
                <a16:creationId xmlns:a16="http://schemas.microsoft.com/office/drawing/2014/main" id="{8D0D6D3E-D7F9-4591-9CA9-DDF4DB1F73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4EFF9C16-3F18-B85C-9D7A-759CDBA9165A}"/>
              </a:ext>
            </a:extLst>
          </p:cNvPr>
          <p:cNvSpPr>
            <a:spLocks noGrp="1"/>
          </p:cNvSpPr>
          <p:nvPr>
            <p:ph type="title"/>
          </p:nvPr>
        </p:nvSpPr>
        <p:spPr>
          <a:xfrm>
            <a:off x="1517664" y="1781030"/>
            <a:ext cx="5193370" cy="3163224"/>
          </a:xfrm>
        </p:spPr>
        <p:txBody>
          <a:bodyPr vert="horz" lIns="91440" tIns="45720" rIns="91440" bIns="45720" rtlCol="0" anchor="t">
            <a:normAutofit/>
          </a:bodyPr>
          <a:lstStyle/>
          <a:p>
            <a:pPr algn="ctr"/>
            <a:r>
              <a:rPr lang="en-US" sz="4800" dirty="0">
                <a:solidFill>
                  <a:schemeClr val="accent6"/>
                </a:solidFill>
              </a:rPr>
              <a:t> </a:t>
            </a:r>
            <a:r>
              <a:rPr lang="en-US" sz="4800" dirty="0">
                <a:solidFill>
                  <a:schemeClr val="accent1">
                    <a:lumMod val="40000"/>
                    <a:lumOff val="60000"/>
                  </a:schemeClr>
                </a:solidFill>
                <a:effectLst>
                  <a:outerShdw blurRad="38100" dist="38100" dir="2700000" algn="tl">
                    <a:srgbClr val="000000">
                      <a:alpha val="43137"/>
                    </a:srgbClr>
                  </a:outerShdw>
                </a:effectLst>
              </a:rPr>
              <a:t>OMG System </a:t>
            </a:r>
            <a:r>
              <a:rPr lang="en-US" sz="4800" dirty="0" err="1">
                <a:solidFill>
                  <a:schemeClr val="accent1">
                    <a:lumMod val="40000"/>
                    <a:lumOff val="60000"/>
                  </a:schemeClr>
                </a:solidFill>
                <a:effectLst>
                  <a:outerShdw blurRad="38100" dist="38100" dir="2700000" algn="tl">
                    <a:srgbClr val="000000">
                      <a:alpha val="43137"/>
                    </a:srgbClr>
                  </a:outerShdw>
                </a:effectLst>
              </a:rPr>
              <a:t>S.r.l</a:t>
            </a:r>
            <a:endParaRPr lang="en-US" sz="4800" dirty="0">
              <a:solidFill>
                <a:schemeClr val="accent1">
                  <a:lumMod val="40000"/>
                  <a:lumOff val="60000"/>
                </a:schemeClr>
              </a:solidFill>
              <a:effectLst>
                <a:outerShdw blurRad="38100" dist="38100" dir="2700000" algn="tl">
                  <a:srgbClr val="000000">
                    <a:alpha val="43137"/>
                  </a:srgbClr>
                </a:outerShdw>
              </a:effectLst>
            </a:endParaRPr>
          </a:p>
        </p:txBody>
      </p:sp>
      <p:sp>
        <p:nvSpPr>
          <p:cNvPr id="22" name="Rectangle 12">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4068664" cy="6858000"/>
          </a:xfrm>
          <a:prstGeom prst="rect">
            <a:avLst/>
          </a:prstGeom>
          <a:gradFill>
            <a:gsLst>
              <a:gs pos="26000">
                <a:srgbClr val="000000"/>
              </a:gs>
              <a:gs pos="100000">
                <a:schemeClr val="accent1"/>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14">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3611463" cy="6858000"/>
          </a:xfrm>
          <a:prstGeom prst="rect">
            <a:avLst/>
          </a:prstGeom>
          <a:gradFill>
            <a:gsLst>
              <a:gs pos="0">
                <a:schemeClr val="accent1">
                  <a:lumMod val="75000"/>
                  <a:alpha val="56000"/>
                </a:schemeClr>
              </a:gs>
              <a:gs pos="100000">
                <a:srgbClr val="000000">
                  <a:alpha val="52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16">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230721" y="-107390"/>
            <a:ext cx="3853890" cy="4068665"/>
          </a:xfrm>
          <a:prstGeom prst="rect">
            <a:avLst/>
          </a:prstGeom>
          <a:gradFill>
            <a:gsLst>
              <a:gs pos="0">
                <a:srgbClr val="000000">
                  <a:alpha val="34000"/>
                </a:srgbClr>
              </a:gs>
              <a:gs pos="96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1">
            <a:extLst>
              <a:ext uri="{FF2B5EF4-FFF2-40B4-BE49-F238E27FC236}">
                <a16:creationId xmlns:a16="http://schemas.microsoft.com/office/drawing/2014/main" id="{31A20B27-52D7-A57A-70C1-C777DB6A733F}"/>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pic>
        <p:nvPicPr>
          <p:cNvPr id="7" name="Immagine 6">
            <a:extLst>
              <a:ext uri="{FF2B5EF4-FFF2-40B4-BE49-F238E27FC236}">
                <a16:creationId xmlns:a16="http://schemas.microsoft.com/office/drawing/2014/main" id="{3EC6C21B-2B27-79B2-0F61-63B4B9D10E7C}"/>
              </a:ext>
            </a:extLst>
          </p:cNvPr>
          <p:cNvPicPr>
            <a:picLocks noChangeAspect="1"/>
          </p:cNvPicPr>
          <p:nvPr/>
        </p:nvPicPr>
        <p:blipFill>
          <a:blip r:embed="rId3"/>
          <a:stretch>
            <a:fillRect/>
          </a:stretch>
        </p:blipFill>
        <p:spPr>
          <a:xfrm>
            <a:off x="1179942" y="3070880"/>
            <a:ext cx="2192508" cy="2068736"/>
          </a:xfrm>
          <a:prstGeom prst="rect">
            <a:avLst/>
          </a:prstGeom>
        </p:spPr>
      </p:pic>
      <p:pic>
        <p:nvPicPr>
          <p:cNvPr id="8" name="Immagine 7">
            <a:extLst>
              <a:ext uri="{FF2B5EF4-FFF2-40B4-BE49-F238E27FC236}">
                <a16:creationId xmlns:a16="http://schemas.microsoft.com/office/drawing/2014/main" id="{17B09E47-4BA9-716B-F536-895D51F881C2}"/>
              </a:ext>
            </a:extLst>
          </p:cNvPr>
          <p:cNvPicPr>
            <a:picLocks noChangeAspect="1"/>
          </p:cNvPicPr>
          <p:nvPr/>
        </p:nvPicPr>
        <p:blipFill>
          <a:blip r:embed="rId4"/>
          <a:stretch>
            <a:fillRect/>
          </a:stretch>
        </p:blipFill>
        <p:spPr>
          <a:xfrm>
            <a:off x="6393326" y="5973141"/>
            <a:ext cx="1432684" cy="524301"/>
          </a:xfrm>
          <a:prstGeom prst="rect">
            <a:avLst/>
          </a:prstGeom>
        </p:spPr>
      </p:pic>
      <p:pic>
        <p:nvPicPr>
          <p:cNvPr id="9" name="Immagine 8">
            <a:extLst>
              <a:ext uri="{FF2B5EF4-FFF2-40B4-BE49-F238E27FC236}">
                <a16:creationId xmlns:a16="http://schemas.microsoft.com/office/drawing/2014/main" id="{EF768182-226A-9100-93CD-1D287F710F92}"/>
              </a:ext>
            </a:extLst>
          </p:cNvPr>
          <p:cNvPicPr>
            <a:picLocks noChangeAspect="1"/>
          </p:cNvPicPr>
          <p:nvPr/>
        </p:nvPicPr>
        <p:blipFill>
          <a:blip r:embed="rId5"/>
          <a:stretch>
            <a:fillRect/>
          </a:stretch>
        </p:blipFill>
        <p:spPr>
          <a:xfrm>
            <a:off x="2870936" y="5832921"/>
            <a:ext cx="3225064" cy="804742"/>
          </a:xfrm>
          <a:prstGeom prst="rect">
            <a:avLst/>
          </a:prstGeom>
        </p:spPr>
      </p:pic>
      <p:pic>
        <p:nvPicPr>
          <p:cNvPr id="10" name="Immagine 9">
            <a:extLst>
              <a:ext uri="{FF2B5EF4-FFF2-40B4-BE49-F238E27FC236}">
                <a16:creationId xmlns:a16="http://schemas.microsoft.com/office/drawing/2014/main" id="{31877FD0-57D1-15AB-67FC-B1637232E43F}"/>
              </a:ext>
            </a:extLst>
          </p:cNvPr>
          <p:cNvPicPr>
            <a:picLocks noChangeAspect="1"/>
          </p:cNvPicPr>
          <p:nvPr/>
        </p:nvPicPr>
        <p:blipFill>
          <a:blip r:embed="rId6"/>
          <a:stretch>
            <a:fillRect/>
          </a:stretch>
        </p:blipFill>
        <p:spPr>
          <a:xfrm>
            <a:off x="76854" y="5867933"/>
            <a:ext cx="2656543" cy="890054"/>
          </a:xfrm>
          <a:prstGeom prst="rect">
            <a:avLst/>
          </a:prstGeom>
        </p:spPr>
      </p:pic>
      <p:pic>
        <p:nvPicPr>
          <p:cNvPr id="11" name="Immagine 10">
            <a:extLst>
              <a:ext uri="{FF2B5EF4-FFF2-40B4-BE49-F238E27FC236}">
                <a16:creationId xmlns:a16="http://schemas.microsoft.com/office/drawing/2014/main" id="{33D3CABB-2DB4-F543-C02F-E28F7711DE51}"/>
              </a:ext>
            </a:extLst>
          </p:cNvPr>
          <p:cNvPicPr>
            <a:picLocks noChangeAspect="1"/>
          </p:cNvPicPr>
          <p:nvPr/>
        </p:nvPicPr>
        <p:blipFill>
          <a:blip r:embed="rId7"/>
          <a:stretch>
            <a:fillRect/>
          </a:stretch>
        </p:blipFill>
        <p:spPr>
          <a:xfrm>
            <a:off x="9098543" y="2689499"/>
            <a:ext cx="2118246" cy="2023869"/>
          </a:xfrm>
          <a:prstGeom prst="rect">
            <a:avLst/>
          </a:prstGeom>
        </p:spPr>
      </p:pic>
      <p:pic>
        <p:nvPicPr>
          <p:cNvPr id="12" name="Immagine 11">
            <a:extLst>
              <a:ext uri="{FF2B5EF4-FFF2-40B4-BE49-F238E27FC236}">
                <a16:creationId xmlns:a16="http://schemas.microsoft.com/office/drawing/2014/main" id="{E544B758-5960-F3F1-4A31-E93D54A8922C}"/>
              </a:ext>
            </a:extLst>
          </p:cNvPr>
          <p:cNvPicPr>
            <a:picLocks noChangeAspect="1"/>
          </p:cNvPicPr>
          <p:nvPr/>
        </p:nvPicPr>
        <p:blipFill>
          <a:blip r:embed="rId8"/>
          <a:stretch>
            <a:fillRect/>
          </a:stretch>
        </p:blipFill>
        <p:spPr>
          <a:xfrm>
            <a:off x="3372450" y="3362642"/>
            <a:ext cx="4545065" cy="1202829"/>
          </a:xfrm>
          <a:prstGeom prst="rect">
            <a:avLst/>
          </a:prstGeom>
        </p:spPr>
      </p:pic>
    </p:spTree>
    <p:extLst>
      <p:ext uri="{BB962C8B-B14F-4D97-AF65-F5344CB8AC3E}">
        <p14:creationId xmlns:p14="http://schemas.microsoft.com/office/powerpoint/2010/main" val="1392930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8CC0F681-DA81-AAC2-C3CB-77E7BD1F42D3}"/>
              </a:ext>
            </a:extLst>
          </p:cNvPr>
          <p:cNvSpPr>
            <a:spLocks noGrp="1"/>
          </p:cNvSpPr>
          <p:nvPr>
            <p:ph type="subTitle" idx="1"/>
          </p:nvPr>
        </p:nvSpPr>
        <p:spPr>
          <a:xfrm>
            <a:off x="281249" y="1005246"/>
            <a:ext cx="6384246" cy="4779619"/>
          </a:xfrm>
        </p:spPr>
        <p:txBody>
          <a:bodyPr>
            <a:normAutofit fontScale="77500" lnSpcReduction="20000"/>
          </a:bodyPr>
          <a:lstStyle/>
          <a:p>
            <a:pPr algn="l"/>
            <a:r>
              <a:rPr lang="it-IT" sz="2200" b="1" dirty="0">
                <a:solidFill>
                  <a:schemeClr val="tx2">
                    <a:lumMod val="90000"/>
                    <a:lumOff val="10000"/>
                  </a:schemeClr>
                </a:solidFill>
              </a:rPr>
              <a:t>Profilo</a:t>
            </a:r>
            <a:r>
              <a:rPr lang="it-IT" sz="2100" b="1" dirty="0">
                <a:solidFill>
                  <a:schemeClr val="tx2">
                    <a:lumMod val="90000"/>
                    <a:lumOff val="10000"/>
                  </a:schemeClr>
                </a:solidFill>
              </a:rPr>
              <a:t>:</a:t>
            </a:r>
          </a:p>
          <a:p>
            <a:pPr algn="just">
              <a:lnSpc>
                <a:spcPct val="120000"/>
              </a:lnSpc>
            </a:pPr>
            <a:r>
              <a:rPr lang="it-IT" sz="1800" dirty="0"/>
              <a:t>OMG System S.r.l è uno Spin Off autorizzato dell’Università degli Studi “G. d’Annunzio” costituito nel 2023 da un gruppo di ricercatori del Dipartimento di Tecnologie Innovative in Medicina e Odontoiatria dell’Università degli Studi “G. d’Annunzio” di Chieti-Pescara.  </a:t>
            </a:r>
          </a:p>
          <a:p>
            <a:pPr algn="just"/>
            <a:r>
              <a:rPr lang="it-IT" sz="2200" b="1" dirty="0">
                <a:solidFill>
                  <a:schemeClr val="tx2">
                    <a:lumMod val="90000"/>
                    <a:lumOff val="10000"/>
                  </a:schemeClr>
                </a:solidFill>
              </a:rPr>
              <a:t>Mission</a:t>
            </a:r>
            <a:r>
              <a:rPr lang="it-IT" sz="2100" b="1" dirty="0">
                <a:solidFill>
                  <a:schemeClr val="tx2">
                    <a:lumMod val="90000"/>
                    <a:lumOff val="10000"/>
                  </a:schemeClr>
                </a:solidFill>
              </a:rPr>
              <a:t>:</a:t>
            </a:r>
          </a:p>
          <a:p>
            <a:pPr algn="just">
              <a:lnSpc>
                <a:spcPct val="120000"/>
              </a:lnSpc>
            </a:pPr>
            <a:r>
              <a:rPr lang="it-IT" sz="1800" dirty="0"/>
              <a:t>La società ha per oggetto lo sviluppo, la produzione e l'industrializzazione di prodotti o Servizi innovativi ad alto valore tecnologico e più specificamente la valorizzazione dei risultati della ricerca pubblica e privata nel settore salute, la messa a punto di brevetti in ambito medico odontoiatrico ed industriale, anche in collaborazione con enti pubblici e privati, università e centri di ricerca in Italia e all'estero compreso il loro sfruttamento economico. </a:t>
            </a:r>
          </a:p>
          <a:p>
            <a:pPr algn="l"/>
            <a:r>
              <a:rPr lang="it-IT" sz="2200" b="1" dirty="0">
                <a:solidFill>
                  <a:schemeClr val="tx2">
                    <a:lumMod val="90000"/>
                    <a:lumOff val="10000"/>
                  </a:schemeClr>
                </a:solidFill>
              </a:rPr>
              <a:t>Servizi</a:t>
            </a:r>
            <a:r>
              <a:rPr lang="it-IT" sz="1800" b="1" dirty="0">
                <a:solidFill>
                  <a:schemeClr val="tx2">
                    <a:lumMod val="90000"/>
                    <a:lumOff val="10000"/>
                  </a:schemeClr>
                </a:solidFill>
              </a:rPr>
              <a:t>:</a:t>
            </a:r>
          </a:p>
          <a:p>
            <a:pPr algn="just">
              <a:lnSpc>
                <a:spcPct val="120000"/>
              </a:lnSpc>
              <a:spcBef>
                <a:spcPts val="0"/>
              </a:spcBef>
            </a:pPr>
            <a:r>
              <a:rPr lang="it-IT" sz="1800" dirty="0"/>
              <a:t>L’idea imprenditoriale si basa sulla produzione e commercializzazione di un dispositivo medico già realizzato sotto forma di prototipo. Nello specifico, un dispositivo di controllo di posizione, inclinazione e variazione lineare di posizione da applicare a tutti i manipoli odontoiatrici in commercio in abbinamento ad un secondo dispositivo da applicare sull’arcata del paziente per il feed-back in </a:t>
            </a:r>
            <a:r>
              <a:rPr lang="it-IT" sz="1800" dirty="0" err="1"/>
              <a:t>real</a:t>
            </a:r>
            <a:r>
              <a:rPr lang="it-IT" sz="1800" dirty="0"/>
              <a:t> time della posizione del paziente rispetto al manipolo stesso. </a:t>
            </a:r>
          </a:p>
          <a:p>
            <a:pPr algn="just">
              <a:lnSpc>
                <a:spcPct val="120000"/>
              </a:lnSpc>
            </a:pPr>
            <a:endParaRPr lang="it-IT" sz="1800" dirty="0"/>
          </a:p>
          <a:p>
            <a:pPr algn="just"/>
            <a:endParaRPr lang="it-IT" sz="2200" dirty="0">
              <a:solidFill>
                <a:schemeClr val="tx2">
                  <a:lumMod val="90000"/>
                  <a:lumOff val="10000"/>
                </a:schemeClr>
              </a:solidFill>
            </a:endParaRPr>
          </a:p>
          <a:p>
            <a:pPr algn="just"/>
            <a:endParaRPr lang="it-IT" sz="2200" dirty="0"/>
          </a:p>
        </p:txBody>
      </p:sp>
      <p:sp>
        <p:nvSpPr>
          <p:cNvPr id="7" name="Sottotitolo 2">
            <a:extLst>
              <a:ext uri="{FF2B5EF4-FFF2-40B4-BE49-F238E27FC236}">
                <a16:creationId xmlns:a16="http://schemas.microsoft.com/office/drawing/2014/main" id="{90A9D891-5100-1C04-2E5D-1B49F8E40308}"/>
              </a:ext>
            </a:extLst>
          </p:cNvPr>
          <p:cNvSpPr txBox="1">
            <a:spLocks/>
          </p:cNvSpPr>
          <p:nvPr/>
        </p:nvSpPr>
        <p:spPr>
          <a:xfrm>
            <a:off x="6242180" y="3404422"/>
            <a:ext cx="5471160" cy="268736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it-IT" sz="1600" b="1" dirty="0">
              <a:solidFill>
                <a:schemeClr val="tx2">
                  <a:lumMod val="90000"/>
                  <a:lumOff val="10000"/>
                </a:schemeClr>
              </a:solidFill>
            </a:endParaRPr>
          </a:p>
          <a:p>
            <a:pPr algn="l"/>
            <a:endParaRPr lang="it-IT" dirty="0"/>
          </a:p>
        </p:txBody>
      </p:sp>
      <p:sp>
        <p:nvSpPr>
          <p:cNvPr id="8" name="Sottotitolo 2">
            <a:extLst>
              <a:ext uri="{FF2B5EF4-FFF2-40B4-BE49-F238E27FC236}">
                <a16:creationId xmlns:a16="http://schemas.microsoft.com/office/drawing/2014/main" id="{A394C58D-174D-A461-BA2C-5D9A6C4A9505}"/>
              </a:ext>
            </a:extLst>
          </p:cNvPr>
          <p:cNvSpPr txBox="1">
            <a:spLocks/>
          </p:cNvSpPr>
          <p:nvPr/>
        </p:nvSpPr>
        <p:spPr>
          <a:xfrm>
            <a:off x="275217" y="4573861"/>
            <a:ext cx="4480560" cy="268736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it-IT" sz="1400" dirty="0"/>
          </a:p>
        </p:txBody>
      </p:sp>
      <p:sp>
        <p:nvSpPr>
          <p:cNvPr id="2" name="Sottotitolo 2">
            <a:extLst>
              <a:ext uri="{FF2B5EF4-FFF2-40B4-BE49-F238E27FC236}">
                <a16:creationId xmlns:a16="http://schemas.microsoft.com/office/drawing/2014/main" id="{70C3AE51-3584-D913-1D75-1131A288AFAD}"/>
              </a:ext>
            </a:extLst>
          </p:cNvPr>
          <p:cNvSpPr txBox="1">
            <a:spLocks/>
          </p:cNvSpPr>
          <p:nvPr/>
        </p:nvSpPr>
        <p:spPr>
          <a:xfrm>
            <a:off x="6852285" y="1343682"/>
            <a:ext cx="4480560" cy="268736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IT" b="1" dirty="0">
                <a:solidFill>
                  <a:schemeClr val="bg1"/>
                </a:solidFill>
              </a:rPr>
              <a:t>TITOLO RIASSUNTIVO DELL’INVENZIONE:</a:t>
            </a:r>
          </a:p>
          <a:p>
            <a:pPr algn="l"/>
            <a:endParaRPr lang="it-IT" dirty="0"/>
          </a:p>
        </p:txBody>
      </p:sp>
      <p:sp>
        <p:nvSpPr>
          <p:cNvPr id="4" name="Sottotitolo 2">
            <a:extLst>
              <a:ext uri="{FF2B5EF4-FFF2-40B4-BE49-F238E27FC236}">
                <a16:creationId xmlns:a16="http://schemas.microsoft.com/office/drawing/2014/main" id="{BDBDAE35-E551-DE9C-335F-E4FB998DABB0}"/>
              </a:ext>
            </a:extLst>
          </p:cNvPr>
          <p:cNvSpPr txBox="1">
            <a:spLocks/>
          </p:cNvSpPr>
          <p:nvPr/>
        </p:nvSpPr>
        <p:spPr>
          <a:xfrm>
            <a:off x="275217" y="295435"/>
            <a:ext cx="4480560" cy="268736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IT" sz="3200" b="1" dirty="0">
                <a:solidFill>
                  <a:schemeClr val="tx2">
                    <a:lumMod val="90000"/>
                    <a:lumOff val="10000"/>
                  </a:schemeClr>
                </a:solidFill>
              </a:rPr>
              <a:t>Descrizione</a:t>
            </a:r>
          </a:p>
          <a:p>
            <a:pPr algn="l"/>
            <a:endParaRPr lang="it-IT" dirty="0"/>
          </a:p>
        </p:txBody>
      </p:sp>
      <p:cxnSp>
        <p:nvCxnSpPr>
          <p:cNvPr id="10" name="Connettore diritto 9">
            <a:extLst>
              <a:ext uri="{FF2B5EF4-FFF2-40B4-BE49-F238E27FC236}">
                <a16:creationId xmlns:a16="http://schemas.microsoft.com/office/drawing/2014/main" id="{0D6F8C6F-D3F3-5AD3-2084-8AC736D9A458}"/>
              </a:ext>
            </a:extLst>
          </p:cNvPr>
          <p:cNvCxnSpPr>
            <a:cxnSpLocks/>
          </p:cNvCxnSpPr>
          <p:nvPr/>
        </p:nvCxnSpPr>
        <p:spPr>
          <a:xfrm>
            <a:off x="474346" y="937260"/>
            <a:ext cx="2090738" cy="0"/>
          </a:xfrm>
          <a:prstGeom prst="line">
            <a:avLst/>
          </a:prstGeom>
        </p:spPr>
        <p:style>
          <a:lnRef idx="2">
            <a:schemeClr val="accent1"/>
          </a:lnRef>
          <a:fillRef idx="0">
            <a:schemeClr val="accent1"/>
          </a:fillRef>
          <a:effectRef idx="1">
            <a:schemeClr val="accent1"/>
          </a:effectRef>
          <a:fontRef idx="minor">
            <a:schemeClr val="tx1"/>
          </a:fontRef>
        </p:style>
      </p:cxnSp>
      <p:pic>
        <p:nvPicPr>
          <p:cNvPr id="12" name="Immagine 11">
            <a:extLst>
              <a:ext uri="{FF2B5EF4-FFF2-40B4-BE49-F238E27FC236}">
                <a16:creationId xmlns:a16="http://schemas.microsoft.com/office/drawing/2014/main" id="{0C2CE131-B1A2-C505-9478-38DD0E5F716F}"/>
              </a:ext>
            </a:extLst>
          </p:cNvPr>
          <p:cNvPicPr>
            <a:picLocks noChangeAspect="1"/>
          </p:cNvPicPr>
          <p:nvPr/>
        </p:nvPicPr>
        <p:blipFill>
          <a:blip r:embed="rId3"/>
          <a:stretch>
            <a:fillRect/>
          </a:stretch>
        </p:blipFill>
        <p:spPr>
          <a:xfrm>
            <a:off x="2159005" y="5774037"/>
            <a:ext cx="2651990" cy="1026952"/>
          </a:xfrm>
          <a:prstGeom prst="rect">
            <a:avLst/>
          </a:prstGeom>
        </p:spPr>
      </p:pic>
      <p:pic>
        <p:nvPicPr>
          <p:cNvPr id="13" name="Immagine 12">
            <a:extLst>
              <a:ext uri="{FF2B5EF4-FFF2-40B4-BE49-F238E27FC236}">
                <a16:creationId xmlns:a16="http://schemas.microsoft.com/office/drawing/2014/main" id="{3930F247-537F-D495-46EC-8225A253E7C1}"/>
              </a:ext>
            </a:extLst>
          </p:cNvPr>
          <p:cNvPicPr>
            <a:picLocks noChangeAspect="1"/>
          </p:cNvPicPr>
          <p:nvPr/>
        </p:nvPicPr>
        <p:blipFill>
          <a:blip r:embed="rId4"/>
          <a:stretch>
            <a:fillRect/>
          </a:stretch>
        </p:blipFill>
        <p:spPr>
          <a:xfrm>
            <a:off x="5289147" y="5917543"/>
            <a:ext cx="3225064" cy="804742"/>
          </a:xfrm>
          <a:prstGeom prst="rect">
            <a:avLst/>
          </a:prstGeom>
        </p:spPr>
      </p:pic>
      <p:pic>
        <p:nvPicPr>
          <p:cNvPr id="14" name="Immagine 13">
            <a:extLst>
              <a:ext uri="{FF2B5EF4-FFF2-40B4-BE49-F238E27FC236}">
                <a16:creationId xmlns:a16="http://schemas.microsoft.com/office/drawing/2014/main" id="{CCA70C68-507E-E714-1E1B-82C6C476741B}"/>
              </a:ext>
            </a:extLst>
          </p:cNvPr>
          <p:cNvPicPr>
            <a:picLocks noChangeAspect="1"/>
          </p:cNvPicPr>
          <p:nvPr/>
        </p:nvPicPr>
        <p:blipFill>
          <a:blip r:embed="rId5"/>
          <a:stretch>
            <a:fillRect/>
          </a:stretch>
        </p:blipFill>
        <p:spPr>
          <a:xfrm>
            <a:off x="9304538" y="6057763"/>
            <a:ext cx="1432684" cy="524301"/>
          </a:xfrm>
          <a:prstGeom prst="rect">
            <a:avLst/>
          </a:prstGeom>
        </p:spPr>
      </p:pic>
      <p:pic>
        <p:nvPicPr>
          <p:cNvPr id="18" name="Immagine 17">
            <a:extLst>
              <a:ext uri="{FF2B5EF4-FFF2-40B4-BE49-F238E27FC236}">
                <a16:creationId xmlns:a16="http://schemas.microsoft.com/office/drawing/2014/main" id="{AF0F21D3-7063-A3E1-B403-B45F806DA364}"/>
              </a:ext>
            </a:extLst>
          </p:cNvPr>
          <p:cNvPicPr>
            <a:picLocks noChangeAspect="1"/>
          </p:cNvPicPr>
          <p:nvPr/>
        </p:nvPicPr>
        <p:blipFill>
          <a:blip r:embed="rId6"/>
          <a:stretch>
            <a:fillRect/>
          </a:stretch>
        </p:blipFill>
        <p:spPr>
          <a:xfrm>
            <a:off x="638690" y="5670164"/>
            <a:ext cx="1088394" cy="1026952"/>
          </a:xfrm>
          <a:prstGeom prst="rect">
            <a:avLst/>
          </a:prstGeom>
        </p:spPr>
      </p:pic>
      <p:sp>
        <p:nvSpPr>
          <p:cNvPr id="15" name="CasellaDiTesto 14">
            <a:extLst>
              <a:ext uri="{FF2B5EF4-FFF2-40B4-BE49-F238E27FC236}">
                <a16:creationId xmlns:a16="http://schemas.microsoft.com/office/drawing/2014/main" id="{8E7F0F84-4705-AF4D-73A8-C702D620A723}"/>
              </a:ext>
            </a:extLst>
          </p:cNvPr>
          <p:cNvSpPr txBox="1"/>
          <p:nvPr/>
        </p:nvSpPr>
        <p:spPr>
          <a:xfrm>
            <a:off x="6483192" y="3776506"/>
            <a:ext cx="6094520" cy="369332"/>
          </a:xfrm>
          <a:prstGeom prst="rect">
            <a:avLst/>
          </a:prstGeom>
          <a:noFill/>
        </p:spPr>
        <p:txBody>
          <a:bodyPr wrap="square">
            <a:spAutoFit/>
          </a:bodyPr>
          <a:lstStyle/>
          <a:p>
            <a:endParaRPr lang="it-IT" dirty="0"/>
          </a:p>
        </p:txBody>
      </p:sp>
      <p:pic>
        <p:nvPicPr>
          <p:cNvPr id="6" name="Immagine 5">
            <a:extLst>
              <a:ext uri="{FF2B5EF4-FFF2-40B4-BE49-F238E27FC236}">
                <a16:creationId xmlns:a16="http://schemas.microsoft.com/office/drawing/2014/main" id="{D451FDD8-8CCF-0EB1-6EB3-3FB10D3DBF58}"/>
              </a:ext>
            </a:extLst>
          </p:cNvPr>
          <p:cNvPicPr>
            <a:picLocks noChangeAspect="1"/>
          </p:cNvPicPr>
          <p:nvPr/>
        </p:nvPicPr>
        <p:blipFill>
          <a:blip r:embed="rId7"/>
          <a:stretch>
            <a:fillRect/>
          </a:stretch>
        </p:blipFill>
        <p:spPr>
          <a:xfrm>
            <a:off x="6901679" y="2001883"/>
            <a:ext cx="4959027" cy="2786343"/>
          </a:xfrm>
          <a:prstGeom prst="rect">
            <a:avLst/>
          </a:prstGeom>
        </p:spPr>
      </p:pic>
    </p:spTree>
    <p:extLst>
      <p:ext uri="{BB962C8B-B14F-4D97-AF65-F5344CB8AC3E}">
        <p14:creationId xmlns:p14="http://schemas.microsoft.com/office/powerpoint/2010/main" val="2672053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8CC0F681-DA81-AAC2-C3CB-77E7BD1F42D3}"/>
              </a:ext>
            </a:extLst>
          </p:cNvPr>
          <p:cNvSpPr>
            <a:spLocks noGrp="1"/>
          </p:cNvSpPr>
          <p:nvPr>
            <p:ph type="subTitle" idx="1"/>
          </p:nvPr>
        </p:nvSpPr>
        <p:spPr>
          <a:xfrm>
            <a:off x="518160" y="595948"/>
            <a:ext cx="5471160" cy="2687364"/>
          </a:xfrm>
        </p:spPr>
        <p:txBody>
          <a:bodyPr>
            <a:normAutofit/>
          </a:bodyPr>
          <a:lstStyle/>
          <a:p>
            <a:pPr algn="l"/>
            <a:r>
              <a:rPr lang="it-IT" sz="3200" b="1" dirty="0">
                <a:solidFill>
                  <a:schemeClr val="tx2">
                    <a:lumMod val="75000"/>
                    <a:lumOff val="25000"/>
                  </a:schemeClr>
                </a:solidFill>
              </a:rPr>
              <a:t> </a:t>
            </a:r>
            <a:r>
              <a:rPr lang="it-IT" sz="3200" b="1" dirty="0">
                <a:solidFill>
                  <a:schemeClr val="tx2">
                    <a:lumMod val="90000"/>
                    <a:lumOff val="10000"/>
                  </a:schemeClr>
                </a:solidFill>
              </a:rPr>
              <a:t>Innovazione</a:t>
            </a:r>
            <a:endParaRPr lang="it-IT" sz="3200" dirty="0">
              <a:solidFill>
                <a:schemeClr val="tx2">
                  <a:lumMod val="90000"/>
                  <a:lumOff val="10000"/>
                </a:schemeClr>
              </a:solidFill>
            </a:endParaRPr>
          </a:p>
        </p:txBody>
      </p:sp>
      <p:sp>
        <p:nvSpPr>
          <p:cNvPr id="9" name="Sottotitolo 2">
            <a:extLst>
              <a:ext uri="{FF2B5EF4-FFF2-40B4-BE49-F238E27FC236}">
                <a16:creationId xmlns:a16="http://schemas.microsoft.com/office/drawing/2014/main" id="{CCA5611A-79EB-FC7C-60EF-F055AA58A9AE}"/>
              </a:ext>
            </a:extLst>
          </p:cNvPr>
          <p:cNvSpPr txBox="1">
            <a:spLocks/>
          </p:cNvSpPr>
          <p:nvPr/>
        </p:nvSpPr>
        <p:spPr>
          <a:xfrm>
            <a:off x="7486650" y="1577340"/>
            <a:ext cx="4187190" cy="258186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IT" b="1" dirty="0">
                <a:solidFill>
                  <a:schemeClr val="bg1"/>
                </a:solidFill>
              </a:rPr>
              <a:t>Titolo rappresentativo del brevetto:</a:t>
            </a:r>
          </a:p>
          <a:p>
            <a:pPr algn="l"/>
            <a:endParaRPr lang="it-IT" dirty="0"/>
          </a:p>
        </p:txBody>
      </p:sp>
      <p:cxnSp>
        <p:nvCxnSpPr>
          <p:cNvPr id="11" name="Connettore diritto 10">
            <a:extLst>
              <a:ext uri="{FF2B5EF4-FFF2-40B4-BE49-F238E27FC236}">
                <a16:creationId xmlns:a16="http://schemas.microsoft.com/office/drawing/2014/main" id="{3E6D6AFA-FDFF-96CD-D701-6716919FF621}"/>
              </a:ext>
            </a:extLst>
          </p:cNvPr>
          <p:cNvCxnSpPr>
            <a:cxnSpLocks/>
          </p:cNvCxnSpPr>
          <p:nvPr/>
        </p:nvCxnSpPr>
        <p:spPr>
          <a:xfrm>
            <a:off x="708660" y="1154430"/>
            <a:ext cx="2127137" cy="0"/>
          </a:xfrm>
          <a:prstGeom prst="line">
            <a:avLst/>
          </a:prstGeom>
        </p:spPr>
        <p:style>
          <a:lnRef idx="2">
            <a:schemeClr val="accent1"/>
          </a:lnRef>
          <a:fillRef idx="0">
            <a:schemeClr val="accent1"/>
          </a:fillRef>
          <a:effectRef idx="1">
            <a:schemeClr val="accent1"/>
          </a:effectRef>
          <a:fontRef idx="minor">
            <a:schemeClr val="tx1"/>
          </a:fontRef>
        </p:style>
      </p:cxnSp>
      <p:pic>
        <p:nvPicPr>
          <p:cNvPr id="19" name="Elemento grafico 18" descr="Badge 1 contorno">
            <a:extLst>
              <a:ext uri="{FF2B5EF4-FFF2-40B4-BE49-F238E27FC236}">
                <a16:creationId xmlns:a16="http://schemas.microsoft.com/office/drawing/2014/main" id="{F4D79B75-6DE5-CB66-A937-9E77BFB859C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71435" y="2411073"/>
            <a:ext cx="914400" cy="914400"/>
          </a:xfrm>
          <a:prstGeom prst="rect">
            <a:avLst/>
          </a:prstGeom>
        </p:spPr>
      </p:pic>
      <p:pic>
        <p:nvPicPr>
          <p:cNvPr id="20" name="Immagine 19">
            <a:extLst>
              <a:ext uri="{FF2B5EF4-FFF2-40B4-BE49-F238E27FC236}">
                <a16:creationId xmlns:a16="http://schemas.microsoft.com/office/drawing/2014/main" id="{A1B50DDB-8561-B6B2-ECF8-29968EB3CF87}"/>
              </a:ext>
            </a:extLst>
          </p:cNvPr>
          <p:cNvPicPr>
            <a:picLocks noChangeAspect="1"/>
          </p:cNvPicPr>
          <p:nvPr/>
        </p:nvPicPr>
        <p:blipFill>
          <a:blip r:embed="rId4"/>
          <a:stretch>
            <a:fillRect/>
          </a:stretch>
        </p:blipFill>
        <p:spPr>
          <a:xfrm>
            <a:off x="9332533" y="5921489"/>
            <a:ext cx="1432684" cy="524301"/>
          </a:xfrm>
          <a:prstGeom prst="rect">
            <a:avLst/>
          </a:prstGeom>
        </p:spPr>
      </p:pic>
      <p:pic>
        <p:nvPicPr>
          <p:cNvPr id="21" name="Immagine 20">
            <a:extLst>
              <a:ext uri="{FF2B5EF4-FFF2-40B4-BE49-F238E27FC236}">
                <a16:creationId xmlns:a16="http://schemas.microsoft.com/office/drawing/2014/main" id="{44FC4BE9-DB53-559B-1B13-2AE247C9F4CF}"/>
              </a:ext>
            </a:extLst>
          </p:cNvPr>
          <p:cNvPicPr>
            <a:picLocks noChangeAspect="1"/>
          </p:cNvPicPr>
          <p:nvPr/>
        </p:nvPicPr>
        <p:blipFill>
          <a:blip r:embed="rId5"/>
          <a:stretch>
            <a:fillRect/>
          </a:stretch>
        </p:blipFill>
        <p:spPr>
          <a:xfrm>
            <a:off x="5358866" y="5814808"/>
            <a:ext cx="3225064" cy="804742"/>
          </a:xfrm>
          <a:prstGeom prst="rect">
            <a:avLst/>
          </a:prstGeom>
        </p:spPr>
      </p:pic>
      <p:pic>
        <p:nvPicPr>
          <p:cNvPr id="22" name="Immagine 21">
            <a:extLst>
              <a:ext uri="{FF2B5EF4-FFF2-40B4-BE49-F238E27FC236}">
                <a16:creationId xmlns:a16="http://schemas.microsoft.com/office/drawing/2014/main" id="{8213571B-3C43-8466-E048-862947C50819}"/>
              </a:ext>
            </a:extLst>
          </p:cNvPr>
          <p:cNvPicPr>
            <a:picLocks noChangeAspect="1"/>
          </p:cNvPicPr>
          <p:nvPr/>
        </p:nvPicPr>
        <p:blipFill>
          <a:blip r:embed="rId6"/>
          <a:stretch>
            <a:fillRect/>
          </a:stretch>
        </p:blipFill>
        <p:spPr>
          <a:xfrm>
            <a:off x="1772228" y="5772133"/>
            <a:ext cx="2651990" cy="890093"/>
          </a:xfrm>
          <a:prstGeom prst="rect">
            <a:avLst/>
          </a:prstGeom>
        </p:spPr>
      </p:pic>
      <p:sp>
        <p:nvSpPr>
          <p:cNvPr id="2" name="CasellaDiTesto 1">
            <a:extLst>
              <a:ext uri="{FF2B5EF4-FFF2-40B4-BE49-F238E27FC236}">
                <a16:creationId xmlns:a16="http://schemas.microsoft.com/office/drawing/2014/main" id="{94BCE2B4-26A9-A0EC-7DE9-A30FEF464618}"/>
              </a:ext>
            </a:extLst>
          </p:cNvPr>
          <p:cNvSpPr txBox="1"/>
          <p:nvPr/>
        </p:nvSpPr>
        <p:spPr>
          <a:xfrm>
            <a:off x="2653748" y="2093141"/>
            <a:ext cx="8320209" cy="2308324"/>
          </a:xfrm>
          <a:prstGeom prst="rect">
            <a:avLst/>
          </a:prstGeom>
          <a:noFill/>
        </p:spPr>
        <p:txBody>
          <a:bodyPr wrap="square" rtlCol="0">
            <a:spAutoFit/>
          </a:bodyPr>
          <a:lstStyle/>
          <a:p>
            <a:pPr algn="just"/>
            <a:r>
              <a:rPr lang="it-IT" dirty="0">
                <a:solidFill>
                  <a:srgbClr val="131313"/>
                </a:solidFill>
                <a:latin typeface="Aptos" panose="020B0004020202020204" pitchFamily="34" charset="0"/>
              </a:rPr>
              <a:t>P</a:t>
            </a:r>
            <a:r>
              <a:rPr lang="it-IT" b="0" i="0" dirty="0">
                <a:solidFill>
                  <a:srgbClr val="131313"/>
                </a:solidFill>
                <a:effectLst/>
                <a:latin typeface="Aptos" panose="020B0004020202020204" pitchFamily="34" charset="0"/>
              </a:rPr>
              <a:t>roduzione e commercializzazione di un dispositivo medico innovativo (già prototi</a:t>
            </a:r>
            <a:r>
              <a:rPr lang="it-IT" dirty="0">
                <a:solidFill>
                  <a:srgbClr val="131313"/>
                </a:solidFill>
                <a:latin typeface="Aptos" panose="020B0004020202020204" pitchFamily="34" charset="0"/>
              </a:rPr>
              <a:t>po</a:t>
            </a:r>
            <a:r>
              <a:rPr lang="it-IT" b="0" i="0" dirty="0">
                <a:solidFill>
                  <a:srgbClr val="131313"/>
                </a:solidFill>
                <a:effectLst/>
                <a:latin typeface="Aptos" panose="020B0004020202020204" pitchFamily="34" charset="0"/>
              </a:rPr>
              <a:t> ed in fase di test in vivo) che possa guidare l’odontoiatra durante le procedure manuali. Una coppia di sensori da applicare al paziente e al manipolo, un visore A/R e un software proprietario permetteranno all’odontoiatra di conoscere in </a:t>
            </a:r>
            <a:r>
              <a:rPr lang="it-IT" b="0" i="0" dirty="0" err="1">
                <a:solidFill>
                  <a:srgbClr val="131313"/>
                </a:solidFill>
                <a:effectLst/>
                <a:latin typeface="Aptos" panose="020B0004020202020204" pitchFamily="34" charset="0"/>
              </a:rPr>
              <a:t>real</a:t>
            </a:r>
            <a:r>
              <a:rPr lang="it-IT" b="0" i="0" dirty="0">
                <a:solidFill>
                  <a:srgbClr val="131313"/>
                </a:solidFill>
                <a:effectLst/>
                <a:latin typeface="Aptos" panose="020B0004020202020204" pitchFamily="34" charset="0"/>
              </a:rPr>
              <a:t> time gli ideali piani di lavoro che fungeranno da guida durante le manovre cliniche, riducendo gli errori e aumentando la prognosi dei restauri. Un dispositivo, smart, economico e retrocompatibile con tutti i trapani in commercio pensato dagli odontoiatri per gli odontoiatri.</a:t>
            </a:r>
            <a:r>
              <a:rPr lang="it-IT" dirty="0">
                <a:latin typeface="Aptos" panose="020B0004020202020204" pitchFamily="34" charset="0"/>
              </a:rPr>
              <a:t>  </a:t>
            </a:r>
          </a:p>
        </p:txBody>
      </p:sp>
      <p:pic>
        <p:nvPicPr>
          <p:cNvPr id="4" name="Immagine 3">
            <a:extLst>
              <a:ext uri="{FF2B5EF4-FFF2-40B4-BE49-F238E27FC236}">
                <a16:creationId xmlns:a16="http://schemas.microsoft.com/office/drawing/2014/main" id="{7DDF0B50-0BA7-6F59-6CC3-50F8CEAE0D27}"/>
              </a:ext>
            </a:extLst>
          </p:cNvPr>
          <p:cNvPicPr>
            <a:picLocks noChangeAspect="1"/>
          </p:cNvPicPr>
          <p:nvPr/>
        </p:nvPicPr>
        <p:blipFill>
          <a:blip r:embed="rId7"/>
          <a:stretch>
            <a:fillRect/>
          </a:stretch>
        </p:blipFill>
        <p:spPr>
          <a:xfrm>
            <a:off x="638690" y="5670164"/>
            <a:ext cx="1088394" cy="1026952"/>
          </a:xfrm>
          <a:prstGeom prst="rect">
            <a:avLst/>
          </a:prstGeom>
        </p:spPr>
      </p:pic>
    </p:spTree>
    <p:extLst>
      <p:ext uri="{BB962C8B-B14F-4D97-AF65-F5344CB8AC3E}">
        <p14:creationId xmlns:p14="http://schemas.microsoft.com/office/powerpoint/2010/main" val="2985566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8CC0F681-DA81-AAC2-C3CB-77E7BD1F42D3}"/>
              </a:ext>
            </a:extLst>
          </p:cNvPr>
          <p:cNvSpPr>
            <a:spLocks noGrp="1"/>
          </p:cNvSpPr>
          <p:nvPr>
            <p:ph type="subTitle" idx="1"/>
          </p:nvPr>
        </p:nvSpPr>
        <p:spPr>
          <a:xfrm>
            <a:off x="518160" y="595948"/>
            <a:ext cx="5471160" cy="2687364"/>
          </a:xfrm>
        </p:spPr>
        <p:txBody>
          <a:bodyPr>
            <a:normAutofit/>
          </a:bodyPr>
          <a:lstStyle/>
          <a:p>
            <a:pPr algn="l"/>
            <a:r>
              <a:rPr lang="it-IT" sz="3200" b="1" dirty="0">
                <a:solidFill>
                  <a:schemeClr val="tx2">
                    <a:lumMod val="75000"/>
                    <a:lumOff val="25000"/>
                  </a:schemeClr>
                </a:solidFill>
              </a:rPr>
              <a:t> Mercato</a:t>
            </a:r>
            <a:endParaRPr lang="it-IT" sz="3200" dirty="0"/>
          </a:p>
        </p:txBody>
      </p:sp>
      <p:sp>
        <p:nvSpPr>
          <p:cNvPr id="9" name="Sottotitolo 2">
            <a:extLst>
              <a:ext uri="{FF2B5EF4-FFF2-40B4-BE49-F238E27FC236}">
                <a16:creationId xmlns:a16="http://schemas.microsoft.com/office/drawing/2014/main" id="{CCA5611A-79EB-FC7C-60EF-F055AA58A9AE}"/>
              </a:ext>
            </a:extLst>
          </p:cNvPr>
          <p:cNvSpPr txBox="1">
            <a:spLocks/>
          </p:cNvSpPr>
          <p:nvPr/>
        </p:nvSpPr>
        <p:spPr>
          <a:xfrm>
            <a:off x="7486650" y="1577340"/>
            <a:ext cx="4187190" cy="258186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IT" b="1" dirty="0">
                <a:solidFill>
                  <a:schemeClr val="bg1"/>
                </a:solidFill>
              </a:rPr>
              <a:t>Titolo rappresentativo del brevetto:</a:t>
            </a:r>
          </a:p>
          <a:p>
            <a:pPr algn="l"/>
            <a:endParaRPr lang="it-IT" dirty="0"/>
          </a:p>
        </p:txBody>
      </p:sp>
      <p:cxnSp>
        <p:nvCxnSpPr>
          <p:cNvPr id="11" name="Connettore diritto 10">
            <a:extLst>
              <a:ext uri="{FF2B5EF4-FFF2-40B4-BE49-F238E27FC236}">
                <a16:creationId xmlns:a16="http://schemas.microsoft.com/office/drawing/2014/main" id="{3E6D6AFA-FDFF-96CD-D701-6716919FF621}"/>
              </a:ext>
            </a:extLst>
          </p:cNvPr>
          <p:cNvCxnSpPr>
            <a:cxnSpLocks/>
          </p:cNvCxnSpPr>
          <p:nvPr/>
        </p:nvCxnSpPr>
        <p:spPr>
          <a:xfrm>
            <a:off x="708660" y="1154430"/>
            <a:ext cx="1531620" cy="0"/>
          </a:xfrm>
          <a:prstGeom prst="line">
            <a:avLst/>
          </a:prstGeom>
        </p:spPr>
        <p:style>
          <a:lnRef idx="2">
            <a:schemeClr val="accent1"/>
          </a:lnRef>
          <a:fillRef idx="0">
            <a:schemeClr val="accent1"/>
          </a:fillRef>
          <a:effectRef idx="1">
            <a:schemeClr val="accent1"/>
          </a:effectRef>
          <a:fontRef idx="minor">
            <a:schemeClr val="tx1"/>
          </a:fontRef>
        </p:style>
      </p:cxnSp>
      <p:sp>
        <p:nvSpPr>
          <p:cNvPr id="12" name="CasellaDiTesto 11">
            <a:extLst>
              <a:ext uri="{FF2B5EF4-FFF2-40B4-BE49-F238E27FC236}">
                <a16:creationId xmlns:a16="http://schemas.microsoft.com/office/drawing/2014/main" id="{7C41954E-C38C-CA7D-4F17-16627C34D218}"/>
              </a:ext>
            </a:extLst>
          </p:cNvPr>
          <p:cNvSpPr txBox="1"/>
          <p:nvPr/>
        </p:nvSpPr>
        <p:spPr>
          <a:xfrm>
            <a:off x="2739390" y="522088"/>
            <a:ext cx="8934449" cy="2862322"/>
          </a:xfrm>
          <a:prstGeom prst="rect">
            <a:avLst/>
          </a:prstGeom>
          <a:noFill/>
        </p:spPr>
        <p:txBody>
          <a:bodyPr wrap="square" rtlCol="0">
            <a:spAutoFit/>
          </a:bodyPr>
          <a:lstStyle/>
          <a:p>
            <a:pPr algn="just"/>
            <a:r>
              <a:rPr lang="it-IT" dirty="0"/>
              <a:t>Si stima che il mercato dell'odontoiatria digitale avrà una dimensione di 9.61 miliardi di dollari nel 2025 e si prevede che raggiungerà i 15.20 miliardi di dollari entro il 2030, con un CAGR del 9.6% nel periodo di previsione (2025-2030).</a:t>
            </a:r>
          </a:p>
          <a:p>
            <a:pPr algn="just"/>
            <a:r>
              <a:rPr lang="it-IT" dirty="0"/>
              <a:t>Source: https://www.mordorintelligence.it/industry-reports/digital-dentistry-market</a:t>
            </a:r>
          </a:p>
          <a:p>
            <a:pPr algn="just"/>
            <a:r>
              <a:rPr lang="it-IT" dirty="0"/>
              <a:t> </a:t>
            </a:r>
          </a:p>
          <a:p>
            <a:pPr algn="just"/>
            <a:br>
              <a:rPr lang="it-IT" dirty="0"/>
            </a:br>
            <a:endParaRPr lang="it-IT" dirty="0"/>
          </a:p>
          <a:p>
            <a:pPr algn="just"/>
            <a:endParaRPr lang="it-IT" dirty="0"/>
          </a:p>
          <a:p>
            <a:pPr algn="just"/>
            <a:endParaRPr lang="it-IT" dirty="0">
              <a:solidFill>
                <a:srgbClr val="000000"/>
              </a:solidFill>
              <a:latin typeface="fk2022"/>
            </a:endParaRPr>
          </a:p>
          <a:p>
            <a:pPr algn="just"/>
            <a:endParaRPr lang="it-IT" dirty="0"/>
          </a:p>
        </p:txBody>
      </p:sp>
      <p:pic>
        <p:nvPicPr>
          <p:cNvPr id="15" name="Graphic 11" descr="Arrow: Straight with solid fill">
            <a:extLst>
              <a:ext uri="{FF2B5EF4-FFF2-40B4-BE49-F238E27FC236}">
                <a16:creationId xmlns:a16="http://schemas.microsoft.com/office/drawing/2014/main" id="{57DDC10F-1604-E717-0E29-9BD582C8792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9461131" y="3808140"/>
            <a:ext cx="702132" cy="702132"/>
          </a:xfrm>
          <a:prstGeom prst="rect">
            <a:avLst/>
          </a:prstGeom>
        </p:spPr>
      </p:pic>
      <p:sp>
        <p:nvSpPr>
          <p:cNvPr id="16" name="TextBox 14">
            <a:extLst>
              <a:ext uri="{FF2B5EF4-FFF2-40B4-BE49-F238E27FC236}">
                <a16:creationId xmlns:a16="http://schemas.microsoft.com/office/drawing/2014/main" id="{9E2223BE-18CF-2BD0-AC7B-29E050ED9D20}"/>
              </a:ext>
            </a:extLst>
          </p:cNvPr>
          <p:cNvSpPr txBox="1"/>
          <p:nvPr/>
        </p:nvSpPr>
        <p:spPr>
          <a:xfrm>
            <a:off x="10275466" y="3788036"/>
            <a:ext cx="1101584" cy="553998"/>
          </a:xfrm>
          <a:prstGeom prst="rect">
            <a:avLst/>
          </a:prstGeom>
          <a:noFill/>
        </p:spPr>
        <p:txBody>
          <a:bodyPr wrap="none" rtlCol="0">
            <a:spAutoFit/>
          </a:bodyPr>
          <a:lstStyle/>
          <a:p>
            <a:r>
              <a:rPr lang="it-IT" sz="3000" dirty="0"/>
              <a:t>9,6 %</a:t>
            </a:r>
            <a:endParaRPr lang="en-GB" sz="3000" dirty="0"/>
          </a:p>
        </p:txBody>
      </p:sp>
      <p:pic>
        <p:nvPicPr>
          <p:cNvPr id="20" name="Immagine 19">
            <a:extLst>
              <a:ext uri="{FF2B5EF4-FFF2-40B4-BE49-F238E27FC236}">
                <a16:creationId xmlns:a16="http://schemas.microsoft.com/office/drawing/2014/main" id="{A1B50DDB-8561-B6B2-ECF8-29968EB3CF87}"/>
              </a:ext>
            </a:extLst>
          </p:cNvPr>
          <p:cNvPicPr>
            <a:picLocks noChangeAspect="1"/>
          </p:cNvPicPr>
          <p:nvPr/>
        </p:nvPicPr>
        <p:blipFill>
          <a:blip r:embed="rId4"/>
          <a:stretch>
            <a:fillRect/>
          </a:stretch>
        </p:blipFill>
        <p:spPr>
          <a:xfrm>
            <a:off x="9461131" y="6073761"/>
            <a:ext cx="1432684" cy="524301"/>
          </a:xfrm>
          <a:prstGeom prst="rect">
            <a:avLst/>
          </a:prstGeom>
        </p:spPr>
      </p:pic>
      <p:pic>
        <p:nvPicPr>
          <p:cNvPr id="21" name="Immagine 20">
            <a:extLst>
              <a:ext uri="{FF2B5EF4-FFF2-40B4-BE49-F238E27FC236}">
                <a16:creationId xmlns:a16="http://schemas.microsoft.com/office/drawing/2014/main" id="{44FC4BE9-DB53-559B-1B13-2AE247C9F4CF}"/>
              </a:ext>
            </a:extLst>
          </p:cNvPr>
          <p:cNvPicPr>
            <a:picLocks noChangeAspect="1"/>
          </p:cNvPicPr>
          <p:nvPr/>
        </p:nvPicPr>
        <p:blipFill>
          <a:blip r:embed="rId5"/>
          <a:stretch>
            <a:fillRect/>
          </a:stretch>
        </p:blipFill>
        <p:spPr>
          <a:xfrm>
            <a:off x="5398888" y="5933540"/>
            <a:ext cx="3225064" cy="804742"/>
          </a:xfrm>
          <a:prstGeom prst="rect">
            <a:avLst/>
          </a:prstGeom>
        </p:spPr>
      </p:pic>
      <p:pic>
        <p:nvPicPr>
          <p:cNvPr id="22" name="Immagine 21">
            <a:extLst>
              <a:ext uri="{FF2B5EF4-FFF2-40B4-BE49-F238E27FC236}">
                <a16:creationId xmlns:a16="http://schemas.microsoft.com/office/drawing/2014/main" id="{8213571B-3C43-8466-E048-862947C50819}"/>
              </a:ext>
            </a:extLst>
          </p:cNvPr>
          <p:cNvPicPr>
            <a:picLocks noChangeAspect="1"/>
          </p:cNvPicPr>
          <p:nvPr/>
        </p:nvPicPr>
        <p:blipFill>
          <a:blip r:embed="rId6"/>
          <a:stretch>
            <a:fillRect/>
          </a:stretch>
        </p:blipFill>
        <p:spPr>
          <a:xfrm>
            <a:off x="2236991" y="5933540"/>
            <a:ext cx="2651990" cy="890093"/>
          </a:xfrm>
          <a:prstGeom prst="rect">
            <a:avLst/>
          </a:prstGeom>
        </p:spPr>
      </p:pic>
      <p:pic>
        <p:nvPicPr>
          <p:cNvPr id="2" name="Elemento grafico 1" descr="Badge contorno">
            <a:extLst>
              <a:ext uri="{FF2B5EF4-FFF2-40B4-BE49-F238E27FC236}">
                <a16:creationId xmlns:a16="http://schemas.microsoft.com/office/drawing/2014/main" id="{82CC10D2-64B8-0C9B-BF5D-A270447FFB4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17270" y="2643810"/>
            <a:ext cx="914400" cy="914400"/>
          </a:xfrm>
          <a:prstGeom prst="rect">
            <a:avLst/>
          </a:prstGeom>
        </p:spPr>
      </p:pic>
      <p:pic>
        <p:nvPicPr>
          <p:cNvPr id="5" name="Immagine 4">
            <a:extLst>
              <a:ext uri="{FF2B5EF4-FFF2-40B4-BE49-F238E27FC236}">
                <a16:creationId xmlns:a16="http://schemas.microsoft.com/office/drawing/2014/main" id="{29167026-67FA-2737-A251-524DFB350998}"/>
              </a:ext>
            </a:extLst>
          </p:cNvPr>
          <p:cNvPicPr>
            <a:picLocks noChangeAspect="1"/>
          </p:cNvPicPr>
          <p:nvPr/>
        </p:nvPicPr>
        <p:blipFill>
          <a:blip r:embed="rId9"/>
          <a:stretch>
            <a:fillRect/>
          </a:stretch>
        </p:blipFill>
        <p:spPr>
          <a:xfrm>
            <a:off x="4720486" y="1890341"/>
            <a:ext cx="3576138" cy="3835597"/>
          </a:xfrm>
          <a:prstGeom prst="rect">
            <a:avLst/>
          </a:prstGeom>
        </p:spPr>
      </p:pic>
      <p:pic>
        <p:nvPicPr>
          <p:cNvPr id="4" name="Immagine 3">
            <a:extLst>
              <a:ext uri="{FF2B5EF4-FFF2-40B4-BE49-F238E27FC236}">
                <a16:creationId xmlns:a16="http://schemas.microsoft.com/office/drawing/2014/main" id="{9975DB5B-B179-1D8C-E59F-8C8730CBE663}"/>
              </a:ext>
            </a:extLst>
          </p:cNvPr>
          <p:cNvPicPr>
            <a:picLocks noChangeAspect="1"/>
          </p:cNvPicPr>
          <p:nvPr/>
        </p:nvPicPr>
        <p:blipFill>
          <a:blip r:embed="rId10"/>
          <a:stretch>
            <a:fillRect/>
          </a:stretch>
        </p:blipFill>
        <p:spPr>
          <a:xfrm>
            <a:off x="638690" y="5670164"/>
            <a:ext cx="1088394" cy="1026952"/>
          </a:xfrm>
          <a:prstGeom prst="rect">
            <a:avLst/>
          </a:prstGeom>
        </p:spPr>
      </p:pic>
    </p:spTree>
    <p:extLst>
      <p:ext uri="{BB962C8B-B14F-4D97-AF65-F5344CB8AC3E}">
        <p14:creationId xmlns:p14="http://schemas.microsoft.com/office/powerpoint/2010/main" val="3189849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8CC0F681-DA81-AAC2-C3CB-77E7BD1F42D3}"/>
              </a:ext>
            </a:extLst>
          </p:cNvPr>
          <p:cNvSpPr>
            <a:spLocks noGrp="1"/>
          </p:cNvSpPr>
          <p:nvPr>
            <p:ph type="subTitle" idx="1"/>
          </p:nvPr>
        </p:nvSpPr>
        <p:spPr>
          <a:xfrm>
            <a:off x="518160" y="595948"/>
            <a:ext cx="5471160" cy="2687364"/>
          </a:xfrm>
        </p:spPr>
        <p:txBody>
          <a:bodyPr>
            <a:normAutofit/>
          </a:bodyPr>
          <a:lstStyle/>
          <a:p>
            <a:pPr algn="l"/>
            <a:r>
              <a:rPr lang="it-IT" sz="3200" b="1" dirty="0">
                <a:solidFill>
                  <a:schemeClr val="tx2">
                    <a:lumMod val="75000"/>
                    <a:lumOff val="25000"/>
                  </a:schemeClr>
                </a:solidFill>
              </a:rPr>
              <a:t> Problema</a:t>
            </a:r>
            <a:endParaRPr lang="it-IT" sz="3200" dirty="0"/>
          </a:p>
        </p:txBody>
      </p:sp>
      <p:sp>
        <p:nvSpPr>
          <p:cNvPr id="9" name="Sottotitolo 2">
            <a:extLst>
              <a:ext uri="{FF2B5EF4-FFF2-40B4-BE49-F238E27FC236}">
                <a16:creationId xmlns:a16="http://schemas.microsoft.com/office/drawing/2014/main" id="{CCA5611A-79EB-FC7C-60EF-F055AA58A9AE}"/>
              </a:ext>
            </a:extLst>
          </p:cNvPr>
          <p:cNvSpPr txBox="1">
            <a:spLocks/>
          </p:cNvSpPr>
          <p:nvPr/>
        </p:nvSpPr>
        <p:spPr>
          <a:xfrm>
            <a:off x="7486650" y="1577340"/>
            <a:ext cx="4187190" cy="258186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IT" b="1" dirty="0">
                <a:solidFill>
                  <a:schemeClr val="bg1"/>
                </a:solidFill>
              </a:rPr>
              <a:t>Titolo rappresentativo del brevetto:</a:t>
            </a:r>
          </a:p>
          <a:p>
            <a:pPr algn="l"/>
            <a:endParaRPr lang="it-IT" dirty="0"/>
          </a:p>
        </p:txBody>
      </p:sp>
      <p:cxnSp>
        <p:nvCxnSpPr>
          <p:cNvPr id="11" name="Connettore diritto 10">
            <a:extLst>
              <a:ext uri="{FF2B5EF4-FFF2-40B4-BE49-F238E27FC236}">
                <a16:creationId xmlns:a16="http://schemas.microsoft.com/office/drawing/2014/main" id="{3E6D6AFA-FDFF-96CD-D701-6716919FF621}"/>
              </a:ext>
            </a:extLst>
          </p:cNvPr>
          <p:cNvCxnSpPr>
            <a:cxnSpLocks/>
          </p:cNvCxnSpPr>
          <p:nvPr/>
        </p:nvCxnSpPr>
        <p:spPr>
          <a:xfrm>
            <a:off x="708660" y="1154430"/>
            <a:ext cx="1708863" cy="0"/>
          </a:xfrm>
          <a:prstGeom prst="line">
            <a:avLst/>
          </a:prstGeom>
        </p:spPr>
        <p:style>
          <a:lnRef idx="2">
            <a:schemeClr val="accent1"/>
          </a:lnRef>
          <a:fillRef idx="0">
            <a:schemeClr val="accent1"/>
          </a:fillRef>
          <a:effectRef idx="1">
            <a:schemeClr val="accent1"/>
          </a:effectRef>
          <a:fontRef idx="minor">
            <a:schemeClr val="tx1"/>
          </a:fontRef>
        </p:style>
      </p:cxnSp>
      <p:sp>
        <p:nvSpPr>
          <p:cNvPr id="12" name="CasellaDiTesto 11">
            <a:extLst>
              <a:ext uri="{FF2B5EF4-FFF2-40B4-BE49-F238E27FC236}">
                <a16:creationId xmlns:a16="http://schemas.microsoft.com/office/drawing/2014/main" id="{7C41954E-C38C-CA7D-4F17-16627C34D218}"/>
              </a:ext>
            </a:extLst>
          </p:cNvPr>
          <p:cNvSpPr txBox="1"/>
          <p:nvPr/>
        </p:nvSpPr>
        <p:spPr>
          <a:xfrm>
            <a:off x="2668904" y="1577340"/>
            <a:ext cx="8254199" cy="3293209"/>
          </a:xfrm>
          <a:prstGeom prst="rect">
            <a:avLst/>
          </a:prstGeom>
          <a:noFill/>
        </p:spPr>
        <p:txBody>
          <a:bodyPr wrap="square" rtlCol="0">
            <a:spAutoFit/>
          </a:bodyPr>
          <a:lstStyle/>
          <a:p>
            <a:pPr algn="just">
              <a:lnSpc>
                <a:spcPts val="1875"/>
              </a:lnSpc>
              <a:buNone/>
            </a:pPr>
            <a:r>
              <a:rPr lang="it-IT" b="0" i="0" dirty="0">
                <a:solidFill>
                  <a:srgbClr val="000000"/>
                </a:solidFill>
                <a:effectLst/>
              </a:rPr>
              <a:t>In protesi dentaria con il termine preparazione degli elementi dentari si intende la loro limatura o fresatura selettiva per ottenere geometrie prestabilite al fine di garantire la ritenzione dei restauri nel tempo. Per la riabilitazione protesica su denti naturali, si prevede una prima fase che consiste nel limare il dente ad un moncone protesico con una pendenza delle pareti che varia da 4 a 6 gradi. Gli angoli di convergenza esatti non vengono facilmente raggiunti neppure da protesisti con esperienza. Inoltre, spostandosi dagli elementi dentali anteriori a quelli posteriori, tali valori di preparazione hanno la tendenza ad aumentare a causa delle difficoltà tecniche legate sia all’operatore che al paziente (scarsa visibilità, movimenti incontrollati del paziente, presenza di acqua piuttosto che fluidi orali. Gli stessi concetti appena descritti di precisione, accuratezza e reciprocità di inclinazione delle pareti vanno applicati anche all’implantologia. </a:t>
            </a:r>
          </a:p>
          <a:p>
            <a:pPr algn="just"/>
            <a:r>
              <a:rPr lang="it-IT" dirty="0"/>
              <a:t>.</a:t>
            </a:r>
          </a:p>
        </p:txBody>
      </p:sp>
      <p:pic>
        <p:nvPicPr>
          <p:cNvPr id="8" name="Immagine 7">
            <a:extLst>
              <a:ext uri="{FF2B5EF4-FFF2-40B4-BE49-F238E27FC236}">
                <a16:creationId xmlns:a16="http://schemas.microsoft.com/office/drawing/2014/main" id="{6FFA7BC0-FB0E-4794-F8F5-1C939A48B4F0}"/>
              </a:ext>
            </a:extLst>
          </p:cNvPr>
          <p:cNvPicPr>
            <a:picLocks noChangeAspect="1"/>
          </p:cNvPicPr>
          <p:nvPr/>
        </p:nvPicPr>
        <p:blipFill>
          <a:blip r:embed="rId2"/>
          <a:stretch>
            <a:fillRect/>
          </a:stretch>
        </p:blipFill>
        <p:spPr>
          <a:xfrm>
            <a:off x="2531907" y="5817005"/>
            <a:ext cx="2651990" cy="890093"/>
          </a:xfrm>
          <a:prstGeom prst="rect">
            <a:avLst/>
          </a:prstGeom>
        </p:spPr>
      </p:pic>
      <p:pic>
        <p:nvPicPr>
          <p:cNvPr id="10" name="Immagine 9">
            <a:extLst>
              <a:ext uri="{FF2B5EF4-FFF2-40B4-BE49-F238E27FC236}">
                <a16:creationId xmlns:a16="http://schemas.microsoft.com/office/drawing/2014/main" id="{944B638C-CED6-565E-C905-2285C342D7CF}"/>
              </a:ext>
            </a:extLst>
          </p:cNvPr>
          <p:cNvPicPr>
            <a:picLocks noChangeAspect="1"/>
          </p:cNvPicPr>
          <p:nvPr/>
        </p:nvPicPr>
        <p:blipFill>
          <a:blip r:embed="rId3"/>
          <a:stretch>
            <a:fillRect/>
          </a:stretch>
        </p:blipFill>
        <p:spPr>
          <a:xfrm>
            <a:off x="5724626" y="5785671"/>
            <a:ext cx="3225064" cy="804742"/>
          </a:xfrm>
          <a:prstGeom prst="rect">
            <a:avLst/>
          </a:prstGeom>
        </p:spPr>
      </p:pic>
      <p:pic>
        <p:nvPicPr>
          <p:cNvPr id="17" name="Immagine 16">
            <a:extLst>
              <a:ext uri="{FF2B5EF4-FFF2-40B4-BE49-F238E27FC236}">
                <a16:creationId xmlns:a16="http://schemas.microsoft.com/office/drawing/2014/main" id="{7AF07F53-23A8-1B94-14CB-0EAFA2FA9125}"/>
              </a:ext>
            </a:extLst>
          </p:cNvPr>
          <p:cNvPicPr>
            <a:picLocks noChangeAspect="1"/>
          </p:cNvPicPr>
          <p:nvPr/>
        </p:nvPicPr>
        <p:blipFill>
          <a:blip r:embed="rId4"/>
          <a:stretch>
            <a:fillRect/>
          </a:stretch>
        </p:blipFill>
        <p:spPr>
          <a:xfrm>
            <a:off x="9490419" y="5957225"/>
            <a:ext cx="1432684" cy="524301"/>
          </a:xfrm>
          <a:prstGeom prst="rect">
            <a:avLst/>
          </a:prstGeom>
        </p:spPr>
      </p:pic>
      <p:pic>
        <p:nvPicPr>
          <p:cNvPr id="4" name="Elemento grafico 3" descr="Badge 3 contorno">
            <a:extLst>
              <a:ext uri="{FF2B5EF4-FFF2-40B4-BE49-F238E27FC236}">
                <a16:creationId xmlns:a16="http://schemas.microsoft.com/office/drawing/2014/main" id="{64F2E8FE-4278-E44C-922A-BE9D7F048EB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05839" y="2514600"/>
            <a:ext cx="914400" cy="914400"/>
          </a:xfrm>
          <a:prstGeom prst="rect">
            <a:avLst/>
          </a:prstGeom>
        </p:spPr>
      </p:pic>
      <p:pic>
        <p:nvPicPr>
          <p:cNvPr id="2" name="Immagine 1">
            <a:extLst>
              <a:ext uri="{FF2B5EF4-FFF2-40B4-BE49-F238E27FC236}">
                <a16:creationId xmlns:a16="http://schemas.microsoft.com/office/drawing/2014/main" id="{CA887DF7-6325-0EAF-C0EC-0D12FB45C677}"/>
              </a:ext>
            </a:extLst>
          </p:cNvPr>
          <p:cNvPicPr>
            <a:picLocks noChangeAspect="1"/>
          </p:cNvPicPr>
          <p:nvPr/>
        </p:nvPicPr>
        <p:blipFill>
          <a:blip r:embed="rId7"/>
          <a:stretch>
            <a:fillRect/>
          </a:stretch>
        </p:blipFill>
        <p:spPr>
          <a:xfrm>
            <a:off x="1005839" y="5680146"/>
            <a:ext cx="1088394" cy="1026952"/>
          </a:xfrm>
          <a:prstGeom prst="rect">
            <a:avLst/>
          </a:prstGeom>
        </p:spPr>
      </p:pic>
    </p:spTree>
    <p:extLst>
      <p:ext uri="{BB962C8B-B14F-4D97-AF65-F5344CB8AC3E}">
        <p14:creationId xmlns:p14="http://schemas.microsoft.com/office/powerpoint/2010/main" val="304051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8CC0F681-DA81-AAC2-C3CB-77E7BD1F42D3}"/>
              </a:ext>
            </a:extLst>
          </p:cNvPr>
          <p:cNvSpPr>
            <a:spLocks noGrp="1"/>
          </p:cNvSpPr>
          <p:nvPr>
            <p:ph type="subTitle" idx="1"/>
          </p:nvPr>
        </p:nvSpPr>
        <p:spPr>
          <a:xfrm>
            <a:off x="518160" y="595948"/>
            <a:ext cx="5471160" cy="2687364"/>
          </a:xfrm>
        </p:spPr>
        <p:txBody>
          <a:bodyPr>
            <a:normAutofit/>
          </a:bodyPr>
          <a:lstStyle/>
          <a:p>
            <a:pPr algn="l"/>
            <a:r>
              <a:rPr lang="it-IT" sz="3200" b="1" dirty="0">
                <a:solidFill>
                  <a:schemeClr val="tx2">
                    <a:lumMod val="75000"/>
                    <a:lumOff val="25000"/>
                  </a:schemeClr>
                </a:solidFill>
              </a:rPr>
              <a:t> Tecnologia</a:t>
            </a:r>
            <a:endParaRPr lang="it-IT" sz="3200" dirty="0"/>
          </a:p>
        </p:txBody>
      </p:sp>
      <p:sp>
        <p:nvSpPr>
          <p:cNvPr id="9" name="Sottotitolo 2">
            <a:extLst>
              <a:ext uri="{FF2B5EF4-FFF2-40B4-BE49-F238E27FC236}">
                <a16:creationId xmlns:a16="http://schemas.microsoft.com/office/drawing/2014/main" id="{CCA5611A-79EB-FC7C-60EF-F055AA58A9AE}"/>
              </a:ext>
            </a:extLst>
          </p:cNvPr>
          <p:cNvSpPr txBox="1">
            <a:spLocks/>
          </p:cNvSpPr>
          <p:nvPr/>
        </p:nvSpPr>
        <p:spPr>
          <a:xfrm>
            <a:off x="7486650" y="1577340"/>
            <a:ext cx="4187190" cy="258186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IT" b="1" dirty="0">
                <a:solidFill>
                  <a:schemeClr val="bg1"/>
                </a:solidFill>
              </a:rPr>
              <a:t>Titolo rappresentativo del brevetto:</a:t>
            </a:r>
          </a:p>
          <a:p>
            <a:pPr algn="l"/>
            <a:endParaRPr lang="it-IT" dirty="0"/>
          </a:p>
        </p:txBody>
      </p:sp>
      <p:cxnSp>
        <p:nvCxnSpPr>
          <p:cNvPr id="11" name="Connettore diritto 10">
            <a:extLst>
              <a:ext uri="{FF2B5EF4-FFF2-40B4-BE49-F238E27FC236}">
                <a16:creationId xmlns:a16="http://schemas.microsoft.com/office/drawing/2014/main" id="{3E6D6AFA-FDFF-96CD-D701-6716919FF621}"/>
              </a:ext>
            </a:extLst>
          </p:cNvPr>
          <p:cNvCxnSpPr>
            <a:cxnSpLocks/>
          </p:cNvCxnSpPr>
          <p:nvPr/>
        </p:nvCxnSpPr>
        <p:spPr>
          <a:xfrm>
            <a:off x="708660" y="1154430"/>
            <a:ext cx="1884228" cy="0"/>
          </a:xfrm>
          <a:prstGeom prst="line">
            <a:avLst/>
          </a:prstGeom>
        </p:spPr>
        <p:style>
          <a:lnRef idx="2">
            <a:schemeClr val="accent1"/>
          </a:lnRef>
          <a:fillRef idx="0">
            <a:schemeClr val="accent1"/>
          </a:fillRef>
          <a:effectRef idx="1">
            <a:schemeClr val="accent1"/>
          </a:effectRef>
          <a:fontRef idx="minor">
            <a:schemeClr val="tx1"/>
          </a:fontRef>
        </p:style>
      </p:cxnSp>
      <p:sp>
        <p:nvSpPr>
          <p:cNvPr id="12" name="CasellaDiTesto 11">
            <a:extLst>
              <a:ext uri="{FF2B5EF4-FFF2-40B4-BE49-F238E27FC236}">
                <a16:creationId xmlns:a16="http://schemas.microsoft.com/office/drawing/2014/main" id="{7C41954E-C38C-CA7D-4F17-16627C34D218}"/>
              </a:ext>
            </a:extLst>
          </p:cNvPr>
          <p:cNvSpPr txBox="1"/>
          <p:nvPr/>
        </p:nvSpPr>
        <p:spPr>
          <a:xfrm>
            <a:off x="2343150" y="1154430"/>
            <a:ext cx="9361170" cy="4247317"/>
          </a:xfrm>
          <a:prstGeom prst="rect">
            <a:avLst/>
          </a:prstGeom>
          <a:noFill/>
        </p:spPr>
        <p:txBody>
          <a:bodyPr wrap="square" rtlCol="0">
            <a:spAutoFit/>
          </a:bodyPr>
          <a:lstStyle/>
          <a:p>
            <a:pPr algn="just"/>
            <a:endParaRPr lang="it-IT" dirty="0"/>
          </a:p>
          <a:p>
            <a:pPr algn="just"/>
            <a:r>
              <a:rPr lang="it-IT" dirty="0"/>
              <a:t>L’idea imprenditoriale si basa sulla produzione e commercializzazione di un dispositivo medico già realizzato sotto forma di prototipo. Nello specifico, un dispositivo di controllo di posizione, inclinazione e variazione lineare di posizione da applicare a tutti i manipoli odontoiatrici in commercio in abbinamento ad un secondo dispositivo da applicare sull’arcata del paziente per il feed-back in </a:t>
            </a:r>
            <a:r>
              <a:rPr lang="it-IT" dirty="0" err="1"/>
              <a:t>real</a:t>
            </a:r>
            <a:r>
              <a:rPr lang="it-IT" dirty="0"/>
              <a:t> time della posizione del paziente rispetto al manipolo stesso. Tale dispositivo permette all’operatore di verificare istante per istante su un monitor esterno (quale un dispositivo led o un visore a realtà aumentata), la posizione del manipolo odontoiatrico nello spazio e di tararla in base a pareti già note. Inoltre, è possibile calibrare l’asse di inserimento su software proprietario dedicato in modo tale da trasferire le guide scelte in ambiente virtuale, al campo operatorio. Il business model è basato sulla industrializzazione, produzione e commercializzazione del dispositivo. Modello di business ulteriore rappresentato dal potenziamento del dispositivo stesso grazie ad upgrade tecnologici già in fase di studio. Per il dispositivo già realizzato in forma di prototipo è in corso</a:t>
            </a:r>
          </a:p>
          <a:p>
            <a:pPr algn="just"/>
            <a:r>
              <a:rPr lang="it-IT" dirty="0"/>
              <a:t>la domanda per la copertura brevettuale dello stesso.</a:t>
            </a:r>
          </a:p>
        </p:txBody>
      </p:sp>
      <p:pic>
        <p:nvPicPr>
          <p:cNvPr id="10" name="Immagine 9">
            <a:extLst>
              <a:ext uri="{FF2B5EF4-FFF2-40B4-BE49-F238E27FC236}">
                <a16:creationId xmlns:a16="http://schemas.microsoft.com/office/drawing/2014/main" id="{4567D74A-DF2B-5B62-78C4-59EF38082158}"/>
              </a:ext>
            </a:extLst>
          </p:cNvPr>
          <p:cNvPicPr>
            <a:picLocks noChangeAspect="1"/>
          </p:cNvPicPr>
          <p:nvPr/>
        </p:nvPicPr>
        <p:blipFill>
          <a:blip r:embed="rId2"/>
          <a:stretch>
            <a:fillRect/>
          </a:stretch>
        </p:blipFill>
        <p:spPr>
          <a:xfrm>
            <a:off x="10006903" y="5858963"/>
            <a:ext cx="1432684" cy="524301"/>
          </a:xfrm>
          <a:prstGeom prst="rect">
            <a:avLst/>
          </a:prstGeom>
        </p:spPr>
      </p:pic>
      <p:pic>
        <p:nvPicPr>
          <p:cNvPr id="13" name="Immagine 12">
            <a:extLst>
              <a:ext uri="{FF2B5EF4-FFF2-40B4-BE49-F238E27FC236}">
                <a16:creationId xmlns:a16="http://schemas.microsoft.com/office/drawing/2014/main" id="{80C5518F-7F73-27FE-894F-A4B7CAB7CD53}"/>
              </a:ext>
            </a:extLst>
          </p:cNvPr>
          <p:cNvPicPr>
            <a:picLocks noChangeAspect="1"/>
          </p:cNvPicPr>
          <p:nvPr/>
        </p:nvPicPr>
        <p:blipFill>
          <a:blip r:embed="rId3"/>
          <a:stretch>
            <a:fillRect/>
          </a:stretch>
        </p:blipFill>
        <p:spPr>
          <a:xfrm>
            <a:off x="6196013" y="5691291"/>
            <a:ext cx="3225064" cy="804742"/>
          </a:xfrm>
          <a:prstGeom prst="rect">
            <a:avLst/>
          </a:prstGeom>
        </p:spPr>
      </p:pic>
      <p:pic>
        <p:nvPicPr>
          <p:cNvPr id="14" name="Immagine 13">
            <a:extLst>
              <a:ext uri="{FF2B5EF4-FFF2-40B4-BE49-F238E27FC236}">
                <a16:creationId xmlns:a16="http://schemas.microsoft.com/office/drawing/2014/main" id="{C8E0E115-5D78-D377-0E21-4309A0F5D76D}"/>
              </a:ext>
            </a:extLst>
          </p:cNvPr>
          <p:cNvPicPr>
            <a:picLocks noChangeAspect="1"/>
          </p:cNvPicPr>
          <p:nvPr/>
        </p:nvPicPr>
        <p:blipFill>
          <a:blip r:embed="rId4"/>
          <a:stretch>
            <a:fillRect/>
          </a:stretch>
        </p:blipFill>
        <p:spPr>
          <a:xfrm>
            <a:off x="2770923" y="5660744"/>
            <a:ext cx="2651990" cy="890093"/>
          </a:xfrm>
          <a:prstGeom prst="rect">
            <a:avLst/>
          </a:prstGeom>
        </p:spPr>
      </p:pic>
      <p:pic>
        <p:nvPicPr>
          <p:cNvPr id="4" name="Elemento grafico 3" descr="Badge 4 contorno">
            <a:extLst>
              <a:ext uri="{FF2B5EF4-FFF2-40B4-BE49-F238E27FC236}">
                <a16:creationId xmlns:a16="http://schemas.microsoft.com/office/drawing/2014/main" id="{68364892-36ED-13DB-B6EA-733B0BC8483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68705" y="2368912"/>
            <a:ext cx="914400" cy="914400"/>
          </a:xfrm>
          <a:prstGeom prst="rect">
            <a:avLst/>
          </a:prstGeom>
        </p:spPr>
      </p:pic>
      <p:pic>
        <p:nvPicPr>
          <p:cNvPr id="2" name="Immagine 1">
            <a:extLst>
              <a:ext uri="{FF2B5EF4-FFF2-40B4-BE49-F238E27FC236}">
                <a16:creationId xmlns:a16="http://schemas.microsoft.com/office/drawing/2014/main" id="{E06A2515-3959-72B7-E457-1ADF97BAF345}"/>
              </a:ext>
            </a:extLst>
          </p:cNvPr>
          <p:cNvPicPr>
            <a:picLocks noChangeAspect="1"/>
          </p:cNvPicPr>
          <p:nvPr/>
        </p:nvPicPr>
        <p:blipFill>
          <a:blip r:embed="rId7"/>
          <a:stretch>
            <a:fillRect/>
          </a:stretch>
        </p:blipFill>
        <p:spPr>
          <a:xfrm>
            <a:off x="1068705" y="5523885"/>
            <a:ext cx="1088394" cy="1026952"/>
          </a:xfrm>
          <a:prstGeom prst="rect">
            <a:avLst/>
          </a:prstGeom>
        </p:spPr>
      </p:pic>
    </p:spTree>
    <p:extLst>
      <p:ext uri="{BB962C8B-B14F-4D97-AF65-F5344CB8AC3E}">
        <p14:creationId xmlns:p14="http://schemas.microsoft.com/office/powerpoint/2010/main" val="780954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8CC0F681-DA81-AAC2-C3CB-77E7BD1F42D3}"/>
              </a:ext>
            </a:extLst>
          </p:cNvPr>
          <p:cNvSpPr>
            <a:spLocks noGrp="1"/>
          </p:cNvSpPr>
          <p:nvPr>
            <p:ph type="subTitle" idx="1"/>
          </p:nvPr>
        </p:nvSpPr>
        <p:spPr>
          <a:xfrm>
            <a:off x="518160" y="595948"/>
            <a:ext cx="5471160" cy="2687364"/>
          </a:xfrm>
        </p:spPr>
        <p:txBody>
          <a:bodyPr>
            <a:normAutofit/>
          </a:bodyPr>
          <a:lstStyle/>
          <a:p>
            <a:pPr algn="l"/>
            <a:r>
              <a:rPr lang="it-IT" sz="3200" b="1" dirty="0">
                <a:solidFill>
                  <a:schemeClr val="tx2">
                    <a:lumMod val="75000"/>
                    <a:lumOff val="25000"/>
                  </a:schemeClr>
                </a:solidFill>
              </a:rPr>
              <a:t>Punti di forza e debolezza   delle attuali tecnologie</a:t>
            </a:r>
            <a:endParaRPr lang="it-IT" sz="3200" dirty="0"/>
          </a:p>
        </p:txBody>
      </p:sp>
      <p:sp>
        <p:nvSpPr>
          <p:cNvPr id="9" name="Sottotitolo 2">
            <a:extLst>
              <a:ext uri="{FF2B5EF4-FFF2-40B4-BE49-F238E27FC236}">
                <a16:creationId xmlns:a16="http://schemas.microsoft.com/office/drawing/2014/main" id="{CCA5611A-79EB-FC7C-60EF-F055AA58A9AE}"/>
              </a:ext>
            </a:extLst>
          </p:cNvPr>
          <p:cNvSpPr txBox="1">
            <a:spLocks/>
          </p:cNvSpPr>
          <p:nvPr/>
        </p:nvSpPr>
        <p:spPr>
          <a:xfrm>
            <a:off x="7486650" y="1577340"/>
            <a:ext cx="4187190" cy="258186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IT" b="1" dirty="0">
                <a:solidFill>
                  <a:schemeClr val="bg1"/>
                </a:solidFill>
              </a:rPr>
              <a:t>Titolo rappresentativo del brevetto:</a:t>
            </a:r>
          </a:p>
          <a:p>
            <a:pPr algn="l"/>
            <a:endParaRPr lang="it-IT" dirty="0"/>
          </a:p>
        </p:txBody>
      </p:sp>
      <p:cxnSp>
        <p:nvCxnSpPr>
          <p:cNvPr id="11" name="Connettore diritto 10">
            <a:extLst>
              <a:ext uri="{FF2B5EF4-FFF2-40B4-BE49-F238E27FC236}">
                <a16:creationId xmlns:a16="http://schemas.microsoft.com/office/drawing/2014/main" id="{3E6D6AFA-FDFF-96CD-D701-6716919FF621}"/>
              </a:ext>
            </a:extLst>
          </p:cNvPr>
          <p:cNvCxnSpPr>
            <a:cxnSpLocks/>
          </p:cNvCxnSpPr>
          <p:nvPr/>
        </p:nvCxnSpPr>
        <p:spPr>
          <a:xfrm>
            <a:off x="857250" y="1645920"/>
            <a:ext cx="4046220" cy="0"/>
          </a:xfrm>
          <a:prstGeom prst="line">
            <a:avLst/>
          </a:prstGeom>
        </p:spPr>
        <p:style>
          <a:lnRef idx="2">
            <a:schemeClr val="accent1"/>
          </a:lnRef>
          <a:fillRef idx="0">
            <a:schemeClr val="accent1"/>
          </a:fillRef>
          <a:effectRef idx="1">
            <a:schemeClr val="accent1"/>
          </a:effectRef>
          <a:fontRef idx="minor">
            <a:schemeClr val="tx1"/>
          </a:fontRef>
        </p:style>
      </p:cxnSp>
      <p:sp>
        <p:nvSpPr>
          <p:cNvPr id="12" name="CasellaDiTesto 11">
            <a:extLst>
              <a:ext uri="{FF2B5EF4-FFF2-40B4-BE49-F238E27FC236}">
                <a16:creationId xmlns:a16="http://schemas.microsoft.com/office/drawing/2014/main" id="{7C41954E-C38C-CA7D-4F17-16627C34D218}"/>
              </a:ext>
            </a:extLst>
          </p:cNvPr>
          <p:cNvSpPr txBox="1"/>
          <p:nvPr/>
        </p:nvSpPr>
        <p:spPr>
          <a:xfrm>
            <a:off x="2919470" y="2585752"/>
            <a:ext cx="8331042" cy="1477328"/>
          </a:xfrm>
          <a:prstGeom prst="rect">
            <a:avLst/>
          </a:prstGeom>
          <a:noFill/>
        </p:spPr>
        <p:txBody>
          <a:bodyPr wrap="square" rtlCol="0">
            <a:spAutoFit/>
          </a:bodyPr>
          <a:lstStyle/>
          <a:p>
            <a:pPr algn="just"/>
            <a:r>
              <a:rPr lang="it-IT" b="0" i="0" dirty="0">
                <a:solidFill>
                  <a:srgbClr val="001D35"/>
                </a:solidFill>
                <a:effectLst/>
              </a:rPr>
              <a:t>Il mercato dei dispositivi medici digitali in odontoiatria presenta diversi punti di forza e debolezza. Punti di forza includono la maggiore precisione e efficienza, la riduzione dei costi e il miglioramento della comunicazione tra paziente e dentista. Punti di debolezza riguardano la necessità di formazione del personale, gli elevati costi iniziali e la necessità di aggiornamenti tecnologici frequenti.</a:t>
            </a:r>
            <a:endParaRPr lang="it-IT" dirty="0"/>
          </a:p>
        </p:txBody>
      </p:sp>
      <p:pic>
        <p:nvPicPr>
          <p:cNvPr id="10" name="Immagine 9">
            <a:extLst>
              <a:ext uri="{FF2B5EF4-FFF2-40B4-BE49-F238E27FC236}">
                <a16:creationId xmlns:a16="http://schemas.microsoft.com/office/drawing/2014/main" id="{555430CD-E3A6-94FF-D42E-244D577A1C7A}"/>
              </a:ext>
            </a:extLst>
          </p:cNvPr>
          <p:cNvPicPr>
            <a:picLocks noChangeAspect="1"/>
          </p:cNvPicPr>
          <p:nvPr/>
        </p:nvPicPr>
        <p:blipFill>
          <a:blip r:embed="rId2"/>
          <a:stretch>
            <a:fillRect/>
          </a:stretch>
        </p:blipFill>
        <p:spPr>
          <a:xfrm>
            <a:off x="2880360" y="5638053"/>
            <a:ext cx="2651990" cy="890093"/>
          </a:xfrm>
          <a:prstGeom prst="rect">
            <a:avLst/>
          </a:prstGeom>
        </p:spPr>
      </p:pic>
      <p:pic>
        <p:nvPicPr>
          <p:cNvPr id="13" name="Immagine 12">
            <a:extLst>
              <a:ext uri="{FF2B5EF4-FFF2-40B4-BE49-F238E27FC236}">
                <a16:creationId xmlns:a16="http://schemas.microsoft.com/office/drawing/2014/main" id="{3D59AD5C-5929-4380-F13C-1FA2904CA551}"/>
              </a:ext>
            </a:extLst>
          </p:cNvPr>
          <p:cNvPicPr>
            <a:picLocks noChangeAspect="1"/>
          </p:cNvPicPr>
          <p:nvPr/>
        </p:nvPicPr>
        <p:blipFill>
          <a:blip r:embed="rId3"/>
          <a:stretch>
            <a:fillRect/>
          </a:stretch>
        </p:blipFill>
        <p:spPr>
          <a:xfrm>
            <a:off x="5989320" y="5680729"/>
            <a:ext cx="3225064" cy="804742"/>
          </a:xfrm>
          <a:prstGeom prst="rect">
            <a:avLst/>
          </a:prstGeom>
        </p:spPr>
      </p:pic>
      <p:pic>
        <p:nvPicPr>
          <p:cNvPr id="14" name="Immagine 13">
            <a:extLst>
              <a:ext uri="{FF2B5EF4-FFF2-40B4-BE49-F238E27FC236}">
                <a16:creationId xmlns:a16="http://schemas.microsoft.com/office/drawing/2014/main" id="{2C213763-B6BC-26D9-F680-4EE0ADB0E448}"/>
              </a:ext>
            </a:extLst>
          </p:cNvPr>
          <p:cNvPicPr>
            <a:picLocks noChangeAspect="1"/>
          </p:cNvPicPr>
          <p:nvPr/>
        </p:nvPicPr>
        <p:blipFill>
          <a:blip r:embed="rId4"/>
          <a:stretch>
            <a:fillRect/>
          </a:stretch>
        </p:blipFill>
        <p:spPr>
          <a:xfrm>
            <a:off x="9859853" y="5858963"/>
            <a:ext cx="1432684" cy="524301"/>
          </a:xfrm>
          <a:prstGeom prst="rect">
            <a:avLst/>
          </a:prstGeom>
        </p:spPr>
      </p:pic>
      <p:pic>
        <p:nvPicPr>
          <p:cNvPr id="4" name="Elemento grafico 3" descr="Badge 5 contorno">
            <a:extLst>
              <a:ext uri="{FF2B5EF4-FFF2-40B4-BE49-F238E27FC236}">
                <a16:creationId xmlns:a16="http://schemas.microsoft.com/office/drawing/2014/main" id="{1BEF56EE-5AC8-7330-F8BD-5AC2CC0D93B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11058" y="2868273"/>
            <a:ext cx="914400" cy="914400"/>
          </a:xfrm>
          <a:prstGeom prst="rect">
            <a:avLst/>
          </a:prstGeom>
        </p:spPr>
      </p:pic>
      <p:pic>
        <p:nvPicPr>
          <p:cNvPr id="2" name="Immagine 1">
            <a:extLst>
              <a:ext uri="{FF2B5EF4-FFF2-40B4-BE49-F238E27FC236}">
                <a16:creationId xmlns:a16="http://schemas.microsoft.com/office/drawing/2014/main" id="{96EBB142-2829-B8E2-8778-CBC7E5A8501A}"/>
              </a:ext>
            </a:extLst>
          </p:cNvPr>
          <p:cNvPicPr>
            <a:picLocks noChangeAspect="1"/>
          </p:cNvPicPr>
          <p:nvPr/>
        </p:nvPicPr>
        <p:blipFill>
          <a:blip r:embed="rId7"/>
          <a:stretch>
            <a:fillRect/>
          </a:stretch>
        </p:blipFill>
        <p:spPr>
          <a:xfrm>
            <a:off x="1224061" y="5628963"/>
            <a:ext cx="1088394" cy="1026952"/>
          </a:xfrm>
          <a:prstGeom prst="rect">
            <a:avLst/>
          </a:prstGeom>
        </p:spPr>
      </p:pic>
    </p:spTree>
    <p:extLst>
      <p:ext uri="{BB962C8B-B14F-4D97-AF65-F5344CB8AC3E}">
        <p14:creationId xmlns:p14="http://schemas.microsoft.com/office/powerpoint/2010/main" val="1507133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8CC0F681-DA81-AAC2-C3CB-77E7BD1F42D3}"/>
              </a:ext>
            </a:extLst>
          </p:cNvPr>
          <p:cNvSpPr>
            <a:spLocks noGrp="1"/>
          </p:cNvSpPr>
          <p:nvPr>
            <p:ph type="subTitle" idx="1"/>
          </p:nvPr>
        </p:nvSpPr>
        <p:spPr>
          <a:xfrm>
            <a:off x="518160" y="595948"/>
            <a:ext cx="5471160" cy="2687364"/>
          </a:xfrm>
        </p:spPr>
        <p:txBody>
          <a:bodyPr>
            <a:normAutofit/>
          </a:bodyPr>
          <a:lstStyle/>
          <a:p>
            <a:pPr algn="l"/>
            <a:r>
              <a:rPr lang="it-IT" sz="3200" b="1" dirty="0">
                <a:solidFill>
                  <a:schemeClr val="tx2">
                    <a:lumMod val="75000"/>
                    <a:lumOff val="25000"/>
                  </a:schemeClr>
                </a:solidFill>
              </a:rPr>
              <a:t> Killer Application</a:t>
            </a:r>
            <a:endParaRPr lang="it-IT" sz="3200" dirty="0"/>
          </a:p>
        </p:txBody>
      </p:sp>
      <p:sp>
        <p:nvSpPr>
          <p:cNvPr id="9" name="Sottotitolo 2">
            <a:extLst>
              <a:ext uri="{FF2B5EF4-FFF2-40B4-BE49-F238E27FC236}">
                <a16:creationId xmlns:a16="http://schemas.microsoft.com/office/drawing/2014/main" id="{CCA5611A-79EB-FC7C-60EF-F055AA58A9AE}"/>
              </a:ext>
            </a:extLst>
          </p:cNvPr>
          <p:cNvSpPr txBox="1">
            <a:spLocks/>
          </p:cNvSpPr>
          <p:nvPr/>
        </p:nvSpPr>
        <p:spPr>
          <a:xfrm>
            <a:off x="7486650" y="1577340"/>
            <a:ext cx="4187190" cy="258186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IT" b="1" dirty="0">
                <a:solidFill>
                  <a:schemeClr val="bg1"/>
                </a:solidFill>
              </a:rPr>
              <a:t>Titolo rappresentativo del brevetto:</a:t>
            </a:r>
          </a:p>
          <a:p>
            <a:pPr algn="l"/>
            <a:endParaRPr lang="it-IT" dirty="0"/>
          </a:p>
        </p:txBody>
      </p:sp>
      <p:cxnSp>
        <p:nvCxnSpPr>
          <p:cNvPr id="11" name="Connettore diritto 10">
            <a:extLst>
              <a:ext uri="{FF2B5EF4-FFF2-40B4-BE49-F238E27FC236}">
                <a16:creationId xmlns:a16="http://schemas.microsoft.com/office/drawing/2014/main" id="{3E6D6AFA-FDFF-96CD-D701-6716919FF621}"/>
              </a:ext>
            </a:extLst>
          </p:cNvPr>
          <p:cNvCxnSpPr>
            <a:cxnSpLocks/>
          </p:cNvCxnSpPr>
          <p:nvPr/>
        </p:nvCxnSpPr>
        <p:spPr>
          <a:xfrm>
            <a:off x="708660" y="1154430"/>
            <a:ext cx="3314700" cy="0"/>
          </a:xfrm>
          <a:prstGeom prst="line">
            <a:avLst/>
          </a:prstGeom>
        </p:spPr>
        <p:style>
          <a:lnRef idx="2">
            <a:schemeClr val="accent1"/>
          </a:lnRef>
          <a:fillRef idx="0">
            <a:schemeClr val="accent1"/>
          </a:fillRef>
          <a:effectRef idx="1">
            <a:schemeClr val="accent1"/>
          </a:effectRef>
          <a:fontRef idx="minor">
            <a:schemeClr val="tx1"/>
          </a:fontRef>
        </p:style>
      </p:cxnSp>
      <p:sp>
        <p:nvSpPr>
          <p:cNvPr id="12" name="CasellaDiTesto 11">
            <a:extLst>
              <a:ext uri="{FF2B5EF4-FFF2-40B4-BE49-F238E27FC236}">
                <a16:creationId xmlns:a16="http://schemas.microsoft.com/office/drawing/2014/main" id="{7C41954E-C38C-CA7D-4F17-16627C34D218}"/>
              </a:ext>
            </a:extLst>
          </p:cNvPr>
          <p:cNvSpPr txBox="1"/>
          <p:nvPr/>
        </p:nvSpPr>
        <p:spPr>
          <a:xfrm>
            <a:off x="3163157" y="2517324"/>
            <a:ext cx="8138160" cy="1200329"/>
          </a:xfrm>
          <a:prstGeom prst="rect">
            <a:avLst/>
          </a:prstGeom>
          <a:noFill/>
        </p:spPr>
        <p:txBody>
          <a:bodyPr wrap="square" rtlCol="0">
            <a:spAutoFit/>
          </a:bodyPr>
          <a:lstStyle/>
          <a:p>
            <a:pPr algn="l" fontAlgn="base"/>
            <a:endParaRPr lang="it-IT" b="0" i="0" dirty="0">
              <a:effectLst/>
            </a:endParaRPr>
          </a:p>
          <a:p>
            <a:pPr algn="l" fontAlgn="base">
              <a:buFont typeface="Arial" panose="020B0604020202020204" pitchFamily="34" charset="0"/>
              <a:buChar char="•"/>
            </a:pPr>
            <a:r>
              <a:rPr lang="it-IT" dirty="0"/>
              <a:t>Dispositivi di supporto all’odontoiatria</a:t>
            </a:r>
          </a:p>
          <a:p>
            <a:pPr marL="285750" indent="-285750">
              <a:buFont typeface="Arial" panose="020B0604020202020204" pitchFamily="34" charset="0"/>
              <a:buChar char="•"/>
            </a:pPr>
            <a:endParaRPr lang="it-IT" dirty="0"/>
          </a:p>
          <a:p>
            <a:endParaRPr lang="it-IT" dirty="0"/>
          </a:p>
        </p:txBody>
      </p:sp>
      <p:pic>
        <p:nvPicPr>
          <p:cNvPr id="10" name="Immagine 9">
            <a:extLst>
              <a:ext uri="{FF2B5EF4-FFF2-40B4-BE49-F238E27FC236}">
                <a16:creationId xmlns:a16="http://schemas.microsoft.com/office/drawing/2014/main" id="{8AC53E0B-FD63-2DB5-393C-2360320E6F2C}"/>
              </a:ext>
            </a:extLst>
          </p:cNvPr>
          <p:cNvPicPr>
            <a:picLocks noChangeAspect="1"/>
          </p:cNvPicPr>
          <p:nvPr/>
        </p:nvPicPr>
        <p:blipFill>
          <a:blip r:embed="rId2"/>
          <a:stretch>
            <a:fillRect/>
          </a:stretch>
        </p:blipFill>
        <p:spPr>
          <a:xfrm>
            <a:off x="9554947" y="5921489"/>
            <a:ext cx="1432684" cy="524301"/>
          </a:xfrm>
          <a:prstGeom prst="rect">
            <a:avLst/>
          </a:prstGeom>
        </p:spPr>
      </p:pic>
      <p:pic>
        <p:nvPicPr>
          <p:cNvPr id="13" name="Immagine 12">
            <a:extLst>
              <a:ext uri="{FF2B5EF4-FFF2-40B4-BE49-F238E27FC236}">
                <a16:creationId xmlns:a16="http://schemas.microsoft.com/office/drawing/2014/main" id="{0FBC7A42-AC12-D950-4D24-B3738FBB9EE8}"/>
              </a:ext>
            </a:extLst>
          </p:cNvPr>
          <p:cNvPicPr>
            <a:picLocks noChangeAspect="1"/>
          </p:cNvPicPr>
          <p:nvPr/>
        </p:nvPicPr>
        <p:blipFill>
          <a:blip r:embed="rId3"/>
          <a:stretch>
            <a:fillRect/>
          </a:stretch>
        </p:blipFill>
        <p:spPr>
          <a:xfrm>
            <a:off x="5874118" y="5670164"/>
            <a:ext cx="3225064" cy="804742"/>
          </a:xfrm>
          <a:prstGeom prst="rect">
            <a:avLst/>
          </a:prstGeom>
        </p:spPr>
      </p:pic>
      <p:pic>
        <p:nvPicPr>
          <p:cNvPr id="14" name="Immagine 13">
            <a:extLst>
              <a:ext uri="{FF2B5EF4-FFF2-40B4-BE49-F238E27FC236}">
                <a16:creationId xmlns:a16="http://schemas.microsoft.com/office/drawing/2014/main" id="{5868648D-9B22-6A79-26FB-FD32CE55D6F5}"/>
              </a:ext>
            </a:extLst>
          </p:cNvPr>
          <p:cNvPicPr>
            <a:picLocks noChangeAspect="1"/>
          </p:cNvPicPr>
          <p:nvPr/>
        </p:nvPicPr>
        <p:blipFill>
          <a:blip r:embed="rId4"/>
          <a:stretch>
            <a:fillRect/>
          </a:stretch>
        </p:blipFill>
        <p:spPr>
          <a:xfrm>
            <a:off x="2855089" y="5584813"/>
            <a:ext cx="2651990" cy="890093"/>
          </a:xfrm>
          <a:prstGeom prst="rect">
            <a:avLst/>
          </a:prstGeom>
        </p:spPr>
      </p:pic>
      <p:pic>
        <p:nvPicPr>
          <p:cNvPr id="4" name="Elemento grafico 3" descr="Badge 6 contorno">
            <a:extLst>
              <a:ext uri="{FF2B5EF4-FFF2-40B4-BE49-F238E27FC236}">
                <a16:creationId xmlns:a16="http://schemas.microsoft.com/office/drawing/2014/main" id="{7B0AED91-DD2B-E05F-21C9-1B8BCF60474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33475" y="2660289"/>
            <a:ext cx="914400" cy="914400"/>
          </a:xfrm>
          <a:prstGeom prst="rect">
            <a:avLst/>
          </a:prstGeom>
        </p:spPr>
      </p:pic>
      <p:pic>
        <p:nvPicPr>
          <p:cNvPr id="2" name="Immagine 1">
            <a:extLst>
              <a:ext uri="{FF2B5EF4-FFF2-40B4-BE49-F238E27FC236}">
                <a16:creationId xmlns:a16="http://schemas.microsoft.com/office/drawing/2014/main" id="{DFCE4C30-1EE3-4FDB-6F7C-DE31F3471B81}"/>
              </a:ext>
            </a:extLst>
          </p:cNvPr>
          <p:cNvPicPr>
            <a:picLocks noChangeAspect="1"/>
          </p:cNvPicPr>
          <p:nvPr/>
        </p:nvPicPr>
        <p:blipFill>
          <a:blip r:embed="rId7"/>
          <a:stretch>
            <a:fillRect/>
          </a:stretch>
        </p:blipFill>
        <p:spPr>
          <a:xfrm>
            <a:off x="1399656" y="5516383"/>
            <a:ext cx="1088394" cy="1026952"/>
          </a:xfrm>
          <a:prstGeom prst="rect">
            <a:avLst/>
          </a:prstGeom>
        </p:spPr>
      </p:pic>
    </p:spTree>
    <p:extLst>
      <p:ext uri="{BB962C8B-B14F-4D97-AF65-F5344CB8AC3E}">
        <p14:creationId xmlns:p14="http://schemas.microsoft.com/office/powerpoint/2010/main" val="81121674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45792</TotalTime>
  <Words>1038</Words>
  <Application>Microsoft Office PowerPoint</Application>
  <PresentationFormat>Widescreen</PresentationFormat>
  <Paragraphs>62</Paragraphs>
  <Slides>12</Slides>
  <Notes>2</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12</vt:i4>
      </vt:variant>
    </vt:vector>
  </HeadingPairs>
  <TitlesOfParts>
    <vt:vector size="18" baseType="lpstr">
      <vt:lpstr>Aptos</vt:lpstr>
      <vt:lpstr>Aptos Display</vt:lpstr>
      <vt:lpstr>Arial</vt:lpstr>
      <vt:lpstr>Century Gothic</vt:lpstr>
      <vt:lpstr>fk2022</vt:lpstr>
      <vt:lpstr>Tema di Office</vt:lpstr>
      <vt:lpstr>SPIN OFF E START UP  UNIVERSITA’ G.’DANNUNZIO</vt:lpstr>
      <vt:lpstr> OMG System S.r.l</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GRAZIE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Consuela Torelli</dc:creator>
  <cp:lastModifiedBy>Consuela Torelli</cp:lastModifiedBy>
  <cp:revision>45</cp:revision>
  <dcterms:created xsi:type="dcterms:W3CDTF">2024-08-19T10:14:01Z</dcterms:created>
  <dcterms:modified xsi:type="dcterms:W3CDTF">2025-06-21T18:46:56Z</dcterms:modified>
</cp:coreProperties>
</file>