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4" r:id="rId6"/>
    <p:sldId id="258" r:id="rId7"/>
    <p:sldId id="261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830F-7D3E-48D0-9064-ED24880AF99F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B2E92-08B9-436B-B4FD-93A468E73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2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B2E92-08B9-436B-B4FD-93A468E73B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7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855BF-47DF-7183-8B83-A8DA04FEE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9A1BB7-A180-08AE-444B-B6A1EFE9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BD350F-4E81-1847-2014-DAAD3280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7D5E23-D2EC-8955-1056-6C9A707E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680C3C-FBF8-2962-E75F-1683F286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31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B763F0-C1D7-F2E6-8596-B3FC63B6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306A63-3BBD-D0B6-E0A0-D6078B3C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6EC8B7-5D19-519C-3DF1-03C6D1E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076BE-BABA-072F-3551-FF320220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F0448-40FE-18B7-F3F6-14811308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7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B2761D-09F4-C639-0ED7-1117741BE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CA5173-0BEE-8DA2-07A0-270918F20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279E8-7A90-D4F5-3C53-6F731CAE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A0B3C3-5A15-BC92-9192-30B78F02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57B60-0665-1CCD-C6B8-5C2A664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31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B841B-5CF7-D3DB-6EE0-D2904F38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53E53D-1C68-1128-FB7A-CCA78C3D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AA520E-BC54-FA7E-337F-F1AFB86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0B55F-92C4-D55D-DE8F-A6389E92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6AA64-0AD2-B1DF-8E75-F1D2ADF0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3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AF934-AAB4-4AEF-CDC4-4BAEBCAD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DDB36-A235-811B-84ED-56A9FDD5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07F1E0-F6AB-D4EC-C994-8A59EF15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B8A964-C149-2ABC-DF00-E38320E4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396376-28F2-7912-E447-C8138C0D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29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525F2-A858-F9C1-2AC5-CF42A3E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BBA2D-37CF-65BD-EC2A-A9B8E37DE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02A451-D172-1FEE-A1A0-97FCE48D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98F44-B017-EE37-F649-9FD27CA7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CA5B4-53F9-F776-0026-EEA9C2F7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E06025-AADF-FEFA-246A-E8168CF3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34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D85F1-428F-024E-62BA-88827DD6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31EAF1-F66A-F3FB-9260-DF433EB4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CDDD34-350C-52D4-C634-0C509BE3F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3E7B93-9870-C960-957E-8F82D130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47CB24-0EB5-0662-5FB0-A9006AB9C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9E8068-E0B3-D003-040B-7A8EB070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F565E2-BDC0-1487-0AC0-A0B640E0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C75235-8A3C-C63B-C8EC-A04C136F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27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13630-6AEB-B47C-0759-D6916276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EF25B-5F4E-2248-49B0-02E4D720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EFD821-676D-8E5C-0157-C6ADE790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F5C358-E637-891C-71EF-3D93BCAC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47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E683B8-BF08-7826-0426-E76A78FB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FD1DA1-756B-6AFF-D782-855F9FFF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3F2351-2EB6-988E-88D9-7A5A9846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49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4D0FA-F79D-5FFB-7241-3FDF685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D5772-B85D-D286-CF93-5DAEBC9D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FAA8F3-4577-D0DE-9BE7-844105CB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1CB14F-4577-7CB2-0558-BDC55004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14279E-C936-6432-D98A-CAE5EA81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16F56A-AD0C-1636-B99F-C5AA69C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4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4638A-E172-6B72-35BA-51D928F0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4263F5-157A-B73A-768A-B96C19E51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CF097B-3DF2-D5E4-1307-33B21C53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C600D4-7C14-8C5C-F97B-09CC5D99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8B0C2A-5EBB-1949-6B35-4DD62D9B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888DAA-E8A0-0509-AC43-67B4B4D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F7568D-209B-91FE-AACB-849353E3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9838DA-169D-05ED-0B70-3D4764FE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4DF602-123F-01CA-6FF8-C3063F19E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E19FA-5BBD-4B10-A244-F56D0AD0F148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6FD111-98E5-732A-9C11-CCC1BC388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4DA4CC-3C5F-406A-7F16-D030AC8DF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1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hyperlink" Target="mailto:andrea.angeli@unifi.i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imone.carradori@unich.it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mailto:rossella.amoroso@unich.it" TargetMode="External"/><Relationship Id="rId10" Type="http://schemas.openxmlformats.org/officeDocument/2006/relationships/image" Target="../media/image28.png"/><Relationship Id="rId4" Type="http://schemas.openxmlformats.org/officeDocument/2006/relationships/hyperlink" Target="mailto:cladiu.supuran@unifi.it" TargetMode="Externa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knowledge-share.eu/it/brevetti/composto-antiinfettivo-ad-azione-dual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www.gminsights.com/it/industry-analysis/antibiotic-resistance-marke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7.sv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100CB1-7F40-9639-E8BD-CF80C2359E51}"/>
              </a:ext>
            </a:extLst>
          </p:cNvPr>
          <p:cNvSpPr/>
          <p:nvPr/>
        </p:nvSpPr>
        <p:spPr>
          <a:xfrm>
            <a:off x="627105" y="430847"/>
            <a:ext cx="7360920" cy="54749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C47029-DF98-FDA4-884A-271785C0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435" y="904985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BREVETTI 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UNIVERSITA’ "G. D’ANNUNZIO"</a:t>
            </a:r>
          </a:p>
        </p:txBody>
      </p:sp>
      <p:pic>
        <p:nvPicPr>
          <p:cNvPr id="1026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390B716-7B31-9005-0C92-6495F4DE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10" y="1995706"/>
            <a:ext cx="2268538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F6EDFD-EFA7-3AF5-251B-823A0D7F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831" y="6167743"/>
            <a:ext cx="1437322" cy="518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3E12D-3E24-4301-9AB2-A0F9CA1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677" y="5905817"/>
            <a:ext cx="2656543" cy="89005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836F8F2-C1F5-B360-ABB5-CC33BB0BE4B4}"/>
              </a:ext>
            </a:extLst>
          </p:cNvPr>
          <p:cNvCxnSpPr/>
          <p:nvPr/>
        </p:nvCxnSpPr>
        <p:spPr>
          <a:xfrm>
            <a:off x="1977546" y="4010677"/>
            <a:ext cx="451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5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Team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107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CC29FAF6-BC56-08B4-8F52-0290037E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02" y="6150802"/>
            <a:ext cx="1432684" cy="5243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7095B5-0611-139F-8000-EDA0B90A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93" y="5967907"/>
            <a:ext cx="2651990" cy="8900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5324E2-9EDD-5CCD-6C63-6E5C677E9640}"/>
              </a:ext>
            </a:extLst>
          </p:cNvPr>
          <p:cNvSpPr txBox="1"/>
          <p:nvPr/>
        </p:nvSpPr>
        <p:spPr>
          <a:xfrm>
            <a:off x="740861" y="4089178"/>
            <a:ext cx="456543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3 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Cognome: Claudiu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Supuran</a:t>
            </a:r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Descrizione: Docente di Chimica Farmaceutica presso l’Università degli studi di Firenze. </a:t>
            </a:r>
          </a:p>
          <a:p>
            <a:pPr algn="just"/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E-mail: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4"/>
              </a:rPr>
              <a:t>cladiu.supuran@unifi.it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3BE607-F9B1-4B30-D714-9EA204737146}"/>
              </a:ext>
            </a:extLst>
          </p:cNvPr>
          <p:cNvSpPr txBox="1"/>
          <p:nvPr/>
        </p:nvSpPr>
        <p:spPr>
          <a:xfrm>
            <a:off x="5721386" y="1428612"/>
            <a:ext cx="4565436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2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Cognome: Rossella Grande 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Descrizione: Docente di </a:t>
            </a:r>
            <a:r>
              <a:rPr lang="it-IT" cap="all" dirty="0"/>
              <a:t> 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Microbiologia e microbiologia clinica presso l’Università "G. d’Annunzio" CH-PE. </a:t>
            </a:r>
            <a:endParaRPr lang="it-IT" sz="1200" b="1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E-mail: 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5"/>
              </a:rPr>
              <a:t>rossella.grande@unich.it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B0E930-30FA-C5A5-8DE4-286E7CED1F39}"/>
              </a:ext>
            </a:extLst>
          </p:cNvPr>
          <p:cNvSpPr txBox="1"/>
          <p:nvPr/>
        </p:nvSpPr>
        <p:spPr>
          <a:xfrm>
            <a:off x="4057583" y="1319931"/>
            <a:ext cx="85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4D7E2C0-72AE-1640-8DDF-C95358622E04}"/>
              </a:ext>
            </a:extLst>
          </p:cNvPr>
          <p:cNvSpPr txBox="1"/>
          <p:nvPr/>
        </p:nvSpPr>
        <p:spPr>
          <a:xfrm>
            <a:off x="731519" y="1520945"/>
            <a:ext cx="45654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MEMBRO1 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Cognome:  Simone Carradori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Descrizione: Docente di Chimica Farmaceutica presso l’Università "G. d’Annunzio" di CH-PE.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E-mail: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6"/>
              </a:rPr>
              <a:t>simone.carradori@unich.it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C19B10-EADF-2441-FC09-E6A5DE97B9CF}"/>
              </a:ext>
            </a:extLst>
          </p:cNvPr>
          <p:cNvSpPr txBox="1"/>
          <p:nvPr/>
        </p:nvSpPr>
        <p:spPr>
          <a:xfrm>
            <a:off x="5721386" y="4115976"/>
            <a:ext cx="456543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4 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Cognome:  Andrea Angeli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Descrizione: Ricercatore presso Università degli studi di Firenze.</a:t>
            </a:r>
          </a:p>
          <a:p>
            <a:pPr algn="just"/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E-mail: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7"/>
              </a:rPr>
              <a:t>andrea.angeli@unifi.it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06DAE3FA-3C7A-FAE8-1B98-580DCF06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39" y="6047191"/>
            <a:ext cx="77724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fil » DergiPark">
            <a:extLst>
              <a:ext uri="{FF2B5EF4-FFF2-40B4-BE49-F238E27FC236}">
                <a16:creationId xmlns:a16="http://schemas.microsoft.com/office/drawing/2014/main" id="{12DBD210-4D32-6F48-93DA-AA54A5D5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84" y="399397"/>
            <a:ext cx="1569656" cy="15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C3C904B-8683-8FA1-779F-D6988933C1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9948" y="298104"/>
            <a:ext cx="1670949" cy="1670949"/>
          </a:xfrm>
          <a:prstGeom prst="rect">
            <a:avLst/>
          </a:prstGeom>
        </p:spPr>
      </p:pic>
      <p:pic>
        <p:nvPicPr>
          <p:cNvPr id="1030" name="Picture 6" descr="Claudiu Supuran Email &amp; Phone Number ...">
            <a:extLst>
              <a:ext uri="{FF2B5EF4-FFF2-40B4-BE49-F238E27FC236}">
                <a16:creationId xmlns:a16="http://schemas.microsoft.com/office/drawing/2014/main" id="{11085670-9048-5905-6380-774534D6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54" y="3283312"/>
            <a:ext cx="1409958" cy="140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100CB1-7F40-9639-E8BD-CF80C2359E51}"/>
              </a:ext>
            </a:extLst>
          </p:cNvPr>
          <p:cNvSpPr/>
          <p:nvPr/>
        </p:nvSpPr>
        <p:spPr>
          <a:xfrm>
            <a:off x="627105" y="430847"/>
            <a:ext cx="7360920" cy="54749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C47029-DF98-FDA4-884A-271785C0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435" y="904985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FINE</a:t>
            </a:r>
          </a:p>
        </p:txBody>
      </p:sp>
      <p:pic>
        <p:nvPicPr>
          <p:cNvPr id="1026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390B716-7B31-9005-0C92-6495F4DE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10" y="1995706"/>
            <a:ext cx="2268538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F6EDFD-EFA7-3AF5-251B-823A0D7F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884" y="6167743"/>
            <a:ext cx="1437322" cy="518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3E12D-3E24-4301-9AB2-A0F9CA1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546" y="5953015"/>
            <a:ext cx="2656543" cy="89005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836F8F2-C1F5-B360-ABB5-CC33BB0BE4B4}"/>
              </a:ext>
            </a:extLst>
          </p:cNvPr>
          <p:cNvCxnSpPr/>
          <p:nvPr/>
        </p:nvCxnSpPr>
        <p:spPr>
          <a:xfrm>
            <a:off x="1977546" y="4010677"/>
            <a:ext cx="451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FF9C16-3F18-B85C-9D7A-759CDBA9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60" y="1633689"/>
            <a:ext cx="5936125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/>
              <a:t> </a:t>
            </a:r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Composto antiinfettivo ad azione duale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A20B27-52D7-A57A-70C1-C777DB6A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EC6C21B-2B27-79B2-0F61-63B4B9D1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38" y="3428997"/>
            <a:ext cx="1897127" cy="17900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7B09E47-4BA9-716B-F536-895D51F88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956" y="5973140"/>
            <a:ext cx="1432684" cy="52430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1877FD0-57D1-15AB-67FC-B1637232E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71" y="5646420"/>
            <a:ext cx="2656543" cy="10338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8BE4D56-1517-B84E-204C-FE1F33319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960" y="3738620"/>
            <a:ext cx="3171825" cy="14382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17C743-9AC1-2D85-C5D9-14024C1C1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112" y="277436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657" y="956551"/>
            <a:ext cx="6288998" cy="4281128"/>
          </a:xfrm>
        </p:spPr>
        <p:txBody>
          <a:bodyPr>
            <a:normAutofit fontScale="92500"/>
          </a:bodyPr>
          <a:lstStyle/>
          <a:p>
            <a:pPr algn="l"/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Abstract:</a:t>
            </a:r>
          </a:p>
          <a:p>
            <a:pPr algn="just"/>
            <a:r>
              <a:rPr lang="it-IT" dirty="0"/>
              <a:t>Utilizzando la struttura della </a:t>
            </a:r>
            <a:r>
              <a:rPr lang="it-IT" dirty="0" err="1"/>
              <a:t>ciprofloxacina</a:t>
            </a:r>
            <a:r>
              <a:rPr lang="it-IT" dirty="0"/>
              <a:t> come lead compound, sono state introdotte funzionalità chimiche tali da poter interagire anche con altri target innovativi come le Anidrasi Carboniche (AC). </a:t>
            </a: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Descrizione tecnica:</a:t>
            </a:r>
          </a:p>
          <a:p>
            <a:pPr algn="just"/>
            <a:r>
              <a:rPr lang="it-IT" dirty="0"/>
              <a:t>La presente invenzione riguarda la sintesi e la caratterizzazione biologica di una serie di derivati della </a:t>
            </a:r>
            <a:r>
              <a:rPr lang="it-IT" dirty="0" err="1"/>
              <a:t>ciprofloxacina</a:t>
            </a:r>
            <a:r>
              <a:rPr lang="it-IT" dirty="0"/>
              <a:t> ad azione anti-</a:t>
            </a:r>
            <a:r>
              <a:rPr lang="it-IT" i="1" dirty="0"/>
              <a:t>Pseudomonas aeruginosa</a:t>
            </a:r>
            <a:r>
              <a:rPr lang="it-IT" dirty="0"/>
              <a:t> comprendenti due gruppi funzionali: il primo per inibire in modo selettivo le Anidrasi Carboniche e il secondo per inibire la DNA </a:t>
            </a:r>
            <a:r>
              <a:rPr lang="it-IT" dirty="0" err="1"/>
              <a:t>girasi</a:t>
            </a:r>
            <a:r>
              <a:rPr lang="it-IT" dirty="0"/>
              <a:t>/topoisomerasi di tale batterio. 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0A9D891-5100-1C04-2E5D-1B49F8E40308}"/>
              </a:ext>
            </a:extLst>
          </p:cNvPr>
          <p:cNvSpPr txBox="1">
            <a:spLocks/>
          </p:cNvSpPr>
          <p:nvPr/>
        </p:nvSpPr>
        <p:spPr>
          <a:xfrm>
            <a:off x="6971916" y="2890247"/>
            <a:ext cx="54711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it-IT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394C58D-174D-A461-BA2C-5D9A6C4A9505}"/>
              </a:ext>
            </a:extLst>
          </p:cNvPr>
          <p:cNvSpPr txBox="1">
            <a:spLocks/>
          </p:cNvSpPr>
          <p:nvPr/>
        </p:nvSpPr>
        <p:spPr>
          <a:xfrm>
            <a:off x="297657" y="5237679"/>
            <a:ext cx="6527481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Link a piattaforma Knowledge Share:</a:t>
            </a:r>
          </a:p>
          <a:p>
            <a:pPr algn="l"/>
            <a:r>
              <a:rPr lang="it-IT" sz="1200" dirty="0">
                <a:hlinkClick r:id="rId2"/>
              </a:rPr>
              <a:t>https://www.knowledge-share.eu/it/brevetti/composto-antiinfettivo-ad-azione-duale</a:t>
            </a:r>
            <a:r>
              <a:rPr lang="it-IT" sz="1200" dirty="0"/>
              <a:t> </a:t>
            </a:r>
          </a:p>
          <a:p>
            <a:pPr algn="l"/>
            <a:endParaRPr lang="it-IT" sz="1200" dirty="0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70C3AE51-3584-D913-1D75-1131A288AFAD}"/>
              </a:ext>
            </a:extLst>
          </p:cNvPr>
          <p:cNvSpPr txBox="1">
            <a:spLocks/>
          </p:cNvSpPr>
          <p:nvPr/>
        </p:nvSpPr>
        <p:spPr>
          <a:xfrm>
            <a:off x="6852285" y="1343682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DBDAE35-E551-DE9C-335F-E4FB998DABB0}"/>
              </a:ext>
            </a:extLst>
          </p:cNvPr>
          <p:cNvSpPr txBox="1">
            <a:spLocks/>
          </p:cNvSpPr>
          <p:nvPr/>
        </p:nvSpPr>
        <p:spPr>
          <a:xfrm>
            <a:off x="324804" y="365465"/>
            <a:ext cx="4480560" cy="4058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Descrizione</a:t>
            </a:r>
          </a:p>
          <a:p>
            <a:pPr algn="l"/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D6F8C6F-D3F3-5AD3-2084-8AC736D9A458}"/>
              </a:ext>
            </a:extLst>
          </p:cNvPr>
          <p:cNvCxnSpPr>
            <a:cxnSpLocks/>
          </p:cNvCxnSpPr>
          <p:nvPr/>
        </p:nvCxnSpPr>
        <p:spPr>
          <a:xfrm>
            <a:off x="474346" y="937260"/>
            <a:ext cx="2090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2CE131-B1A2-C505-9478-38DD0E5F7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084" y="5805705"/>
            <a:ext cx="2651990" cy="89009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CA70C68-507E-E714-1E1B-82C6C4767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313" y="5964742"/>
            <a:ext cx="1432684" cy="52430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658B8A-8397-9056-0641-9C1B5B9327D7}"/>
              </a:ext>
            </a:extLst>
          </p:cNvPr>
          <p:cNvSpPr txBox="1"/>
          <p:nvPr/>
        </p:nvSpPr>
        <p:spPr>
          <a:xfrm>
            <a:off x="7598519" y="842330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NEW DRUGS AND THERAPY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A78CE6-7A21-30F1-59D6-35908E2E0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581" y="956551"/>
            <a:ext cx="4581525" cy="3429000"/>
          </a:xfrm>
          <a:prstGeom prst="rect">
            <a:avLst/>
          </a:prstGeom>
        </p:spPr>
      </p:pic>
      <p:pic>
        <p:nvPicPr>
          <p:cNvPr id="15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77B9C7ED-E59F-5928-B82B-39F52243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30" y="5768387"/>
            <a:ext cx="77724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5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Problema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7088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880360" y="2093141"/>
            <a:ext cx="870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0" i="0" dirty="0">
                <a:solidFill>
                  <a:srgbClr val="091F30"/>
                </a:solidFill>
                <a:effectLst/>
              </a:rPr>
              <a:t>Si è osservato di recente un aggravio in termini economici e sanitari della resistenza antimicrobica per via dell’uso inappropriato di antibiotici, in particolare durante la Pandemia COVID-19. Nello specifico sono stati rilevati fenomeni di resistenza alla </a:t>
            </a:r>
            <a:r>
              <a:rPr lang="it-IT" sz="2000" b="0" i="0" dirty="0" err="1">
                <a:solidFill>
                  <a:srgbClr val="091F30"/>
                </a:solidFill>
                <a:effectLst/>
              </a:rPr>
              <a:t>Ciprofloxacina</a:t>
            </a:r>
            <a:r>
              <a:rPr lang="it-IT" sz="2000" b="0" i="0" dirty="0">
                <a:solidFill>
                  <a:srgbClr val="091F30"/>
                </a:solidFill>
                <a:effectLst/>
              </a:rPr>
              <a:t>, noto come farmaco principale contro  </a:t>
            </a:r>
            <a:r>
              <a:rPr lang="it-IT" sz="2000" b="0" i="1" dirty="0">
                <a:solidFill>
                  <a:srgbClr val="091F30"/>
                </a:solidFill>
                <a:effectLst/>
              </a:rPr>
              <a:t>Pseudomonas aeruginosa</a:t>
            </a:r>
            <a:r>
              <a:rPr lang="it-IT" sz="2000" b="0" i="0" dirty="0">
                <a:solidFill>
                  <a:srgbClr val="091F30"/>
                </a:solidFill>
                <a:effectLst/>
              </a:rPr>
              <a:t>.</a:t>
            </a:r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FA7BC0-FB0E-4794-F8F5-1C939A48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56" y="5703570"/>
            <a:ext cx="2651990" cy="89009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AF07F53-23A8-1B94-14CB-0EAFA2FA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96" y="5975607"/>
            <a:ext cx="1432684" cy="524301"/>
          </a:xfrm>
          <a:prstGeom prst="rect">
            <a:avLst/>
          </a:prstGeom>
        </p:spPr>
      </p:pic>
      <p:pic>
        <p:nvPicPr>
          <p:cNvPr id="2" name="Elemento grafico 1" descr="Badge 1 contorno">
            <a:extLst>
              <a:ext uri="{FF2B5EF4-FFF2-40B4-BE49-F238E27FC236}">
                <a16:creationId xmlns:a16="http://schemas.microsoft.com/office/drawing/2014/main" id="{53DF22EE-D8D9-A114-FFBE-F1BD333A2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373" y="1964077"/>
            <a:ext cx="914400" cy="914400"/>
          </a:xfrm>
          <a:prstGeom prst="rect">
            <a:avLst/>
          </a:prstGeom>
        </p:spPr>
      </p:pic>
      <p:pic>
        <p:nvPicPr>
          <p:cNvPr id="4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9BCE3C3B-2777-29A2-9AE4-323E8F91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30" y="5768387"/>
            <a:ext cx="77724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Tecnologia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884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705766" y="1500312"/>
            <a:ext cx="8875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presente invenzione riguarda la sintesi e la caratterizzazione biologica di una serie di derivati della </a:t>
            </a:r>
            <a:r>
              <a:rPr lang="it-IT" sz="2000" dirty="0" err="1"/>
              <a:t>ciprofloxacina</a:t>
            </a:r>
            <a:r>
              <a:rPr lang="it-IT" sz="2000" dirty="0"/>
              <a:t> ad azione anti-</a:t>
            </a:r>
            <a:r>
              <a:rPr lang="it-IT" sz="2000" i="1" dirty="0"/>
              <a:t>Pseudomonas aeruginosa</a:t>
            </a:r>
            <a:r>
              <a:rPr lang="it-IT" sz="2000" dirty="0"/>
              <a:t> comprendenti due gruppi funzionali: il primo per inibire in modo selettivo le Anidrasi Carboniche e il secondo per inibire la DNA </a:t>
            </a:r>
            <a:r>
              <a:rPr lang="it-IT" sz="2000" dirty="0" err="1"/>
              <a:t>girasi</a:t>
            </a:r>
            <a:r>
              <a:rPr lang="it-IT" sz="2000" dirty="0"/>
              <a:t>/topoisomerasi di tale batterio. </a:t>
            </a:r>
          </a:p>
          <a:p>
            <a:pPr algn="just"/>
            <a:r>
              <a:rPr lang="it-IT" sz="2000" dirty="0"/>
              <a:t>I composti ottenuti inibiscono selettivamente le AC di </a:t>
            </a:r>
            <a:r>
              <a:rPr lang="it-IT" sz="2000" i="1" dirty="0"/>
              <a:t>P. aeruginosa</a:t>
            </a:r>
            <a:r>
              <a:rPr lang="it-IT" sz="2000" dirty="0"/>
              <a:t> ed è stata determinata la Concentrazione Minima Inibente e Battericida. I composti più attivi hanno anche capacità di eradicare il biofilm maturo sviluppato da tale batterio. Inoltre, sono state valutate la bassa citotossicità nei confronti di una linea cellulare umana (fibroblasti) e le proprietà ADME. </a:t>
            </a:r>
            <a:endParaRPr lang="it-IT" sz="2000" b="0" i="0" dirty="0">
              <a:solidFill>
                <a:srgbClr val="091F30"/>
              </a:solidFill>
              <a:effectLst/>
            </a:endParaRPr>
          </a:p>
          <a:p>
            <a:pPr algn="just"/>
            <a:endParaRPr lang="it-IT" sz="2000" b="0" i="0" dirty="0">
              <a:solidFill>
                <a:srgbClr val="091F3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567D74A-DF2B-5B62-78C4-59EF3808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905" y="5768385"/>
            <a:ext cx="1432684" cy="52430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8E0E115-5D78-D377-0E21-4309A0F5D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05" y="5588653"/>
            <a:ext cx="2651990" cy="890093"/>
          </a:xfrm>
          <a:prstGeom prst="rect">
            <a:avLst/>
          </a:prstGeom>
        </p:spPr>
      </p:pic>
      <p:pic>
        <p:nvPicPr>
          <p:cNvPr id="2" name="Elemento grafico 1" descr="Badge contorno">
            <a:extLst>
              <a:ext uri="{FF2B5EF4-FFF2-40B4-BE49-F238E27FC236}">
                <a16:creationId xmlns:a16="http://schemas.microsoft.com/office/drawing/2014/main" id="{25CA0C85-BBAB-CAA4-23F5-B2075E496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305" y="1854642"/>
            <a:ext cx="914400" cy="914400"/>
          </a:xfrm>
          <a:prstGeom prst="rect">
            <a:avLst/>
          </a:prstGeom>
        </p:spPr>
      </p:pic>
      <p:pic>
        <p:nvPicPr>
          <p:cNvPr id="4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AAA96D4A-BA2E-7057-0FDE-70B27135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30" y="5728869"/>
            <a:ext cx="77724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5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Mercato</a:t>
            </a:r>
            <a:endParaRPr lang="it-IT" sz="3200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0A9D891-5100-1C04-2E5D-1B49F8E40308}"/>
              </a:ext>
            </a:extLst>
          </p:cNvPr>
          <p:cNvSpPr txBox="1">
            <a:spLocks/>
          </p:cNvSpPr>
          <p:nvPr/>
        </p:nvSpPr>
        <p:spPr>
          <a:xfrm>
            <a:off x="624840" y="3283312"/>
            <a:ext cx="54711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it-IT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it-IT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it-IT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/>
          <p:nvPr/>
        </p:nvCxnSpPr>
        <p:spPr>
          <a:xfrm>
            <a:off x="708660" y="1154430"/>
            <a:ext cx="1531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778760" y="904024"/>
            <a:ext cx="84670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dimensione del mercato della resistenza antibiotica è stata stimata per 8,2 miliardi di dollari nel 2022 e si prevede che raggiungerà 13,6 miliardi nel con un CAGR del 5,3% . </a:t>
            </a:r>
          </a:p>
          <a:p>
            <a:pPr algn="just"/>
            <a:r>
              <a:rPr lang="it-IT" sz="1600" i="1" dirty="0"/>
              <a:t>Fonte: </a:t>
            </a:r>
            <a:r>
              <a:rPr lang="it-IT" sz="1600" i="1" dirty="0">
                <a:hlinkClick r:id="rId2"/>
              </a:rPr>
              <a:t>https://www.gminsights.com/it/industry-analysis/antibiotic-resistance-market</a:t>
            </a:r>
            <a:endParaRPr lang="it-IT" sz="1600" i="1" dirty="0"/>
          </a:p>
          <a:p>
            <a:pPr algn="just"/>
            <a:endParaRPr lang="it-IT" sz="1600" i="1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C5D18E57-F47B-946E-D93E-E29A9B3462F4}"/>
              </a:ext>
            </a:extLst>
          </p:cNvPr>
          <p:cNvSpPr txBox="1"/>
          <p:nvPr/>
        </p:nvSpPr>
        <p:spPr>
          <a:xfrm>
            <a:off x="3985537" y="5205027"/>
            <a:ext cx="4066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Market </a:t>
            </a:r>
            <a:r>
              <a:rPr lang="it-IT" sz="1200" i="1" dirty="0" err="1"/>
              <a:t>growth</a:t>
            </a:r>
            <a:r>
              <a:rPr lang="it-IT" sz="1200" i="1" dirty="0"/>
              <a:t> of  </a:t>
            </a:r>
            <a:r>
              <a:rPr lang="it-IT" sz="1200" i="1" dirty="0" err="1"/>
              <a:t>antibiotic</a:t>
            </a:r>
            <a:r>
              <a:rPr lang="it-IT" sz="1200" i="1" dirty="0"/>
              <a:t> </a:t>
            </a:r>
            <a:r>
              <a:rPr lang="it-IT" sz="1200" i="1" dirty="0" err="1"/>
              <a:t>resistance</a:t>
            </a:r>
            <a:r>
              <a:rPr lang="it-IT" sz="1200" i="1" dirty="0"/>
              <a:t> (2022-2032)</a:t>
            </a:r>
          </a:p>
          <a:p>
            <a:endParaRPr lang="en-GB" dirty="0"/>
          </a:p>
        </p:txBody>
      </p:sp>
      <p:pic>
        <p:nvPicPr>
          <p:cNvPr id="15" name="Graphic 11" descr="Arrow: Straight with solid fill">
            <a:extLst>
              <a:ext uri="{FF2B5EF4-FFF2-40B4-BE49-F238E27FC236}">
                <a16:creationId xmlns:a16="http://schemas.microsoft.com/office/drawing/2014/main" id="{57DDC10F-1604-E717-0E29-9BD582C87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25662" y="3524076"/>
            <a:ext cx="702132" cy="702132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9E2223BE-18CF-2BD0-AC7B-29E050ED9D20}"/>
              </a:ext>
            </a:extLst>
          </p:cNvPr>
          <p:cNvSpPr txBox="1"/>
          <p:nvPr/>
        </p:nvSpPr>
        <p:spPr>
          <a:xfrm>
            <a:off x="9835553" y="3605208"/>
            <a:ext cx="1023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5,3%</a:t>
            </a:r>
            <a:endParaRPr lang="en-GB" sz="30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B50DDB-8561-B6B2-ECF8-29968EB3C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621" y="6068220"/>
            <a:ext cx="1432684" cy="52430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213571B-3C43-8466-E048-862947C50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280" y="5866679"/>
            <a:ext cx="2651990" cy="890093"/>
          </a:xfrm>
          <a:prstGeom prst="rect">
            <a:avLst/>
          </a:prstGeom>
        </p:spPr>
      </p:pic>
      <p:pic>
        <p:nvPicPr>
          <p:cNvPr id="4" name="Elemento grafico 3" descr="Badge 3 contorno">
            <a:extLst>
              <a:ext uri="{FF2B5EF4-FFF2-40B4-BE49-F238E27FC236}">
                <a16:creationId xmlns:a16="http://schemas.microsoft.com/office/drawing/2014/main" id="{B7023815-5B32-5A90-6ED0-80A084C57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435" y="1895876"/>
            <a:ext cx="914400" cy="914400"/>
          </a:xfrm>
          <a:prstGeom prst="rect">
            <a:avLst/>
          </a:prstGeom>
        </p:spPr>
      </p:pic>
      <p:pic>
        <p:nvPicPr>
          <p:cNvPr id="2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2933759-6A7F-9CF2-6017-E953ACDD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89" y="5945966"/>
            <a:ext cx="77724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7A7E88F-2134-9E4B-8B28-E70D7FE27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2077" y="2230228"/>
            <a:ext cx="5734345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Punti di forza e debolezza   delle attuali tecnologie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857250" y="1645920"/>
            <a:ext cx="40462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1970714" y="1970797"/>
            <a:ext cx="4908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Punti di forza</a:t>
            </a:r>
          </a:p>
          <a:p>
            <a:pPr algn="just"/>
            <a:r>
              <a:rPr lang="it-IT" sz="1400" b="1" dirty="0"/>
              <a:t>Ricerca di nuove terapie:</a:t>
            </a:r>
            <a:endParaRPr lang="it-IT" sz="1400" dirty="0"/>
          </a:p>
          <a:p>
            <a:pPr algn="just" fontAlgn="ctr"/>
            <a:r>
              <a:rPr lang="it-IT" sz="1400" dirty="0"/>
              <a:t>La resistenza ai farmaci stimola la ricerca scientifica a sviluppare nuovi farmaci con meccanismi d'azione diversi, o combinazioni di farmaci, per superare la resistenza. </a:t>
            </a:r>
          </a:p>
          <a:p>
            <a:pPr algn="just"/>
            <a:r>
              <a:rPr lang="it-IT" sz="1400" b="1" dirty="0"/>
              <a:t>Terapie personalizzate:</a:t>
            </a:r>
            <a:endParaRPr lang="it-IT" sz="1400" dirty="0"/>
          </a:p>
          <a:p>
            <a:pPr algn="just" fontAlgn="ctr"/>
            <a:r>
              <a:rPr lang="it-IT" sz="1400" dirty="0"/>
              <a:t>La farmacoresistenza può portare a una maggiore attenzione alla farmacogenomica e alla farmacocinetica, consentendo di personalizzare le terapie in base alle caratteristiche genetiche del paziente e del patogeno, ottimizzando l'efficacia e riducendo gli effetti collaterali. </a:t>
            </a:r>
          </a:p>
          <a:p>
            <a:pPr algn="just"/>
            <a:r>
              <a:rPr lang="it-IT" sz="1400" b="1" dirty="0"/>
              <a:t>Sviluppo di nuove strategie:</a:t>
            </a:r>
            <a:endParaRPr lang="it-IT" sz="1400" dirty="0"/>
          </a:p>
          <a:p>
            <a:pPr algn="just" fontAlgn="ctr"/>
            <a:r>
              <a:rPr lang="it-IT" sz="1400" dirty="0"/>
              <a:t>La resistenza può portare allo sviluppo di nuove strategie terapeutiche, come la terapia con batteriofagi (virus che infettano i batteri), la terapia genica, o l'uso di terapie complementari per potenziare l'effetto dei farmaci. </a:t>
            </a:r>
          </a:p>
        </p:txBody>
      </p:sp>
      <p:pic>
        <p:nvPicPr>
          <p:cNvPr id="8" name="Elemento grafico 7" descr="Badge 4 contorno">
            <a:extLst>
              <a:ext uri="{FF2B5EF4-FFF2-40B4-BE49-F238E27FC236}">
                <a16:creationId xmlns:a16="http://schemas.microsoft.com/office/drawing/2014/main" id="{997D4755-4755-7D20-7FF4-D51909BE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502" y="2826112"/>
            <a:ext cx="914400" cy="9144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5430CD-E3A6-94FF-D42E-244D577A1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087" y="5889537"/>
            <a:ext cx="2651990" cy="89009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C213763-B6BC-26D9-F680-4EE0ADB0E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797" y="6049575"/>
            <a:ext cx="1432684" cy="5243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179CB-0CAE-33E5-3519-13A08AF62689}"/>
              </a:ext>
            </a:extLst>
          </p:cNvPr>
          <p:cNvSpPr txBox="1"/>
          <p:nvPr/>
        </p:nvSpPr>
        <p:spPr>
          <a:xfrm>
            <a:off x="7078396" y="1939630"/>
            <a:ext cx="45853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Punti di debolezza</a:t>
            </a:r>
          </a:p>
          <a:p>
            <a:pPr algn="just"/>
            <a:r>
              <a:rPr lang="it-IT" sz="1400" b="1" dirty="0"/>
              <a:t>Ridotta efficacia dei farmaci:</a:t>
            </a:r>
            <a:endParaRPr lang="it-IT" sz="1400" dirty="0"/>
          </a:p>
          <a:p>
            <a:pPr algn="just" fontAlgn="ctr"/>
            <a:r>
              <a:rPr lang="it-IT" sz="1400" dirty="0"/>
              <a:t>La resistenza comporta una diminuzione dell'efficacia dei farmaci, rendendo più difficile curare le infezioni o i tumori. </a:t>
            </a:r>
          </a:p>
          <a:p>
            <a:pPr algn="just"/>
            <a:r>
              <a:rPr lang="it-IT" sz="1400" b="1" dirty="0"/>
              <a:t>Aumento della tossicità:</a:t>
            </a:r>
            <a:endParaRPr lang="it-IT" sz="1400" dirty="0"/>
          </a:p>
          <a:p>
            <a:pPr algn="just" fontAlgn="ctr"/>
            <a:r>
              <a:rPr lang="it-IT" sz="1400" dirty="0"/>
              <a:t>In alcuni casi, per compensare la resistenza, può essere necessario aumentare il dosaggio dei farmaci, aumentando il rischio di effetti collaterali tossici. </a:t>
            </a:r>
          </a:p>
          <a:p>
            <a:pPr algn="just"/>
            <a:r>
              <a:rPr lang="it-IT" sz="1400" b="1" dirty="0"/>
              <a:t>Costi elevati:</a:t>
            </a:r>
            <a:endParaRPr lang="it-IT" sz="1400" dirty="0"/>
          </a:p>
          <a:p>
            <a:pPr algn="just" fontAlgn="ctr"/>
            <a:r>
              <a:rPr lang="it-IT" sz="1400" dirty="0"/>
              <a:t>La ricerca e lo sviluppo di nuovi farmaci e terapie per superare la resistenza possono essere costosi, rendendo le terapie meno accessibili. </a:t>
            </a:r>
          </a:p>
          <a:p>
            <a:pPr algn="just"/>
            <a:r>
              <a:rPr lang="it-IT" sz="1400" b="1" dirty="0"/>
              <a:t>Aumento della mortalità e della morbilità:</a:t>
            </a:r>
            <a:endParaRPr lang="it-IT" sz="1400" dirty="0"/>
          </a:p>
          <a:p>
            <a:pPr algn="just"/>
            <a:r>
              <a:rPr lang="it-IT" sz="1400" dirty="0"/>
              <a:t>In alcuni casi, la resistenza ai farmaci può portare a un aumento della mortalità e della morbilità, soprattutto in caso di infezioni gravi o tumori avanzati. </a:t>
            </a:r>
          </a:p>
        </p:txBody>
      </p:sp>
      <p:pic>
        <p:nvPicPr>
          <p:cNvPr id="4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0CB00E00-28E6-548E-DA00-1D77D11B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24" y="5945964"/>
            <a:ext cx="77724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3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Killer Application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3314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806700" y="2364466"/>
            <a:ext cx="8585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Efficacia nei confronti di ceppi di </a:t>
            </a:r>
            <a:r>
              <a:rPr lang="it-IT" sz="2400" i="1" dirty="0"/>
              <a:t>P. aeruginosa</a:t>
            </a:r>
            <a:r>
              <a:rPr lang="it-IT" sz="2400" dirty="0"/>
              <a:t> farmaco resistenti;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Eradicazione di un biofilm di </a:t>
            </a:r>
            <a:r>
              <a:rPr lang="it-IT" sz="2400" i="1" dirty="0"/>
              <a:t>P. aeruginosa;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Trattamento coadiuvante di pazienti con fibrosi cistica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algn="l">
              <a:buFont typeface="+mj-lt"/>
              <a:buAutoNum type="arabicPeriod"/>
            </a:pPr>
            <a:endParaRPr lang="it-IT" sz="2000" b="0" i="0" dirty="0">
              <a:solidFill>
                <a:srgbClr val="091F30"/>
              </a:solidFill>
              <a:effectLst/>
            </a:endParaRPr>
          </a:p>
        </p:txBody>
      </p:sp>
      <p:pic>
        <p:nvPicPr>
          <p:cNvPr id="8" name="Elemento grafico 7" descr="Badge 5 contorno">
            <a:extLst>
              <a:ext uri="{FF2B5EF4-FFF2-40B4-BE49-F238E27FC236}">
                <a16:creationId xmlns:a16="http://schemas.microsoft.com/office/drawing/2014/main" id="{F833F10B-9B44-1F15-040C-DC4E08918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475" y="2411073"/>
            <a:ext cx="914400" cy="9144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C53E0B-FD63-2DB5-393C-2360320E6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978" y="5683815"/>
            <a:ext cx="1432684" cy="52430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68648D-9B22-6A79-26FB-FD32CE55D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009" y="5482677"/>
            <a:ext cx="2651990" cy="890093"/>
          </a:xfrm>
          <a:prstGeom prst="rect">
            <a:avLst/>
          </a:prstGeom>
        </p:spPr>
      </p:pic>
      <p:pic>
        <p:nvPicPr>
          <p:cNvPr id="2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4F5478D4-49CC-CA31-6254-C9C57FE7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99" y="5580204"/>
            <a:ext cx="77724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1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TRL/Call to action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971550" y="1154430"/>
            <a:ext cx="3562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124200" y="1924748"/>
            <a:ext cx="82739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L’invenzione  ha un TRL 4. Il gruppo di ricerca che ha sviluppato l’idea  è appartenente a due enti  di ricerca, l’Università degli studi "G. d’Annunzio" e l’Università degli studi di Firenze. Il mercato di riferimento della tecnologia è quello relativo al contrasto all’antibiotico resistenza, il quale è in forte crescita. I vantaggi della seguente invenzione sono i seguenti: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Interazione con un nuovo target batterico;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Possibilità di inibire due target batterici contemporaneamente;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Attività contro </a:t>
            </a:r>
            <a:r>
              <a:rPr lang="it-IT" i="1" dirty="0"/>
              <a:t>P. aeruginosa;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Minore sviluppo di resistenza verso la specie di riferimento;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Attività anti-biofilm;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Scarsa tossicità nei confronti delle cellule umane.</a:t>
            </a:r>
          </a:p>
          <a:p>
            <a:pPr algn="just"/>
            <a:endParaRPr lang="it-IT" sz="2000" dirty="0"/>
          </a:p>
        </p:txBody>
      </p:sp>
      <p:pic>
        <p:nvPicPr>
          <p:cNvPr id="5" name="Elemento grafico 4" descr="Badge 6 contorno">
            <a:extLst>
              <a:ext uri="{FF2B5EF4-FFF2-40B4-BE49-F238E27FC236}">
                <a16:creationId xmlns:a16="http://schemas.microsoft.com/office/drawing/2014/main" id="{E03EA042-4AFD-39D3-E033-0DC29E665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9210" y="2411073"/>
            <a:ext cx="914400" cy="9144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45A1E62-86CF-67AB-F1DE-9C86BE15D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32" y="5580204"/>
            <a:ext cx="2651990" cy="89009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CC140B3-3F9E-1213-FE2A-61E0ACA27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518" y="5763099"/>
            <a:ext cx="1432684" cy="524301"/>
          </a:xfrm>
          <a:prstGeom prst="rect">
            <a:avLst/>
          </a:prstGeom>
        </p:spPr>
      </p:pic>
      <p:pic>
        <p:nvPicPr>
          <p:cNvPr id="2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5670FF15-20C0-2D5E-B9A2-F1E3678D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627455"/>
            <a:ext cx="77724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16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10575</TotalTime>
  <Words>900</Words>
  <Application>Microsoft Office PowerPoint</Application>
  <PresentationFormat>Widescreen</PresentationFormat>
  <Paragraphs>92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Century Gothic</vt:lpstr>
      <vt:lpstr>Tema di Office</vt:lpstr>
      <vt:lpstr>BREVETTI  UNIVERSITA’ "G. D’ANNUNZIO"</vt:lpstr>
      <vt:lpstr> Composto antiinfettivo ad azione duale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Consuela Torelli</dc:creator>
  <cp:lastModifiedBy>Consuela Torelli</cp:lastModifiedBy>
  <cp:revision>29</cp:revision>
  <dcterms:created xsi:type="dcterms:W3CDTF">2024-08-19T10:14:01Z</dcterms:created>
  <dcterms:modified xsi:type="dcterms:W3CDTF">2025-12-10T11:36:19Z</dcterms:modified>
</cp:coreProperties>
</file>