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77" r:id="rId3"/>
    <p:sldId id="256" r:id="rId4"/>
    <p:sldId id="273" r:id="rId5"/>
    <p:sldId id="259" r:id="rId6"/>
    <p:sldId id="278" r:id="rId7"/>
    <p:sldId id="266" r:id="rId8"/>
    <p:sldId id="26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A49351-E8BB-26B3-F8C8-CA2126C1EBD8}" name="Stefania Della Penna" initials="SD" userId="S::stefania.dellapenna@unich.it::dbf86177-0f57-4b46-9727-06f82ee78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75554" autoAdjust="0"/>
  </p:normalViewPr>
  <p:slideViewPr>
    <p:cSldViewPr snapToGrid="0">
      <p:cViewPr varScale="1">
        <p:scale>
          <a:sx n="78" d="100"/>
          <a:sy n="78" d="100"/>
        </p:scale>
        <p:origin x="113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972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getti\Ecosistema%20Vitality\Progressivo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Magnetoencephalography global market size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dash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Sheet1!$P$36:$P$38</c:f>
              <c:numCache>
                <c:formatCode>General</c:formatCode>
                <c:ptCount val="3"/>
                <c:pt idx="0">
                  <c:v>2022</c:v>
                </c:pt>
                <c:pt idx="1">
                  <c:v>2028</c:v>
                </c:pt>
                <c:pt idx="2">
                  <c:v>2030</c:v>
                </c:pt>
              </c:numCache>
            </c:numRef>
          </c:cat>
          <c:val>
            <c:numRef>
              <c:f>Sheet1!$Q$36:$Q$38</c:f>
              <c:numCache>
                <c:formatCode>General</c:formatCode>
                <c:ptCount val="3"/>
                <c:pt idx="0">
                  <c:v>277.5</c:v>
                </c:pt>
                <c:pt idx="1">
                  <c:v>350.52</c:v>
                </c:pt>
                <c:pt idx="2">
                  <c:v>432.6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23-456F-A0B6-647F2E981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989328"/>
        <c:axId val="1346985008"/>
      </c:barChart>
      <c:catAx>
        <c:axId val="134698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985008"/>
        <c:crosses val="autoZero"/>
        <c:auto val="1"/>
        <c:lblAlgn val="ctr"/>
        <c:lblOffset val="100"/>
        <c:noMultiLvlLbl val="0"/>
      </c:catAx>
      <c:valAx>
        <c:axId val="134698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989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C05D6-C10A-4580-8B7E-3175CDA19683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6CCA1-72B3-4B51-B71C-083906FF6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6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6CCA1-72B3-4B51-B71C-083906FF63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6CCA1-72B3-4B51-B71C-083906FF6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6CCA1-72B3-4B51-B71C-083906FF63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6CCA1-72B3-4B51-B71C-083906FF63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47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6CCA1-72B3-4B51-B71C-083906FF63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9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8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8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4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2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9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5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85CD7-19A7-44BA-A377-E079546ED606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F231-29C5-4912-86B1-B559B9E91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6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tiff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hyperlink" Target="http://www.oxinems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xinems.eu/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://www.oxinems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xinems.eu/" TargetMode="External"/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www.oxinems.e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xinems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xinems.e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18" Type="http://schemas.openxmlformats.org/officeDocument/2006/relationships/hyperlink" Target="http://www.oxinems.eu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2996-8D6D-C310-2385-E7DBF416C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238" y="69421"/>
            <a:ext cx="9144000" cy="2387600"/>
          </a:xfrm>
        </p:spPr>
        <p:txBody>
          <a:bodyPr/>
          <a:lstStyle/>
          <a:p>
            <a:r>
              <a:rPr lang="it-IT" dirty="0"/>
              <a:t>A new </a:t>
            </a:r>
            <a:r>
              <a:rPr lang="it-IT" dirty="0" err="1"/>
              <a:t>magnetometer</a:t>
            </a:r>
            <a:r>
              <a:rPr lang="it-IT" dirty="0"/>
              <a:t> for </a:t>
            </a:r>
            <a:r>
              <a:rPr lang="it-IT" dirty="0" err="1"/>
              <a:t>biomagnetism</a:t>
            </a:r>
            <a:endParaRPr lang="en-GB" dirty="0"/>
          </a:p>
        </p:txBody>
      </p:sp>
      <p:cxnSp>
        <p:nvCxnSpPr>
          <p:cNvPr id="4" name="Connettore diritto 3"/>
          <p:cNvCxnSpPr/>
          <p:nvPr/>
        </p:nvCxnSpPr>
        <p:spPr>
          <a:xfrm flipH="1">
            <a:off x="1232989" y="5606928"/>
            <a:ext cx="980314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989" y="5850777"/>
            <a:ext cx="1767660" cy="45353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5506" y="5729535"/>
            <a:ext cx="1400628" cy="93414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357745" y="6056322"/>
            <a:ext cx="5689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rgbClr val="012D58"/>
                </a:solidFill>
                <a:latin typeface="Roboto"/>
                <a:ea typeface="Roboto" pitchFamily="2" charset="0"/>
              </a:rPr>
              <a:t>This project has received funding from the European Union’s Horizon 2020 research and innovation </a:t>
            </a:r>
            <a:r>
              <a:rPr lang="en-US" sz="1200" i="1" dirty="0" err="1">
                <a:solidFill>
                  <a:srgbClr val="012D58"/>
                </a:solidFill>
                <a:latin typeface="Roboto"/>
                <a:ea typeface="Roboto" pitchFamily="2" charset="0"/>
              </a:rPr>
              <a:t>programme</a:t>
            </a:r>
            <a:r>
              <a:rPr lang="en-US" sz="1200" i="1" dirty="0">
                <a:solidFill>
                  <a:srgbClr val="012D58"/>
                </a:solidFill>
                <a:latin typeface="Roboto"/>
                <a:ea typeface="Roboto" pitchFamily="2" charset="0"/>
              </a:rPr>
              <a:t> under grant agreement N.828784</a:t>
            </a:r>
            <a:endParaRPr lang="it-IT" sz="1200" i="1" dirty="0">
              <a:solidFill>
                <a:srgbClr val="012D58"/>
              </a:solidFill>
              <a:latin typeface="Roboto"/>
              <a:ea typeface="Roboto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79783" y="6386683"/>
            <a:ext cx="1421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u="sng" dirty="0">
                <a:solidFill>
                  <a:schemeClr val="accent3"/>
                </a:solidFill>
              </a:rPr>
              <a:t>WWW.OXINEMS.EU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50630" y="5700208"/>
            <a:ext cx="2942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chemeClr val="accent3"/>
                </a:solidFill>
              </a:rPr>
              <a:t>Contact</a:t>
            </a:r>
            <a:r>
              <a:rPr lang="it-IT" sz="2000" dirty="0">
                <a:solidFill>
                  <a:schemeClr val="accent3"/>
                </a:solidFill>
              </a:rPr>
              <a:t>: info@oxinems.eu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76633" y="2791622"/>
            <a:ext cx="42732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Stefania Della Penna</a:t>
            </a:r>
          </a:p>
          <a:p>
            <a:pPr algn="ctr"/>
            <a:r>
              <a:rPr lang="it-IT" sz="2000" dirty="0"/>
              <a:t>ITAB-DNISC </a:t>
            </a:r>
            <a:r>
              <a:rPr lang="it-IT" sz="2000" dirty="0" err="1"/>
              <a:t>University</a:t>
            </a:r>
            <a:r>
              <a:rPr lang="it-IT" sz="2000" dirty="0"/>
              <a:t> of Chieti-Pescara</a:t>
            </a:r>
          </a:p>
          <a:p>
            <a:pPr algn="ctr"/>
            <a:r>
              <a:rPr lang="it-IT" sz="2000" dirty="0"/>
              <a:t>OXiNEMS Co-investigator </a:t>
            </a:r>
          </a:p>
        </p:txBody>
      </p:sp>
    </p:spTree>
    <p:extLst>
      <p:ext uri="{BB962C8B-B14F-4D97-AF65-F5344CB8AC3E}">
        <p14:creationId xmlns:p14="http://schemas.microsoft.com/office/powerpoint/2010/main" val="283562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diritto 3"/>
          <p:cNvSpPr>
            <a:spLocks noMove="1" noResize="1"/>
          </p:cNvSpPr>
          <p:nvPr/>
        </p:nvSpPr>
        <p:spPr>
          <a:xfrm>
            <a:off x="179999" y="925921"/>
            <a:ext cx="10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6315" cap="rnd">
            <a:solidFill>
              <a:srgbClr val="3465A4"/>
            </a:solidFill>
            <a:prstDash val="solid"/>
            <a:miter/>
          </a:ln>
        </p:spPr>
        <p:txBody>
          <a:bodyPr vert="horz" wrap="square" lIns="128162" tIns="83155" rIns="128162" bIns="83155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999" y="138544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NEEDS</a:t>
            </a:r>
            <a:endParaRPr lang="en-US" sz="3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AutoShape 2" descr="Generato dal prom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Generato dal prom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8512121" y="6543969"/>
            <a:ext cx="356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err="1"/>
              <a:t>Confidential</a:t>
            </a:r>
            <a:r>
              <a:rPr lang="it-IT" sz="1200" i="1" dirty="0"/>
              <a:t> – for EIC T2M </a:t>
            </a:r>
            <a:r>
              <a:rPr lang="it-IT" sz="1200" i="1" dirty="0" err="1"/>
              <a:t>event</a:t>
            </a:r>
            <a:r>
              <a:rPr lang="it-IT" sz="1200" i="1" dirty="0"/>
              <a:t> use </a:t>
            </a:r>
            <a:r>
              <a:rPr lang="it-IT" sz="1200" i="1" dirty="0" err="1"/>
              <a:t>only</a:t>
            </a:r>
            <a:endParaRPr lang="en-US" sz="12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09BA9D-04B6-477D-13D8-366A70A5FC39}"/>
              </a:ext>
            </a:extLst>
          </p:cNvPr>
          <p:cNvSpPr txBox="1"/>
          <p:nvPr/>
        </p:nvSpPr>
        <p:spPr>
          <a:xfrm>
            <a:off x="1800683" y="1005177"/>
            <a:ext cx="698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spc="-1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MEG</a:t>
            </a:r>
            <a:endParaRPr lang="en-GB" b="1" dirty="0"/>
          </a:p>
        </p:txBody>
      </p:sp>
      <p:pic>
        <p:nvPicPr>
          <p:cNvPr id="11" name="Picture 3" descr="Stimolazione Theta Burst: nuova terapia per la Depressione">
            <a:extLst>
              <a:ext uri="{FF2B5EF4-FFF2-40B4-BE49-F238E27FC236}">
                <a16:creationId xmlns:a16="http://schemas.microsoft.com/office/drawing/2014/main" id="{27CEAFEE-6FE5-DB44-AD2E-F54FB92E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385" y="4089708"/>
            <a:ext cx="2656515" cy="22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13C35951-698F-C8BD-5A08-92407DF2F4A6}"/>
              </a:ext>
            </a:extLst>
          </p:cNvPr>
          <p:cNvSpPr txBox="1"/>
          <p:nvPr/>
        </p:nvSpPr>
        <p:spPr>
          <a:xfrm>
            <a:off x="5653158" y="369741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TMS</a:t>
            </a:r>
            <a:endParaRPr lang="en-GB" b="1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41D37088-A14B-2DFC-E5EE-802DDE30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37" y="1276870"/>
            <a:ext cx="2522212" cy="27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4">
            <a:extLst>
              <a:ext uri="{FF2B5EF4-FFF2-40B4-BE49-F238E27FC236}">
                <a16:creationId xmlns:a16="http://schemas.microsoft.com/office/drawing/2014/main" id="{7F7ACC4B-F231-D995-54B6-F46ADC023C52}"/>
              </a:ext>
            </a:extLst>
          </p:cNvPr>
          <p:cNvSpPr txBox="1"/>
          <p:nvPr/>
        </p:nvSpPr>
        <p:spPr>
          <a:xfrm>
            <a:off x="7994514" y="3095149"/>
            <a:ext cx="1381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i="1" dirty="0" err="1">
                <a:solidFill>
                  <a:srgbClr val="002060"/>
                </a:solidFill>
              </a:rPr>
              <a:t>Swoop</a:t>
            </a:r>
            <a:r>
              <a:rPr lang="it-IT" sz="1200" i="1" dirty="0">
                <a:solidFill>
                  <a:srgbClr val="002060"/>
                </a:solidFill>
              </a:rPr>
              <a:t> by </a:t>
            </a:r>
            <a:r>
              <a:rPr lang="it-IT" sz="1200" i="1" dirty="0" err="1">
                <a:solidFill>
                  <a:srgbClr val="002060"/>
                </a:solidFill>
              </a:rPr>
              <a:t>Hyperfine</a:t>
            </a:r>
            <a:endParaRPr lang="it-IT" sz="1200" i="1" dirty="0">
              <a:solidFill>
                <a:srgbClr val="002060"/>
              </a:solidFill>
            </a:endParaRPr>
          </a:p>
        </p:txBody>
      </p:sp>
      <p:pic>
        <p:nvPicPr>
          <p:cNvPr id="16" name="Immagine 10" descr="fig1_cmyk.tif">
            <a:extLst>
              <a:ext uri="{FF2B5EF4-FFF2-40B4-BE49-F238E27FC236}">
                <a16:creationId xmlns:a16="http://schemas.microsoft.com/office/drawing/2014/main" id="{C870F5CD-825B-8E9E-5644-72203B2185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76948" t="24761" r="14629" b="63170"/>
          <a:stretch/>
        </p:blipFill>
        <p:spPr>
          <a:xfrm>
            <a:off x="980257" y="4560686"/>
            <a:ext cx="907033" cy="1015072"/>
          </a:xfrm>
          <a:prstGeom prst="rect">
            <a:avLst/>
          </a:prstGeom>
        </p:spPr>
      </p:pic>
      <p:pic>
        <p:nvPicPr>
          <p:cNvPr id="17" name="Picture 2" descr="https://ars.els-cdn.com/content/image/1-s2.0-S1053811917305645-gr1_lrg.jpg">
            <a:extLst>
              <a:ext uri="{FF2B5EF4-FFF2-40B4-BE49-F238E27FC236}">
                <a16:creationId xmlns:a16="http://schemas.microsoft.com/office/drawing/2014/main" id="{EEEE28BE-5873-8D91-0228-F42C9165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74595" t="67732" b="8954"/>
          <a:stretch>
            <a:fillRect/>
          </a:stretch>
        </p:blipFill>
        <p:spPr bwMode="auto">
          <a:xfrm>
            <a:off x="2583217" y="4603398"/>
            <a:ext cx="888625" cy="1015072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41E467-37F2-3F19-8FD1-FA73A05E8F18}"/>
              </a:ext>
            </a:extLst>
          </p:cNvPr>
          <p:cNvSpPr txBox="1"/>
          <p:nvPr/>
        </p:nvSpPr>
        <p:spPr>
          <a:xfrm>
            <a:off x="434124" y="5554204"/>
            <a:ext cx="2052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Time resolved activity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AFFD36-D518-C9FF-A175-0EDAEF4EB8CF}"/>
              </a:ext>
            </a:extLst>
          </p:cNvPr>
          <p:cNvSpPr txBox="1"/>
          <p:nvPr/>
        </p:nvSpPr>
        <p:spPr>
          <a:xfrm>
            <a:off x="2376678" y="5554205"/>
            <a:ext cx="2038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Time resolved connectivity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843DD-9DAE-2B2B-812E-10C9B8C7915A}"/>
              </a:ext>
            </a:extLst>
          </p:cNvPr>
          <p:cNvSpPr txBox="1"/>
          <p:nvPr/>
        </p:nvSpPr>
        <p:spPr>
          <a:xfrm>
            <a:off x="5653158" y="2406968"/>
            <a:ext cx="622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1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MRI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0F219-3026-A529-3AC6-4171F31461C3}"/>
              </a:ext>
            </a:extLst>
          </p:cNvPr>
          <p:cNvSpPr txBox="1"/>
          <p:nvPr/>
        </p:nvSpPr>
        <p:spPr>
          <a:xfrm>
            <a:off x="8890928" y="1947277"/>
            <a:ext cx="3285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High spatial and temporal resolution localization</a:t>
            </a:r>
          </a:p>
          <a:p>
            <a:r>
              <a:rPr lang="it-IT" b="1" dirty="0">
                <a:solidFill>
                  <a:srgbClr val="002060"/>
                </a:solidFill>
              </a:rPr>
              <a:t>Improved presurgical mapping </a:t>
            </a:r>
          </a:p>
          <a:p>
            <a:r>
              <a:rPr lang="it-IT" dirty="0">
                <a:solidFill>
                  <a:srgbClr val="002060"/>
                </a:solidFill>
              </a:rPr>
              <a:t> </a:t>
            </a:r>
            <a:endParaRPr lang="en-GB" dirty="0"/>
          </a:p>
        </p:txBody>
      </p:sp>
      <p:sp>
        <p:nvSpPr>
          <p:cNvPr id="22" name="Croce 21"/>
          <p:cNvSpPr/>
          <p:nvPr/>
        </p:nvSpPr>
        <p:spPr>
          <a:xfrm>
            <a:off x="4345457" y="3185977"/>
            <a:ext cx="1077433" cy="1077433"/>
          </a:xfrm>
          <a:prstGeom prst="plus">
            <a:avLst>
              <a:gd name="adj" fmla="val 46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9013765" y="4643004"/>
            <a:ext cx="2744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High spatial resolution </a:t>
            </a:r>
            <a:r>
              <a:rPr lang="it-IT" b="1" dirty="0">
                <a:solidFill>
                  <a:srgbClr val="002060"/>
                </a:solidFill>
              </a:rPr>
              <a:t>neuromodulation</a:t>
            </a:r>
            <a:r>
              <a:rPr lang="it-IT" dirty="0">
                <a:solidFill>
                  <a:srgbClr val="002060"/>
                </a:solidFill>
              </a:rPr>
              <a:t> of dysfunctional networks (e.g. schizophrenia, depression)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6589686"/>
            <a:ext cx="709705" cy="182091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3" y="6531449"/>
            <a:ext cx="452866" cy="302039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147859" y="655935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  <a:hlinkClick r:id="rId9"/>
              </a:rPr>
              <a:t>www.oxinems.eu</a:t>
            </a: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Connettore diritto 8"/>
          <p:cNvSpPr>
            <a:spLocks noMove="1" noResize="1"/>
          </p:cNvSpPr>
          <p:nvPr/>
        </p:nvSpPr>
        <p:spPr>
          <a:xfrm>
            <a:off x="179999" y="6460556"/>
            <a:ext cx="11880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rnd">
            <a:solidFill>
              <a:srgbClr val="3465A4"/>
            </a:solidFill>
            <a:prstDash val="solid"/>
            <a:miter/>
          </a:ln>
        </p:spPr>
        <p:txBody>
          <a:bodyPr vert="horz" wrap="square" lIns="109078" tIns="64081" rIns="109078" bIns="6408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4148149" y="6497802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A new </a:t>
            </a:r>
            <a:r>
              <a:rPr lang="it-IT" dirty="0" err="1"/>
              <a:t>magnetometer</a:t>
            </a:r>
            <a:r>
              <a:rPr lang="it-IT" dirty="0"/>
              <a:t> for </a:t>
            </a:r>
            <a:r>
              <a:rPr lang="it-IT" dirty="0" err="1"/>
              <a:t>biomagnetism</a:t>
            </a:r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171021" y="184331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/>
              <a:t>=</a:t>
            </a:r>
            <a:endParaRPr lang="en-US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8607036" y="4682075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dirty="0"/>
              <a:t>=</a:t>
            </a:r>
            <a:endParaRPr lang="en-US" dirty="0"/>
          </a:p>
        </p:txBody>
      </p:sp>
      <p:pic>
        <p:nvPicPr>
          <p:cNvPr id="36" name="Picture 20" descr="DSCN308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-229" r="-1221" b="25447"/>
          <a:stretch/>
        </p:blipFill>
        <p:spPr bwMode="auto">
          <a:xfrm>
            <a:off x="719693" y="1543252"/>
            <a:ext cx="2863363" cy="2855067"/>
          </a:xfrm>
          <a:prstGeom prst="rect">
            <a:avLst/>
          </a:prstGeom>
          <a:noFill/>
        </p:spPr>
      </p:pic>
      <p:sp>
        <p:nvSpPr>
          <p:cNvPr id="26" name="Rettangolo arrotondato 25"/>
          <p:cNvSpPr/>
          <p:nvPr/>
        </p:nvSpPr>
        <p:spPr>
          <a:xfrm>
            <a:off x="307975" y="1426416"/>
            <a:ext cx="3549823" cy="4774119"/>
          </a:xfrm>
          <a:prstGeom prst="roundRect">
            <a:avLst>
              <a:gd name="adj" fmla="val 828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5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ttore 2 26"/>
          <p:cNvCxnSpPr/>
          <p:nvPr/>
        </p:nvCxnSpPr>
        <p:spPr>
          <a:xfrm>
            <a:off x="4260109" y="1694126"/>
            <a:ext cx="2445489" cy="418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V="1">
            <a:off x="4260109" y="3703461"/>
            <a:ext cx="2445489" cy="418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4260109" y="2907205"/>
            <a:ext cx="2445489" cy="328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nettore diritto 3"/>
          <p:cNvSpPr>
            <a:spLocks noMove="1" noResize="1"/>
          </p:cNvSpPr>
          <p:nvPr/>
        </p:nvSpPr>
        <p:spPr>
          <a:xfrm>
            <a:off x="179999" y="925921"/>
            <a:ext cx="10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6315" cap="rnd">
            <a:solidFill>
              <a:srgbClr val="3465A4"/>
            </a:solidFill>
            <a:prstDash val="solid"/>
            <a:miter/>
          </a:ln>
        </p:spPr>
        <p:txBody>
          <a:bodyPr vert="horz" wrap="square" lIns="128162" tIns="83155" rIns="128162" bIns="83155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999" y="138544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PROBLEM</a:t>
            </a:r>
            <a:endParaRPr lang="en-US" sz="3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AutoShape 2" descr="Generato dal prom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Generato dal promp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FED33E-97F6-9AF3-03C4-C20C81D70D27}"/>
              </a:ext>
            </a:extLst>
          </p:cNvPr>
          <p:cNvGrpSpPr/>
          <p:nvPr/>
        </p:nvGrpSpPr>
        <p:grpSpPr>
          <a:xfrm>
            <a:off x="244183" y="1014087"/>
            <a:ext cx="11847218" cy="4307916"/>
            <a:chOff x="244183" y="1184207"/>
            <a:chExt cx="11847218" cy="4307916"/>
          </a:xfrm>
        </p:grpSpPr>
        <p:sp>
          <p:nvSpPr>
            <p:cNvPr id="17" name="Rettangolo 16"/>
            <p:cNvSpPr/>
            <p:nvPr/>
          </p:nvSpPr>
          <p:spPr>
            <a:xfrm>
              <a:off x="244183" y="4968903"/>
              <a:ext cx="118472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spc="-10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Do you know that it is not possible to simultaneously run TMS/MRI with MEG?</a:t>
              </a:r>
            </a:p>
          </p:txBody>
        </p:sp>
        <p:sp>
          <p:nvSpPr>
            <p:cNvPr id="2" name="&quot;Not Allowed&quot; Symbol 1">
              <a:extLst>
                <a:ext uri="{FF2B5EF4-FFF2-40B4-BE49-F238E27FC236}">
                  <a16:creationId xmlns:a16="http://schemas.microsoft.com/office/drawing/2014/main" id="{6C5C7A8B-41E2-D63D-79BF-659B99590EC0}"/>
                </a:ext>
              </a:extLst>
            </p:cNvPr>
            <p:cNvSpPr/>
            <p:nvPr/>
          </p:nvSpPr>
          <p:spPr>
            <a:xfrm>
              <a:off x="4170219" y="1184207"/>
              <a:ext cx="3505200" cy="3569687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2703654" y="5516685"/>
            <a:ext cx="739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high fields of this technique would </a:t>
            </a:r>
            <a:r>
              <a:rPr lang="en-US" b="1" spc="-1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disrupt</a:t>
            </a:r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the SQUIDs MEG devices !!! </a:t>
            </a:r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pc="-1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prevents bringing TMS/MRI with MEG to the clinical world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122673" y="5694651"/>
            <a:ext cx="400317" cy="290397"/>
          </a:xfrm>
          <a:prstGeom prst="rightArrow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arrotondato 23"/>
          <p:cNvSpPr/>
          <p:nvPr/>
        </p:nvSpPr>
        <p:spPr>
          <a:xfrm>
            <a:off x="793526" y="1193005"/>
            <a:ext cx="3211032" cy="999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MEG</a:t>
            </a:r>
            <a:endParaRPr lang="en-US" sz="4400" b="1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793526" y="2407475"/>
            <a:ext cx="3211032" cy="999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MRI</a:t>
            </a:r>
            <a:endParaRPr lang="en-US" sz="4400" b="1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801935" y="3621945"/>
            <a:ext cx="3211032" cy="9994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TMS</a:t>
            </a:r>
            <a:endParaRPr lang="en-US" sz="4400" b="1" dirty="0"/>
          </a:p>
        </p:txBody>
      </p:sp>
      <p:sp>
        <p:nvSpPr>
          <p:cNvPr id="30" name="Rettangolo arrotondato 29"/>
          <p:cNvSpPr/>
          <p:nvPr/>
        </p:nvSpPr>
        <p:spPr>
          <a:xfrm>
            <a:off x="7782681" y="1496728"/>
            <a:ext cx="3161414" cy="2820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/>
              <a:t>MEG/MRI</a:t>
            </a:r>
          </a:p>
          <a:p>
            <a:pPr algn="ctr"/>
            <a:r>
              <a:rPr lang="it-IT" sz="4000" b="1" dirty="0"/>
              <a:t>MEG/TMS</a:t>
            </a:r>
            <a:endParaRPr lang="en-US" sz="4000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CB806EB-A0DC-E817-E2B7-D725C798593D}"/>
              </a:ext>
            </a:extLst>
          </p:cNvPr>
          <p:cNvSpPr txBox="1"/>
          <p:nvPr/>
        </p:nvSpPr>
        <p:spPr>
          <a:xfrm>
            <a:off x="8512121" y="6543969"/>
            <a:ext cx="356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err="1"/>
              <a:t>Confidential</a:t>
            </a:r>
            <a:r>
              <a:rPr lang="it-IT" sz="1200" i="1" dirty="0"/>
              <a:t> – for EIC T2M </a:t>
            </a:r>
            <a:r>
              <a:rPr lang="it-IT" sz="1200" i="1" dirty="0" err="1"/>
              <a:t>event</a:t>
            </a:r>
            <a:r>
              <a:rPr lang="it-IT" sz="1200" i="1" dirty="0"/>
              <a:t> use </a:t>
            </a:r>
            <a:r>
              <a:rPr lang="it-IT" sz="1200" i="1" dirty="0" err="1"/>
              <a:t>only</a:t>
            </a:r>
            <a:endParaRPr lang="en-US" sz="1200" i="1" dirty="0"/>
          </a:p>
        </p:txBody>
      </p:sp>
      <p:pic>
        <p:nvPicPr>
          <p:cNvPr id="13" name="Immagine 28">
            <a:extLst>
              <a:ext uri="{FF2B5EF4-FFF2-40B4-BE49-F238E27FC236}">
                <a16:creationId xmlns:a16="http://schemas.microsoft.com/office/drawing/2014/main" id="{D8F7FABE-D23E-4541-5E2C-D73AB75A5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6589686"/>
            <a:ext cx="709705" cy="182091"/>
          </a:xfrm>
          <a:prstGeom prst="rect">
            <a:avLst/>
          </a:prstGeom>
        </p:spPr>
      </p:pic>
      <p:pic>
        <p:nvPicPr>
          <p:cNvPr id="14" name="Immagine 29">
            <a:extLst>
              <a:ext uri="{FF2B5EF4-FFF2-40B4-BE49-F238E27FC236}">
                <a16:creationId xmlns:a16="http://schemas.microsoft.com/office/drawing/2014/main" id="{6720420F-9827-2612-118F-DA54408B5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3" y="6531449"/>
            <a:ext cx="452866" cy="302039"/>
          </a:xfrm>
          <a:prstGeom prst="rect">
            <a:avLst/>
          </a:prstGeom>
        </p:spPr>
      </p:pic>
      <p:sp>
        <p:nvSpPr>
          <p:cNvPr id="18" name="CasellaDiTesto 30">
            <a:extLst>
              <a:ext uri="{FF2B5EF4-FFF2-40B4-BE49-F238E27FC236}">
                <a16:creationId xmlns:a16="http://schemas.microsoft.com/office/drawing/2014/main" id="{D3EE9381-ABE2-0CC6-CFC6-62D9C7241BA7}"/>
              </a:ext>
            </a:extLst>
          </p:cNvPr>
          <p:cNvSpPr txBox="1"/>
          <p:nvPr/>
        </p:nvSpPr>
        <p:spPr>
          <a:xfrm>
            <a:off x="147859" y="655935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www.oxinems.eu</a:t>
            </a: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Connettore diritto 8">
            <a:extLst>
              <a:ext uri="{FF2B5EF4-FFF2-40B4-BE49-F238E27FC236}">
                <a16:creationId xmlns:a16="http://schemas.microsoft.com/office/drawing/2014/main" id="{B1B00AD7-0084-199B-3B08-DCC9BAE1E9EF}"/>
              </a:ext>
            </a:extLst>
          </p:cNvPr>
          <p:cNvSpPr>
            <a:spLocks noMove="1" noResize="1"/>
          </p:cNvSpPr>
          <p:nvPr/>
        </p:nvSpPr>
        <p:spPr>
          <a:xfrm>
            <a:off x="179999" y="6460556"/>
            <a:ext cx="11880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rnd">
            <a:solidFill>
              <a:srgbClr val="3465A4"/>
            </a:solidFill>
            <a:prstDash val="solid"/>
            <a:miter/>
          </a:ln>
        </p:spPr>
        <p:txBody>
          <a:bodyPr vert="horz" wrap="square" lIns="109078" tIns="64081" rIns="109078" bIns="6408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0" name="Rettangolo 32">
            <a:extLst>
              <a:ext uri="{FF2B5EF4-FFF2-40B4-BE49-F238E27FC236}">
                <a16:creationId xmlns:a16="http://schemas.microsoft.com/office/drawing/2014/main" id="{8369B4F2-8ED5-A363-BB80-F21AC2FF566E}"/>
              </a:ext>
            </a:extLst>
          </p:cNvPr>
          <p:cNvSpPr/>
          <p:nvPr/>
        </p:nvSpPr>
        <p:spPr>
          <a:xfrm>
            <a:off x="4148149" y="6497802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A new </a:t>
            </a:r>
            <a:r>
              <a:rPr lang="it-IT" dirty="0" err="1"/>
              <a:t>magnetometer</a:t>
            </a:r>
            <a:r>
              <a:rPr lang="it-IT" dirty="0"/>
              <a:t> for </a:t>
            </a:r>
            <a:r>
              <a:rPr lang="it-IT" dirty="0" err="1"/>
              <a:t>biomagnetism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6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nettore diritto 3"/>
          <p:cNvSpPr>
            <a:spLocks noMove="1" noResize="1"/>
          </p:cNvSpPr>
          <p:nvPr/>
        </p:nvSpPr>
        <p:spPr>
          <a:xfrm>
            <a:off x="179999" y="925921"/>
            <a:ext cx="10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6315" cap="rnd">
            <a:solidFill>
              <a:srgbClr val="3465A4"/>
            </a:solidFill>
            <a:prstDash val="solid"/>
            <a:miter/>
          </a:ln>
        </p:spPr>
        <p:txBody>
          <a:bodyPr vert="horz" wrap="square" lIns="128162" tIns="83155" rIns="128162" bIns="83155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999" y="138544"/>
            <a:ext cx="2371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SOLUTION</a:t>
            </a:r>
            <a:endParaRPr lang="en-US" sz="3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9BD29B-3A4E-FD04-F467-DA64300D2F31}"/>
              </a:ext>
            </a:extLst>
          </p:cNvPr>
          <p:cNvSpPr txBox="1"/>
          <p:nvPr/>
        </p:nvSpPr>
        <p:spPr>
          <a:xfrm>
            <a:off x="1080835" y="2142309"/>
            <a:ext cx="3534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Superconducting loop working in liquid nitrogen + </a:t>
            </a:r>
            <a:r>
              <a:rPr lang="en-US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Magnetic Nano-Electro-Mechanical Sensor with optical readout</a:t>
            </a:r>
            <a:endParaRPr lang="en-GB" sz="16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Connettore diritto 29">
            <a:extLst>
              <a:ext uri="{FF2B5EF4-FFF2-40B4-BE49-F238E27FC236}">
                <a16:creationId xmlns:a16="http://schemas.microsoft.com/office/drawing/2014/main" id="{F9B091C7-6F03-301A-B472-EAECBFAE9705}"/>
              </a:ext>
            </a:extLst>
          </p:cNvPr>
          <p:cNvCxnSpPr>
            <a:cxnSpLocks/>
          </p:cNvCxnSpPr>
          <p:nvPr/>
        </p:nvCxnSpPr>
        <p:spPr>
          <a:xfrm flipH="1" flipV="1">
            <a:off x="7376480" y="4822852"/>
            <a:ext cx="1783423" cy="562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3C4825-D1AB-8E7F-940C-23A1BB819BE8}"/>
              </a:ext>
            </a:extLst>
          </p:cNvPr>
          <p:cNvSpPr txBox="1"/>
          <p:nvPr/>
        </p:nvSpPr>
        <p:spPr>
          <a:xfrm>
            <a:off x="499419" y="1005313"/>
            <a:ext cx="10583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We propose a new device for MEG, to build </a:t>
            </a:r>
            <a:r>
              <a:rPr lang="it-IT" sz="2800" dirty="0" err="1">
                <a:solidFill>
                  <a:schemeClr val="accent1"/>
                </a:solidFill>
              </a:rPr>
              <a:t>novel</a:t>
            </a:r>
            <a:r>
              <a:rPr lang="it-IT" sz="2800" dirty="0">
                <a:solidFill>
                  <a:schemeClr val="accent1"/>
                </a:solidFill>
              </a:rPr>
              <a:t> </a:t>
            </a:r>
            <a:r>
              <a:rPr lang="it-IT" sz="2800" dirty="0" err="1">
                <a:solidFill>
                  <a:schemeClr val="accent1"/>
                </a:solidFill>
              </a:rPr>
              <a:t>systems</a:t>
            </a:r>
            <a:r>
              <a:rPr lang="it-IT" sz="2800" dirty="0">
                <a:solidFill>
                  <a:schemeClr val="accent1"/>
                </a:solidFill>
              </a:rPr>
              <a:t> for </a:t>
            </a:r>
            <a:r>
              <a:rPr lang="it-IT" sz="2800" b="1" dirty="0">
                <a:solidFill>
                  <a:schemeClr val="accent1"/>
                </a:solidFill>
              </a:rPr>
              <a:t>integrated multimodal </a:t>
            </a:r>
            <a:r>
              <a:rPr lang="it-IT" sz="2800" b="1" dirty="0" err="1">
                <a:solidFill>
                  <a:schemeClr val="accent1"/>
                </a:solidFill>
              </a:rPr>
              <a:t>imaging</a:t>
            </a:r>
            <a:r>
              <a:rPr lang="it-IT" sz="2800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170" y="2512487"/>
            <a:ext cx="3429000" cy="3429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638948" y="4323644"/>
            <a:ext cx="445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Patent granted both in USA (US11415642B2) and in Europe (EP3896470B1, validated in UK and as Unitary Patent)</a:t>
            </a:r>
          </a:p>
        </p:txBody>
      </p:sp>
      <p:cxnSp>
        <p:nvCxnSpPr>
          <p:cNvPr id="5" name="Connettore diritto 30">
            <a:extLst>
              <a:ext uri="{FF2B5EF4-FFF2-40B4-BE49-F238E27FC236}">
                <a16:creationId xmlns:a16="http://schemas.microsoft.com/office/drawing/2014/main" id="{C7F0E694-28A2-E41C-C23B-C6E530760E74}"/>
              </a:ext>
            </a:extLst>
          </p:cNvPr>
          <p:cNvCxnSpPr>
            <a:cxnSpLocks/>
          </p:cNvCxnSpPr>
          <p:nvPr/>
        </p:nvCxnSpPr>
        <p:spPr>
          <a:xfrm flipH="1" flipV="1">
            <a:off x="6437987" y="2754744"/>
            <a:ext cx="2203909" cy="822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30">
            <a:extLst>
              <a:ext uri="{FF2B5EF4-FFF2-40B4-BE49-F238E27FC236}">
                <a16:creationId xmlns:a16="http://schemas.microsoft.com/office/drawing/2014/main" id="{C7F0E694-28A2-E41C-C23B-C6E530760E74}"/>
              </a:ext>
            </a:extLst>
          </p:cNvPr>
          <p:cNvCxnSpPr>
            <a:cxnSpLocks/>
          </p:cNvCxnSpPr>
          <p:nvPr/>
        </p:nvCxnSpPr>
        <p:spPr>
          <a:xfrm flipH="1">
            <a:off x="6411652" y="3690361"/>
            <a:ext cx="2338018" cy="305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/>
          <p:cNvGrpSpPr/>
          <p:nvPr/>
        </p:nvGrpSpPr>
        <p:grpSpPr>
          <a:xfrm>
            <a:off x="3032299" y="2888851"/>
            <a:ext cx="3405688" cy="1072508"/>
            <a:chOff x="926305" y="1867471"/>
            <a:chExt cx="4230068" cy="1332119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485" y="1867471"/>
              <a:ext cx="2848888" cy="1332119"/>
            </a:xfrm>
            <a:prstGeom prst="rect">
              <a:avLst/>
            </a:prstGeom>
          </p:spPr>
        </p:pic>
        <p:grpSp>
          <p:nvGrpSpPr>
            <p:cNvPr id="19" name="Gruppo 18"/>
            <p:cNvGrpSpPr/>
            <p:nvPr/>
          </p:nvGrpSpPr>
          <p:grpSpPr>
            <a:xfrm>
              <a:off x="926305" y="2374947"/>
              <a:ext cx="1607950" cy="714710"/>
              <a:chOff x="4209388" y="4872009"/>
              <a:chExt cx="1607950" cy="714710"/>
            </a:xfrm>
          </p:grpSpPr>
          <p:cxnSp>
            <p:nvCxnSpPr>
              <p:cNvPr id="21" name="Connettore diritto 20"/>
              <p:cNvCxnSpPr/>
              <p:nvPr/>
            </p:nvCxnSpPr>
            <p:spPr>
              <a:xfrm flipH="1">
                <a:off x="4209388" y="4872009"/>
                <a:ext cx="1602925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diritto 21"/>
              <p:cNvCxnSpPr/>
              <p:nvPr/>
            </p:nvCxnSpPr>
            <p:spPr>
              <a:xfrm flipH="1">
                <a:off x="4214413" y="5562710"/>
                <a:ext cx="1602925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diritto 22"/>
              <p:cNvCxnSpPr/>
              <p:nvPr/>
            </p:nvCxnSpPr>
            <p:spPr>
              <a:xfrm flipV="1">
                <a:off x="4243555" y="4872009"/>
                <a:ext cx="0" cy="71471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ttangolo 2"/>
          <p:cNvSpPr/>
          <p:nvPr/>
        </p:nvSpPr>
        <p:spPr>
          <a:xfrm>
            <a:off x="3307154" y="5674201"/>
            <a:ext cx="544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OUR UVP: Stands large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applied magnetic fields </a:t>
            </a:r>
            <a:endParaRPr lang="en-US" dirty="0"/>
          </a:p>
        </p:txBody>
      </p:sp>
      <p:sp>
        <p:nvSpPr>
          <p:cNvPr id="2" name="CasellaDiTesto 11">
            <a:extLst>
              <a:ext uri="{FF2B5EF4-FFF2-40B4-BE49-F238E27FC236}">
                <a16:creationId xmlns:a16="http://schemas.microsoft.com/office/drawing/2014/main" id="{953A8042-613A-0846-8DEB-25AB85D8DA0D}"/>
              </a:ext>
            </a:extLst>
          </p:cNvPr>
          <p:cNvSpPr txBox="1"/>
          <p:nvPr/>
        </p:nvSpPr>
        <p:spPr>
          <a:xfrm>
            <a:off x="8512121" y="6543969"/>
            <a:ext cx="356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err="1"/>
              <a:t>Confidential</a:t>
            </a:r>
            <a:r>
              <a:rPr lang="it-IT" sz="1200" i="1" dirty="0"/>
              <a:t> – for EIC T2M </a:t>
            </a:r>
            <a:r>
              <a:rPr lang="it-IT" sz="1200" i="1" dirty="0" err="1"/>
              <a:t>event</a:t>
            </a:r>
            <a:r>
              <a:rPr lang="it-IT" sz="1200" i="1" dirty="0"/>
              <a:t> use </a:t>
            </a:r>
            <a:r>
              <a:rPr lang="it-IT" sz="1200" i="1" dirty="0" err="1"/>
              <a:t>only</a:t>
            </a:r>
            <a:endParaRPr lang="en-US" sz="1200" i="1" dirty="0"/>
          </a:p>
        </p:txBody>
      </p:sp>
      <p:pic>
        <p:nvPicPr>
          <p:cNvPr id="11" name="Immagine 28">
            <a:extLst>
              <a:ext uri="{FF2B5EF4-FFF2-40B4-BE49-F238E27FC236}">
                <a16:creationId xmlns:a16="http://schemas.microsoft.com/office/drawing/2014/main" id="{44184EAF-050C-7F8D-DD1A-ECCF6AE9C1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6589686"/>
            <a:ext cx="709705" cy="182091"/>
          </a:xfrm>
          <a:prstGeom prst="rect">
            <a:avLst/>
          </a:prstGeom>
        </p:spPr>
      </p:pic>
      <p:pic>
        <p:nvPicPr>
          <p:cNvPr id="12" name="Immagine 29">
            <a:extLst>
              <a:ext uri="{FF2B5EF4-FFF2-40B4-BE49-F238E27FC236}">
                <a16:creationId xmlns:a16="http://schemas.microsoft.com/office/drawing/2014/main" id="{6666BAC8-EA88-89E7-96E5-601572C16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3" y="6531449"/>
            <a:ext cx="452866" cy="302039"/>
          </a:xfrm>
          <a:prstGeom prst="rect">
            <a:avLst/>
          </a:prstGeom>
        </p:spPr>
      </p:pic>
      <p:sp>
        <p:nvSpPr>
          <p:cNvPr id="13" name="CasellaDiTesto 30">
            <a:extLst>
              <a:ext uri="{FF2B5EF4-FFF2-40B4-BE49-F238E27FC236}">
                <a16:creationId xmlns:a16="http://schemas.microsoft.com/office/drawing/2014/main" id="{3143B2FB-EA5B-292C-2D41-2F8E74FDBA32}"/>
              </a:ext>
            </a:extLst>
          </p:cNvPr>
          <p:cNvSpPr txBox="1"/>
          <p:nvPr/>
        </p:nvSpPr>
        <p:spPr>
          <a:xfrm>
            <a:off x="147859" y="655935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www.oxinems.eu</a:t>
            </a: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Connettore diritto 8">
            <a:extLst>
              <a:ext uri="{FF2B5EF4-FFF2-40B4-BE49-F238E27FC236}">
                <a16:creationId xmlns:a16="http://schemas.microsoft.com/office/drawing/2014/main" id="{A8A174AF-DEEF-B63F-7084-5211976C3B41}"/>
              </a:ext>
            </a:extLst>
          </p:cNvPr>
          <p:cNvSpPr>
            <a:spLocks noMove="1" noResize="1"/>
          </p:cNvSpPr>
          <p:nvPr/>
        </p:nvSpPr>
        <p:spPr>
          <a:xfrm>
            <a:off x="179999" y="6460556"/>
            <a:ext cx="11880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rnd">
            <a:solidFill>
              <a:srgbClr val="3465A4"/>
            </a:solidFill>
            <a:prstDash val="solid"/>
            <a:miter/>
          </a:ln>
        </p:spPr>
        <p:txBody>
          <a:bodyPr vert="horz" wrap="square" lIns="109078" tIns="64081" rIns="109078" bIns="6408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7" name="Rettangolo 32">
            <a:extLst>
              <a:ext uri="{FF2B5EF4-FFF2-40B4-BE49-F238E27FC236}">
                <a16:creationId xmlns:a16="http://schemas.microsoft.com/office/drawing/2014/main" id="{7FCE9DDA-7A5B-AF89-7C8E-95B6FE5768FD}"/>
              </a:ext>
            </a:extLst>
          </p:cNvPr>
          <p:cNvSpPr/>
          <p:nvPr/>
        </p:nvSpPr>
        <p:spPr>
          <a:xfrm>
            <a:off x="4148149" y="6497802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A new </a:t>
            </a:r>
            <a:r>
              <a:rPr lang="it-IT" dirty="0" err="1"/>
              <a:t>magnetometer</a:t>
            </a:r>
            <a:r>
              <a:rPr lang="it-IT" dirty="0"/>
              <a:t> for </a:t>
            </a:r>
            <a:r>
              <a:rPr lang="it-IT" dirty="0" err="1"/>
              <a:t>biomagnetism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diritto 3"/>
          <p:cNvSpPr>
            <a:spLocks noMove="1" noResize="1"/>
          </p:cNvSpPr>
          <p:nvPr/>
        </p:nvSpPr>
        <p:spPr>
          <a:xfrm>
            <a:off x="179999" y="925921"/>
            <a:ext cx="10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6315" cap="rnd">
            <a:solidFill>
              <a:srgbClr val="3465A4"/>
            </a:solidFill>
            <a:prstDash val="solid"/>
            <a:miter/>
          </a:ln>
        </p:spPr>
        <p:txBody>
          <a:bodyPr vert="horz" wrap="square" lIns="128162" tIns="83155" rIns="128162" bIns="83155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999" y="138544"/>
            <a:ext cx="3052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MARKET SIZE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98424" y="1493100"/>
            <a:ext cx="2987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</a:rPr>
              <a:t>MEG market is steadily growing.</a:t>
            </a:r>
            <a:r>
              <a:rPr lang="it-IT" sz="2000" dirty="0">
                <a:solidFill>
                  <a:schemeClr val="accent1"/>
                </a:solidFill>
              </a:rPr>
              <a:t> There are actually 6 major companies involved in MEG instrumentation.  Three of these are less than 8 years old, thanks to new interest in MEG systems.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0" name="AutoShape 4" descr="Canada magnetoencephalography market size, by application, 2020 - 2030 (USD Million)">
            <a:extLst>
              <a:ext uri="{FF2B5EF4-FFF2-40B4-BE49-F238E27FC236}">
                <a16:creationId xmlns:a16="http://schemas.microsoft.com/office/drawing/2014/main" id="{161CCC77-67D6-083C-00C3-55E4744ADA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6539" y="25173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3F4D03-91B7-8A9E-6646-496C99852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398005"/>
              </p:ext>
            </p:extLst>
          </p:nvPr>
        </p:nvGraphicFramePr>
        <p:xfrm>
          <a:off x="4399191" y="12490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Graphic 11" descr="Arrow: Straight with solid fill">
            <a:extLst>
              <a:ext uri="{FF2B5EF4-FFF2-40B4-BE49-F238E27FC236}">
                <a16:creationId xmlns:a16="http://schemas.microsoft.com/office/drawing/2014/main" id="{65501424-F900-5391-E947-482937378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6534149" y="4420735"/>
            <a:ext cx="1654633" cy="16546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75C95D-DC62-420A-D66A-998E5B3F9C37}"/>
              </a:ext>
            </a:extLst>
          </p:cNvPr>
          <p:cNvSpPr txBox="1"/>
          <p:nvPr/>
        </p:nvSpPr>
        <p:spPr>
          <a:xfrm>
            <a:off x="4645292" y="4887235"/>
            <a:ext cx="280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European compound annual growth rate from 2023 to 2028 </a:t>
            </a:r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E514AE-FAB0-1D2A-7149-096898EDDCEE}"/>
              </a:ext>
            </a:extLst>
          </p:cNvPr>
          <p:cNvSpPr txBox="1"/>
          <p:nvPr/>
        </p:nvSpPr>
        <p:spPr>
          <a:xfrm>
            <a:off x="7968347" y="5092929"/>
            <a:ext cx="949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000" dirty="0"/>
              <a:t>5.8%</a:t>
            </a:r>
            <a:endParaRPr lang="en-GB" sz="3000" dirty="0"/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66008748-A8C9-97C5-7154-5E42561DB660}"/>
              </a:ext>
            </a:extLst>
          </p:cNvPr>
          <p:cNvSpPr/>
          <p:nvPr/>
        </p:nvSpPr>
        <p:spPr>
          <a:xfrm>
            <a:off x="9078686" y="2179864"/>
            <a:ext cx="998954" cy="286232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178E5D-326A-7374-7621-18BE6A630C49}"/>
              </a:ext>
            </a:extLst>
          </p:cNvPr>
          <p:cNvSpPr txBox="1"/>
          <p:nvPr/>
        </p:nvSpPr>
        <p:spPr>
          <a:xfrm>
            <a:off x="6534149" y="4034900"/>
            <a:ext cx="59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year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A4E60-7E30-B1CA-1685-91B9AC650622}"/>
              </a:ext>
            </a:extLst>
          </p:cNvPr>
          <p:cNvSpPr txBox="1"/>
          <p:nvPr/>
        </p:nvSpPr>
        <p:spPr>
          <a:xfrm>
            <a:off x="3600596" y="245279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MUS$</a:t>
            </a:r>
            <a:endParaRPr lang="en-GB" dirty="0"/>
          </a:p>
        </p:txBody>
      </p:sp>
      <p:sp>
        <p:nvSpPr>
          <p:cNvPr id="19" name="CasellaDiTesto 11">
            <a:extLst>
              <a:ext uri="{FF2B5EF4-FFF2-40B4-BE49-F238E27FC236}">
                <a16:creationId xmlns:a16="http://schemas.microsoft.com/office/drawing/2014/main" id="{B2F1455C-8712-BB00-D8B7-1D1EC65ABB53}"/>
              </a:ext>
            </a:extLst>
          </p:cNvPr>
          <p:cNvSpPr txBox="1"/>
          <p:nvPr/>
        </p:nvSpPr>
        <p:spPr>
          <a:xfrm>
            <a:off x="8512121" y="6543969"/>
            <a:ext cx="356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err="1"/>
              <a:t>Confidential</a:t>
            </a:r>
            <a:r>
              <a:rPr lang="it-IT" sz="1200" i="1" dirty="0"/>
              <a:t> – for EIC T2M </a:t>
            </a:r>
            <a:r>
              <a:rPr lang="it-IT" sz="1200" i="1" dirty="0" err="1"/>
              <a:t>event</a:t>
            </a:r>
            <a:r>
              <a:rPr lang="it-IT" sz="1200" i="1" dirty="0"/>
              <a:t> use </a:t>
            </a:r>
            <a:r>
              <a:rPr lang="it-IT" sz="1200" i="1" dirty="0" err="1"/>
              <a:t>only</a:t>
            </a:r>
            <a:endParaRPr lang="en-US" sz="1200" i="1" dirty="0"/>
          </a:p>
        </p:txBody>
      </p:sp>
      <p:pic>
        <p:nvPicPr>
          <p:cNvPr id="20" name="Immagine 28">
            <a:extLst>
              <a:ext uri="{FF2B5EF4-FFF2-40B4-BE49-F238E27FC236}">
                <a16:creationId xmlns:a16="http://schemas.microsoft.com/office/drawing/2014/main" id="{3DEF60DF-B13F-351D-AE97-4E9186E17A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6589686"/>
            <a:ext cx="709705" cy="182091"/>
          </a:xfrm>
          <a:prstGeom prst="rect">
            <a:avLst/>
          </a:prstGeom>
        </p:spPr>
      </p:pic>
      <p:pic>
        <p:nvPicPr>
          <p:cNvPr id="21" name="Immagine 29">
            <a:extLst>
              <a:ext uri="{FF2B5EF4-FFF2-40B4-BE49-F238E27FC236}">
                <a16:creationId xmlns:a16="http://schemas.microsoft.com/office/drawing/2014/main" id="{145DBE35-F108-9534-84A9-B3E66853A5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3" y="6531449"/>
            <a:ext cx="452866" cy="302039"/>
          </a:xfrm>
          <a:prstGeom prst="rect">
            <a:avLst/>
          </a:prstGeom>
        </p:spPr>
      </p:pic>
      <p:sp>
        <p:nvSpPr>
          <p:cNvPr id="22" name="CasellaDiTesto 30">
            <a:extLst>
              <a:ext uri="{FF2B5EF4-FFF2-40B4-BE49-F238E27FC236}">
                <a16:creationId xmlns:a16="http://schemas.microsoft.com/office/drawing/2014/main" id="{AC7892D5-B745-1653-9C5A-68C0B36E9596}"/>
              </a:ext>
            </a:extLst>
          </p:cNvPr>
          <p:cNvSpPr txBox="1"/>
          <p:nvPr/>
        </p:nvSpPr>
        <p:spPr>
          <a:xfrm>
            <a:off x="147859" y="655935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  <a:hlinkClick r:id="rId8"/>
              </a:rPr>
              <a:t>www.oxinems.eu</a:t>
            </a: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nettore diritto 8">
            <a:extLst>
              <a:ext uri="{FF2B5EF4-FFF2-40B4-BE49-F238E27FC236}">
                <a16:creationId xmlns:a16="http://schemas.microsoft.com/office/drawing/2014/main" id="{833E5E06-9721-E24A-8D9D-2BA16EB519A8}"/>
              </a:ext>
            </a:extLst>
          </p:cNvPr>
          <p:cNvSpPr>
            <a:spLocks noMove="1" noResize="1"/>
          </p:cNvSpPr>
          <p:nvPr/>
        </p:nvSpPr>
        <p:spPr>
          <a:xfrm>
            <a:off x="179999" y="6460556"/>
            <a:ext cx="11880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rnd">
            <a:solidFill>
              <a:srgbClr val="3465A4"/>
            </a:solidFill>
            <a:prstDash val="solid"/>
            <a:miter/>
          </a:ln>
        </p:spPr>
        <p:txBody>
          <a:bodyPr vert="horz" wrap="square" lIns="109078" tIns="64081" rIns="109078" bIns="6408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4" name="Rettangolo 32">
            <a:extLst>
              <a:ext uri="{FF2B5EF4-FFF2-40B4-BE49-F238E27FC236}">
                <a16:creationId xmlns:a16="http://schemas.microsoft.com/office/drawing/2014/main" id="{5A38E501-4865-CB7E-2991-30280331CB03}"/>
              </a:ext>
            </a:extLst>
          </p:cNvPr>
          <p:cNvSpPr/>
          <p:nvPr/>
        </p:nvSpPr>
        <p:spPr>
          <a:xfrm>
            <a:off x="4148149" y="6497802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A new </a:t>
            </a:r>
            <a:r>
              <a:rPr lang="it-IT" dirty="0" err="1"/>
              <a:t>magnetometer</a:t>
            </a:r>
            <a:r>
              <a:rPr lang="it-IT" dirty="0"/>
              <a:t> for </a:t>
            </a:r>
            <a:r>
              <a:rPr lang="it-IT" dirty="0" err="1"/>
              <a:t>biomagnetism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1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nettore diritto 3"/>
          <p:cNvSpPr>
            <a:spLocks noMove="1" noResize="1"/>
          </p:cNvSpPr>
          <p:nvPr/>
        </p:nvSpPr>
        <p:spPr>
          <a:xfrm>
            <a:off x="179999" y="925921"/>
            <a:ext cx="10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6315" cap="rnd">
            <a:solidFill>
              <a:srgbClr val="3465A4"/>
            </a:solidFill>
            <a:prstDash val="solid"/>
            <a:miter/>
          </a:ln>
        </p:spPr>
        <p:txBody>
          <a:bodyPr vert="horz" wrap="square" lIns="128162" tIns="83155" rIns="128162" bIns="83155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999" y="138544"/>
            <a:ext cx="3091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COMPETITIONS</a:t>
            </a:r>
            <a:endParaRPr lang="it-IT" sz="3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50055" y="4901302"/>
            <a:ext cx="3008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Complex design of </a:t>
            </a:r>
            <a:r>
              <a:rPr lang="en-US" b="1" dirty="0" err="1"/>
              <a:t>LTc</a:t>
            </a:r>
            <a:r>
              <a:rPr lang="en-US" b="1" dirty="0"/>
              <a:t> SQUIDs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4D92D4-8240-FC54-E4E7-3BB100D42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4"/>
          <a:stretch/>
        </p:blipFill>
        <p:spPr bwMode="auto">
          <a:xfrm>
            <a:off x="931991" y="3595908"/>
            <a:ext cx="1587695" cy="125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73266" y="3241262"/>
            <a:ext cx="2857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OPM and HTc SQUIDs</a:t>
            </a:r>
            <a:endParaRPr lang="en-US" b="1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97241EC5-B913-1145-7437-39F33BD84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90" y="5270634"/>
            <a:ext cx="1301280" cy="10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9714D-4758-5DA0-318F-3C8977732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890" y="1987705"/>
            <a:ext cx="1248885" cy="1134358"/>
          </a:xfrm>
          <a:prstGeom prst="rect">
            <a:avLst/>
          </a:prstGeom>
        </p:spPr>
      </p:pic>
      <p:sp>
        <p:nvSpPr>
          <p:cNvPr id="8" name="Rettangolo 1">
            <a:extLst>
              <a:ext uri="{FF2B5EF4-FFF2-40B4-BE49-F238E27FC236}">
                <a16:creationId xmlns:a16="http://schemas.microsoft.com/office/drawing/2014/main" id="{075E8253-BCF8-1358-47C7-14E72AE9AE73}"/>
              </a:ext>
            </a:extLst>
          </p:cNvPr>
          <p:cNvSpPr/>
          <p:nvPr/>
        </p:nvSpPr>
        <p:spPr>
          <a:xfrm>
            <a:off x="432576" y="1581222"/>
            <a:ext cx="3243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OXiNEMS biomagnetic channel</a:t>
            </a:r>
            <a:endParaRPr lang="en-US" b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1C148F0-99D0-C695-66DF-82EB1A7A7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14550"/>
              </p:ext>
            </p:extLst>
          </p:nvPr>
        </p:nvGraphicFramePr>
        <p:xfrm>
          <a:off x="3711727" y="1202859"/>
          <a:ext cx="8208335" cy="510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139">
                  <a:extLst>
                    <a:ext uri="{9D8B030D-6E8A-4147-A177-3AD203B41FA5}">
                      <a16:colId xmlns:a16="http://schemas.microsoft.com/office/drawing/2014/main" val="742024821"/>
                    </a:ext>
                  </a:extLst>
                </a:gridCol>
                <a:gridCol w="2731098">
                  <a:extLst>
                    <a:ext uri="{9D8B030D-6E8A-4147-A177-3AD203B41FA5}">
                      <a16:colId xmlns:a16="http://schemas.microsoft.com/office/drawing/2014/main" val="1923838433"/>
                    </a:ext>
                  </a:extLst>
                </a:gridCol>
                <a:gridCol w="2731098">
                  <a:extLst>
                    <a:ext uri="{9D8B030D-6E8A-4147-A177-3AD203B41FA5}">
                      <a16:colId xmlns:a16="http://schemas.microsoft.com/office/drawing/2014/main" val="597867026"/>
                    </a:ext>
                  </a:extLst>
                </a:gridCol>
              </a:tblGrid>
              <a:tr h="857432">
                <a:tc>
                  <a:txBody>
                    <a:bodyPr/>
                    <a:lstStyle/>
                    <a:p>
                      <a:r>
                        <a:rPr lang="it-IT" sz="2400" dirty="0"/>
                        <a:t>Field Tolerance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Spatial resolution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Maintenance cost (per week)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20574"/>
                  </a:ext>
                </a:extLst>
              </a:tr>
              <a:tr h="1417122">
                <a:tc>
                  <a:txBody>
                    <a:bodyPr/>
                    <a:lstStyle/>
                    <a:p>
                      <a:r>
                        <a:rPr lang="it-IT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 err="1"/>
                        <a:t>Very</a:t>
                      </a:r>
                      <a:r>
                        <a:rPr lang="it-IT" sz="2400" dirty="0"/>
                        <a:t> </a:t>
                      </a:r>
                      <a:r>
                        <a:rPr lang="it-IT" sz="2400" dirty="0" err="1"/>
                        <a:t>good</a:t>
                      </a:r>
                      <a:r>
                        <a:rPr lang="it-IT" sz="2400" dirty="0"/>
                        <a:t> (</a:t>
                      </a:r>
                      <a:r>
                        <a:rPr lang="it-IT" sz="2400" dirty="0" err="1"/>
                        <a:t>estimated</a:t>
                      </a:r>
                      <a:r>
                        <a:rPr lang="it-IT" sz="2400" baseline="0" dirty="0"/>
                        <a:t> &lt; 5 mm) </a:t>
                      </a:r>
                      <a:r>
                        <a:rPr lang="it-IT" sz="2400" dirty="0"/>
                        <a:t> 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&lt; 100 €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8697408"/>
                  </a:ext>
                </a:extLst>
              </a:tr>
              <a:tr h="1417122">
                <a:tc>
                  <a:txBody>
                    <a:bodyPr/>
                    <a:lstStyle/>
                    <a:p>
                      <a:r>
                        <a:rPr lang="it-IT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Moderate (5-7 mm)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None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911173"/>
                  </a:ext>
                </a:extLst>
              </a:tr>
              <a:tr h="1417122">
                <a:tc>
                  <a:txBody>
                    <a:bodyPr/>
                    <a:lstStyle/>
                    <a:p>
                      <a:r>
                        <a:rPr lang="it-IT" sz="2400" dirty="0"/>
                        <a:t>moderate</a:t>
                      </a:r>
                      <a:r>
                        <a:rPr lang="it-IT" sz="2400" baseline="0" dirty="0"/>
                        <a:t> </a:t>
                      </a:r>
                      <a:r>
                        <a:rPr lang="it-IT" sz="2400" baseline="0" dirty="0" err="1"/>
                        <a:t>fields</a:t>
                      </a:r>
                      <a:endParaRPr lang="it-IT" sz="2400" dirty="0"/>
                    </a:p>
                    <a:p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 err="1"/>
                        <a:t>Good</a:t>
                      </a:r>
                      <a:r>
                        <a:rPr lang="it-IT" sz="2400" dirty="0"/>
                        <a:t> (5 mm)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&gt; 500  € </a:t>
                      </a:r>
                      <a:r>
                        <a:rPr lang="it-IT" sz="2400" dirty="0" err="1"/>
                        <a:t>at</a:t>
                      </a:r>
                      <a:r>
                        <a:rPr lang="it-IT" sz="2400" baseline="0" dirty="0"/>
                        <a:t> best </a:t>
                      </a:r>
                      <a:endParaRPr lang="it-IT" sz="2400" dirty="0"/>
                    </a:p>
                    <a:p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016466"/>
                  </a:ext>
                </a:extLst>
              </a:tr>
            </a:tbl>
          </a:graphicData>
        </a:graphic>
      </p:graphicFrame>
      <p:sp>
        <p:nvSpPr>
          <p:cNvPr id="6" name="CasellaDiTesto 11">
            <a:extLst>
              <a:ext uri="{FF2B5EF4-FFF2-40B4-BE49-F238E27FC236}">
                <a16:creationId xmlns:a16="http://schemas.microsoft.com/office/drawing/2014/main" id="{8F1AE64D-5577-C5BB-8D7F-0AAD10ECC4BC}"/>
              </a:ext>
            </a:extLst>
          </p:cNvPr>
          <p:cNvSpPr txBox="1"/>
          <p:nvPr/>
        </p:nvSpPr>
        <p:spPr>
          <a:xfrm>
            <a:off x="8512121" y="6543969"/>
            <a:ext cx="356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err="1"/>
              <a:t>Confidential</a:t>
            </a:r>
            <a:r>
              <a:rPr lang="it-IT" sz="1200" i="1" dirty="0"/>
              <a:t> – for EIC T2M </a:t>
            </a:r>
            <a:r>
              <a:rPr lang="it-IT" sz="1200" i="1" dirty="0" err="1"/>
              <a:t>event</a:t>
            </a:r>
            <a:r>
              <a:rPr lang="it-IT" sz="1200" i="1" dirty="0"/>
              <a:t> use </a:t>
            </a:r>
            <a:r>
              <a:rPr lang="it-IT" sz="1200" i="1" dirty="0" err="1"/>
              <a:t>only</a:t>
            </a:r>
            <a:endParaRPr lang="en-US" sz="1200" i="1" dirty="0"/>
          </a:p>
        </p:txBody>
      </p:sp>
      <p:pic>
        <p:nvPicPr>
          <p:cNvPr id="7" name="Immagine 28">
            <a:extLst>
              <a:ext uri="{FF2B5EF4-FFF2-40B4-BE49-F238E27FC236}">
                <a16:creationId xmlns:a16="http://schemas.microsoft.com/office/drawing/2014/main" id="{35280F60-B695-E078-DFC9-CBFA2C07D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6589686"/>
            <a:ext cx="709705" cy="182091"/>
          </a:xfrm>
          <a:prstGeom prst="rect">
            <a:avLst/>
          </a:prstGeom>
        </p:spPr>
      </p:pic>
      <p:pic>
        <p:nvPicPr>
          <p:cNvPr id="10" name="Immagine 29">
            <a:extLst>
              <a:ext uri="{FF2B5EF4-FFF2-40B4-BE49-F238E27FC236}">
                <a16:creationId xmlns:a16="http://schemas.microsoft.com/office/drawing/2014/main" id="{C108F684-1D1A-3ECA-9672-C891454692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3" y="6531449"/>
            <a:ext cx="452866" cy="302039"/>
          </a:xfrm>
          <a:prstGeom prst="rect">
            <a:avLst/>
          </a:prstGeom>
        </p:spPr>
      </p:pic>
      <p:sp>
        <p:nvSpPr>
          <p:cNvPr id="11" name="CasellaDiTesto 30">
            <a:extLst>
              <a:ext uri="{FF2B5EF4-FFF2-40B4-BE49-F238E27FC236}">
                <a16:creationId xmlns:a16="http://schemas.microsoft.com/office/drawing/2014/main" id="{94533558-4701-A47C-2497-FD5F62A090F0}"/>
              </a:ext>
            </a:extLst>
          </p:cNvPr>
          <p:cNvSpPr txBox="1"/>
          <p:nvPr/>
        </p:nvSpPr>
        <p:spPr>
          <a:xfrm>
            <a:off x="147859" y="655935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www.oxinems.eu</a:t>
            </a: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Connettore diritto 8">
            <a:extLst>
              <a:ext uri="{FF2B5EF4-FFF2-40B4-BE49-F238E27FC236}">
                <a16:creationId xmlns:a16="http://schemas.microsoft.com/office/drawing/2014/main" id="{7044CFDB-1FDC-98DB-1611-84630A692381}"/>
              </a:ext>
            </a:extLst>
          </p:cNvPr>
          <p:cNvSpPr>
            <a:spLocks noMove="1" noResize="1"/>
          </p:cNvSpPr>
          <p:nvPr/>
        </p:nvSpPr>
        <p:spPr>
          <a:xfrm>
            <a:off x="179999" y="6460556"/>
            <a:ext cx="11880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rnd">
            <a:solidFill>
              <a:srgbClr val="3465A4"/>
            </a:solidFill>
            <a:prstDash val="solid"/>
            <a:miter/>
          </a:ln>
        </p:spPr>
        <p:txBody>
          <a:bodyPr vert="horz" wrap="square" lIns="109078" tIns="64081" rIns="109078" bIns="6408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4" name="Rettangolo 32">
            <a:extLst>
              <a:ext uri="{FF2B5EF4-FFF2-40B4-BE49-F238E27FC236}">
                <a16:creationId xmlns:a16="http://schemas.microsoft.com/office/drawing/2014/main" id="{AEDF44F3-C064-D691-569D-3C46996D1787}"/>
              </a:ext>
            </a:extLst>
          </p:cNvPr>
          <p:cNvSpPr/>
          <p:nvPr/>
        </p:nvSpPr>
        <p:spPr>
          <a:xfrm>
            <a:off x="4148149" y="6497802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A new </a:t>
            </a:r>
            <a:r>
              <a:rPr lang="it-IT" dirty="0" err="1"/>
              <a:t>magnetometer</a:t>
            </a:r>
            <a:r>
              <a:rPr lang="it-IT" dirty="0"/>
              <a:t> for </a:t>
            </a:r>
            <a:r>
              <a:rPr lang="it-IT" dirty="0" err="1"/>
              <a:t>biomagnetism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6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diritto 3"/>
          <p:cNvSpPr>
            <a:spLocks noMove="1" noResize="1"/>
          </p:cNvSpPr>
          <p:nvPr/>
        </p:nvSpPr>
        <p:spPr>
          <a:xfrm>
            <a:off x="179999" y="925921"/>
            <a:ext cx="10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6315" cap="rnd">
            <a:solidFill>
              <a:srgbClr val="3465A4"/>
            </a:solidFill>
            <a:prstDash val="solid"/>
            <a:miter/>
          </a:ln>
        </p:spPr>
        <p:txBody>
          <a:bodyPr vert="horz" wrap="square" lIns="128162" tIns="83155" rIns="128162" bIns="83155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999" y="138544"/>
            <a:ext cx="3140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OUR ROADMAP</a:t>
            </a:r>
            <a:endParaRPr lang="it-IT" sz="3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38291" y="2785571"/>
            <a:ext cx="262360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/>
              <a:t>1</a:t>
            </a:r>
            <a:r>
              <a:rPr lang="it-IT" sz="3200" baseline="30000" dirty="0"/>
              <a:t>st</a:t>
            </a:r>
            <a:r>
              <a:rPr lang="it-IT" sz="3200" dirty="0"/>
              <a:t> </a:t>
            </a:r>
            <a:r>
              <a:rPr lang="it-IT" sz="3200" dirty="0" err="1"/>
              <a:t>Prototype</a:t>
            </a:r>
            <a:r>
              <a:rPr lang="it-IT" sz="3200" dirty="0"/>
              <a:t>  </a:t>
            </a:r>
            <a:endParaRPr lang="en-US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34435" y="5727400"/>
            <a:ext cx="388689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400" i="1" dirty="0" err="1"/>
              <a:t>Scientific</a:t>
            </a:r>
            <a:r>
              <a:rPr lang="it-IT" sz="2400" i="1" dirty="0"/>
              <a:t> </a:t>
            </a:r>
            <a:r>
              <a:rPr lang="it-IT" sz="2400" i="1" dirty="0" err="1"/>
              <a:t>Papers</a:t>
            </a:r>
            <a:r>
              <a:rPr lang="it-IT" sz="2400" i="1" dirty="0"/>
              <a:t>, new </a:t>
            </a:r>
            <a:r>
              <a:rPr lang="it-IT" sz="2400" i="1" dirty="0" err="1"/>
              <a:t>patents</a:t>
            </a:r>
            <a:endParaRPr lang="en-US" sz="24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25807" y="2757340"/>
            <a:ext cx="16882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 err="1"/>
              <a:t>Fundings</a:t>
            </a:r>
            <a:endParaRPr lang="en-US" sz="3200" dirty="0"/>
          </a:p>
        </p:txBody>
      </p:sp>
      <p:sp>
        <p:nvSpPr>
          <p:cNvPr id="2" name="Freccia a destra 1"/>
          <p:cNvSpPr/>
          <p:nvPr/>
        </p:nvSpPr>
        <p:spPr>
          <a:xfrm>
            <a:off x="373231" y="1787030"/>
            <a:ext cx="10786764" cy="22767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2225186" y="12117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2024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404987" y="1175402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2025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584788" y="117808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2026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6" name="CasellaDiTesto 6">
            <a:extLst>
              <a:ext uri="{FF2B5EF4-FFF2-40B4-BE49-F238E27FC236}">
                <a16:creationId xmlns:a16="http://schemas.microsoft.com/office/drawing/2014/main" id="{F56E5DDB-CFE1-9132-FFED-E6F3798CC951}"/>
              </a:ext>
            </a:extLst>
          </p:cNvPr>
          <p:cNvSpPr txBox="1"/>
          <p:nvPr/>
        </p:nvSpPr>
        <p:spPr>
          <a:xfrm>
            <a:off x="8604798" y="2470458"/>
            <a:ext cx="325860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2800" dirty="0" err="1"/>
              <a:t>Towards</a:t>
            </a:r>
            <a:r>
              <a:rPr lang="it-IT" sz="2800" dirty="0"/>
              <a:t> a </a:t>
            </a:r>
            <a:r>
              <a:rPr lang="it-IT" sz="2800" dirty="0" err="1"/>
              <a:t>channel</a:t>
            </a:r>
            <a:r>
              <a:rPr lang="it-IT" sz="2800" dirty="0"/>
              <a:t> for MEG </a:t>
            </a:r>
            <a:r>
              <a:rPr lang="it-IT" sz="2800" dirty="0" err="1"/>
              <a:t>systems</a:t>
            </a:r>
            <a:r>
              <a:rPr lang="it-IT" sz="2800" dirty="0"/>
              <a:t>  </a:t>
            </a:r>
            <a:endParaRPr lang="en-US" sz="28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5385" y="2196917"/>
            <a:ext cx="13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MILESTONES</a:t>
            </a:r>
            <a:endParaRPr lang="en-US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862043" y="4907972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TRL 4</a:t>
            </a:r>
            <a:endParaRPr lang="en-US" sz="20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764589" y="116597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2027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944391" y="117218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2028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>
            <a:off x="807546" y="5611299"/>
            <a:ext cx="10151195" cy="0"/>
          </a:xfrm>
          <a:prstGeom prst="straightConnector1">
            <a:avLst/>
          </a:prstGeom>
          <a:ln>
            <a:solidFill>
              <a:schemeClr val="tx2"/>
            </a:solidFill>
            <a:prstDash val="lgDashDot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ccia curva 2"/>
          <p:cNvSpPr/>
          <p:nvPr/>
        </p:nvSpPr>
        <p:spPr>
          <a:xfrm flipV="1">
            <a:off x="10442501" y="3416890"/>
            <a:ext cx="501889" cy="3506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33477" y="4907972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TRL 2/3</a:t>
            </a:r>
            <a:endParaRPr lang="en-US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984556" y="3466645"/>
            <a:ext cx="92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SPIN off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1005" y="2771407"/>
            <a:ext cx="179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Wingdings" panose="05000000000000000000" pitchFamily="2" charset="2"/>
              </a:rPr>
              <a:t>FET-Open</a:t>
            </a:r>
            <a:br>
              <a:rPr lang="it-IT" dirty="0">
                <a:sym typeface="Wingdings" panose="05000000000000000000" pitchFamily="2" charset="2"/>
              </a:rPr>
            </a:br>
            <a:r>
              <a:rPr lang="it-IT" dirty="0">
                <a:sym typeface="Wingdings" panose="05000000000000000000" pitchFamily="2" charset="2"/>
              </a:rPr>
              <a:t>Team building</a:t>
            </a:r>
            <a:endParaRPr lang="en-US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5385" y="119004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/>
                </a:solidFill>
              </a:rPr>
              <a:t>2019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79999" y="4754084"/>
            <a:ext cx="17525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>
                <a:sym typeface="Wingdings" panose="05000000000000000000" pitchFamily="2" charset="2"/>
              </a:rPr>
              <a:t>concepts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  <a:r>
              <a:rPr lang="it-IT" sz="2000" dirty="0" err="1">
                <a:sym typeface="Wingdings" panose="05000000000000000000" pitchFamily="2" charset="2"/>
              </a:rPr>
              <a:t>formulation</a:t>
            </a:r>
            <a:endParaRPr lang="en-US" sz="2000" dirty="0"/>
          </a:p>
        </p:txBody>
      </p:sp>
      <p:sp>
        <p:nvSpPr>
          <p:cNvPr id="17" name="CasellaDiTesto 11">
            <a:extLst>
              <a:ext uri="{FF2B5EF4-FFF2-40B4-BE49-F238E27FC236}">
                <a16:creationId xmlns:a16="http://schemas.microsoft.com/office/drawing/2014/main" id="{5AC38508-8838-F7A3-9E12-DCDBEAFE42DB}"/>
              </a:ext>
            </a:extLst>
          </p:cNvPr>
          <p:cNvSpPr txBox="1"/>
          <p:nvPr/>
        </p:nvSpPr>
        <p:spPr>
          <a:xfrm>
            <a:off x="8512121" y="6543969"/>
            <a:ext cx="356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err="1"/>
              <a:t>Confidential</a:t>
            </a:r>
            <a:r>
              <a:rPr lang="it-IT" sz="1200" i="1" dirty="0"/>
              <a:t> – for EIC T2M </a:t>
            </a:r>
            <a:r>
              <a:rPr lang="it-IT" sz="1200" i="1" dirty="0" err="1"/>
              <a:t>event</a:t>
            </a:r>
            <a:r>
              <a:rPr lang="it-IT" sz="1200" i="1" dirty="0"/>
              <a:t> use </a:t>
            </a:r>
            <a:r>
              <a:rPr lang="it-IT" sz="1200" i="1" dirty="0" err="1"/>
              <a:t>only</a:t>
            </a:r>
            <a:endParaRPr lang="en-US" sz="1200" i="1" dirty="0"/>
          </a:p>
        </p:txBody>
      </p:sp>
      <p:pic>
        <p:nvPicPr>
          <p:cNvPr id="18" name="Immagine 28">
            <a:extLst>
              <a:ext uri="{FF2B5EF4-FFF2-40B4-BE49-F238E27FC236}">
                <a16:creationId xmlns:a16="http://schemas.microsoft.com/office/drawing/2014/main" id="{137F8E35-990C-B1A2-A210-8EF601474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6589686"/>
            <a:ext cx="709705" cy="182091"/>
          </a:xfrm>
          <a:prstGeom prst="rect">
            <a:avLst/>
          </a:prstGeom>
        </p:spPr>
      </p:pic>
      <p:pic>
        <p:nvPicPr>
          <p:cNvPr id="21" name="Immagine 29">
            <a:extLst>
              <a:ext uri="{FF2B5EF4-FFF2-40B4-BE49-F238E27FC236}">
                <a16:creationId xmlns:a16="http://schemas.microsoft.com/office/drawing/2014/main" id="{546C0D0E-D6B7-5ECD-92DE-6B05825F3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3" y="6531449"/>
            <a:ext cx="452866" cy="302039"/>
          </a:xfrm>
          <a:prstGeom prst="rect">
            <a:avLst/>
          </a:prstGeom>
        </p:spPr>
      </p:pic>
      <p:sp>
        <p:nvSpPr>
          <p:cNvPr id="27" name="CasellaDiTesto 30">
            <a:extLst>
              <a:ext uri="{FF2B5EF4-FFF2-40B4-BE49-F238E27FC236}">
                <a16:creationId xmlns:a16="http://schemas.microsoft.com/office/drawing/2014/main" id="{ACFCDE6B-6E41-D2AA-F90F-4BF495CCEBB5}"/>
              </a:ext>
            </a:extLst>
          </p:cNvPr>
          <p:cNvSpPr txBox="1"/>
          <p:nvPr/>
        </p:nvSpPr>
        <p:spPr>
          <a:xfrm>
            <a:off x="147859" y="655935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www.oxinems.eu</a:t>
            </a: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Connettore diritto 8">
            <a:extLst>
              <a:ext uri="{FF2B5EF4-FFF2-40B4-BE49-F238E27FC236}">
                <a16:creationId xmlns:a16="http://schemas.microsoft.com/office/drawing/2014/main" id="{8E804440-CC15-4FA3-A507-0D96B67EC995}"/>
              </a:ext>
            </a:extLst>
          </p:cNvPr>
          <p:cNvSpPr>
            <a:spLocks noMove="1" noResize="1"/>
          </p:cNvSpPr>
          <p:nvPr/>
        </p:nvSpPr>
        <p:spPr>
          <a:xfrm>
            <a:off x="179999" y="6460556"/>
            <a:ext cx="11880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rnd">
            <a:solidFill>
              <a:srgbClr val="3465A4"/>
            </a:solidFill>
            <a:prstDash val="solid"/>
            <a:miter/>
          </a:ln>
        </p:spPr>
        <p:txBody>
          <a:bodyPr vert="horz" wrap="square" lIns="109078" tIns="64081" rIns="109078" bIns="6408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29" name="Rettangolo 32">
            <a:extLst>
              <a:ext uri="{FF2B5EF4-FFF2-40B4-BE49-F238E27FC236}">
                <a16:creationId xmlns:a16="http://schemas.microsoft.com/office/drawing/2014/main" id="{603845EF-9297-F407-0CEC-692B02EED924}"/>
              </a:ext>
            </a:extLst>
          </p:cNvPr>
          <p:cNvSpPr/>
          <p:nvPr/>
        </p:nvSpPr>
        <p:spPr>
          <a:xfrm>
            <a:off x="4148149" y="6497802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A new </a:t>
            </a:r>
            <a:r>
              <a:rPr lang="it-IT" dirty="0" err="1"/>
              <a:t>magnetometer</a:t>
            </a:r>
            <a:r>
              <a:rPr lang="it-IT" dirty="0"/>
              <a:t> for </a:t>
            </a:r>
            <a:r>
              <a:rPr lang="it-IT" dirty="0" err="1"/>
              <a:t>biomagnetism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DB6F6C-2DB0-D5DE-E1A2-BD6E2A6349A8}"/>
              </a:ext>
            </a:extLst>
          </p:cNvPr>
          <p:cNvSpPr txBox="1"/>
          <p:nvPr/>
        </p:nvSpPr>
        <p:spPr>
          <a:xfrm>
            <a:off x="10812392" y="3842928"/>
            <a:ext cx="1247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II funding round to go to market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7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diritto 3"/>
          <p:cNvSpPr>
            <a:spLocks noMove="1" noResize="1"/>
          </p:cNvSpPr>
          <p:nvPr/>
        </p:nvSpPr>
        <p:spPr>
          <a:xfrm>
            <a:off x="179999" y="925921"/>
            <a:ext cx="10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6315" cap="rnd">
            <a:solidFill>
              <a:srgbClr val="3465A4"/>
            </a:solidFill>
            <a:prstDash val="solid"/>
            <a:miter/>
          </a:ln>
        </p:spPr>
        <p:txBody>
          <a:bodyPr vert="horz" wrap="square" lIns="128162" tIns="83155" rIns="128162" bIns="83155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999" y="138544"/>
            <a:ext cx="3518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CALL FOR ACTION</a:t>
            </a:r>
            <a:endParaRPr lang="it-IT" sz="3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13787" y="1551753"/>
            <a:ext cx="669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JOIN US </a:t>
            </a:r>
            <a:r>
              <a:rPr lang="it-IT" sz="2800" dirty="0"/>
              <a:t>AS  A PARTNER OF NEW PROJECTS</a:t>
            </a:r>
            <a:endParaRPr lang="en-US" sz="2800" dirty="0"/>
          </a:p>
        </p:txBody>
      </p:sp>
      <p:sp>
        <p:nvSpPr>
          <p:cNvPr id="2" name="CasellaDiTesto 1"/>
          <p:cNvSpPr txBox="1"/>
          <p:nvPr/>
        </p:nvSpPr>
        <p:spPr>
          <a:xfrm flipH="1">
            <a:off x="1313787" y="3002621"/>
            <a:ext cx="2076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WE NEED</a:t>
            </a:r>
            <a:endParaRPr lang="en-US" sz="3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13379" y="4682399"/>
            <a:ext cx="469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err="1"/>
              <a:t>contacts</a:t>
            </a:r>
            <a:r>
              <a:rPr lang="it-IT" sz="2800" u="sng" dirty="0"/>
              <a:t>: info@oxinems.eu</a:t>
            </a:r>
            <a:endParaRPr lang="en-US" sz="2800" u="sng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856076" y="2747574"/>
            <a:ext cx="5850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/>
                </a:solidFill>
              </a:rPr>
              <a:t>Human resources (scientists+business developer)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accent1"/>
                </a:solidFill>
              </a:rPr>
              <a:t>Support</a:t>
            </a:r>
            <a:r>
              <a:rPr lang="it-IT" sz="2800" dirty="0">
                <a:solidFill>
                  <a:schemeClr val="accent1"/>
                </a:solidFill>
              </a:rPr>
              <a:t>/</a:t>
            </a:r>
            <a:r>
              <a:rPr lang="it-IT" sz="2800" dirty="0" err="1">
                <a:solidFill>
                  <a:schemeClr val="accent1"/>
                </a:solidFill>
              </a:rPr>
              <a:t>collaboration</a:t>
            </a:r>
            <a:endParaRPr lang="it-IT" sz="28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/>
                </a:solidFill>
              </a:rPr>
              <a:t>Funding (</a:t>
            </a:r>
            <a:r>
              <a:rPr lang="it-IT" sz="2800" dirty="0">
                <a:solidFill>
                  <a:schemeClr val="accent1"/>
                </a:solidFill>
                <a:sym typeface="Symbol" panose="05050102010706020507" pitchFamily="18" charset="2"/>
              </a:rPr>
              <a:t>2 M€)</a:t>
            </a:r>
            <a:endParaRPr lang="it-IT" sz="2800" dirty="0">
              <a:solidFill>
                <a:schemeClr val="accent1"/>
              </a:solidFill>
            </a:endParaRPr>
          </a:p>
        </p:txBody>
      </p:sp>
      <p:sp>
        <p:nvSpPr>
          <p:cNvPr id="7" name="CasellaDiTesto 11">
            <a:extLst>
              <a:ext uri="{FF2B5EF4-FFF2-40B4-BE49-F238E27FC236}">
                <a16:creationId xmlns:a16="http://schemas.microsoft.com/office/drawing/2014/main" id="{66BC8DD7-76CF-972F-7182-679ED876AE2D}"/>
              </a:ext>
            </a:extLst>
          </p:cNvPr>
          <p:cNvSpPr txBox="1"/>
          <p:nvPr/>
        </p:nvSpPr>
        <p:spPr>
          <a:xfrm>
            <a:off x="8512121" y="6543969"/>
            <a:ext cx="356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err="1"/>
              <a:t>Confidential</a:t>
            </a:r>
            <a:r>
              <a:rPr lang="it-IT" sz="1200" i="1" dirty="0"/>
              <a:t> – for EIC T2M </a:t>
            </a:r>
            <a:r>
              <a:rPr lang="it-IT" sz="1200" i="1" dirty="0" err="1"/>
              <a:t>event</a:t>
            </a:r>
            <a:r>
              <a:rPr lang="it-IT" sz="1200" i="1" dirty="0"/>
              <a:t> use </a:t>
            </a:r>
            <a:r>
              <a:rPr lang="it-IT" sz="1200" i="1" dirty="0" err="1"/>
              <a:t>only</a:t>
            </a:r>
            <a:endParaRPr lang="en-US" sz="1200" i="1" dirty="0"/>
          </a:p>
        </p:txBody>
      </p:sp>
      <p:pic>
        <p:nvPicPr>
          <p:cNvPr id="9" name="Immagine 28">
            <a:extLst>
              <a:ext uri="{FF2B5EF4-FFF2-40B4-BE49-F238E27FC236}">
                <a16:creationId xmlns:a16="http://schemas.microsoft.com/office/drawing/2014/main" id="{A686572C-5B5F-5518-0130-5D008BDBE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6589686"/>
            <a:ext cx="709705" cy="182091"/>
          </a:xfrm>
          <a:prstGeom prst="rect">
            <a:avLst/>
          </a:prstGeom>
        </p:spPr>
      </p:pic>
      <p:pic>
        <p:nvPicPr>
          <p:cNvPr id="10" name="Immagine 29">
            <a:extLst>
              <a:ext uri="{FF2B5EF4-FFF2-40B4-BE49-F238E27FC236}">
                <a16:creationId xmlns:a16="http://schemas.microsoft.com/office/drawing/2014/main" id="{7DFB6E07-00EE-3145-9E8E-347F23E55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3" y="6531449"/>
            <a:ext cx="452866" cy="302039"/>
          </a:xfrm>
          <a:prstGeom prst="rect">
            <a:avLst/>
          </a:prstGeom>
        </p:spPr>
      </p:pic>
      <p:sp>
        <p:nvSpPr>
          <p:cNvPr id="11" name="CasellaDiTesto 30">
            <a:extLst>
              <a:ext uri="{FF2B5EF4-FFF2-40B4-BE49-F238E27FC236}">
                <a16:creationId xmlns:a16="http://schemas.microsoft.com/office/drawing/2014/main" id="{881D39B8-C5CB-544B-037D-FD190C610BAC}"/>
              </a:ext>
            </a:extLst>
          </p:cNvPr>
          <p:cNvSpPr txBox="1"/>
          <p:nvPr/>
        </p:nvSpPr>
        <p:spPr>
          <a:xfrm>
            <a:off x="147859" y="655935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www.oxinems.eu</a:t>
            </a: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Connettore diritto 8">
            <a:extLst>
              <a:ext uri="{FF2B5EF4-FFF2-40B4-BE49-F238E27FC236}">
                <a16:creationId xmlns:a16="http://schemas.microsoft.com/office/drawing/2014/main" id="{9039CE69-C10C-1165-A63E-FAC988DA4C0D}"/>
              </a:ext>
            </a:extLst>
          </p:cNvPr>
          <p:cNvSpPr>
            <a:spLocks noMove="1" noResize="1"/>
          </p:cNvSpPr>
          <p:nvPr/>
        </p:nvSpPr>
        <p:spPr>
          <a:xfrm>
            <a:off x="179999" y="6460556"/>
            <a:ext cx="11880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rnd">
            <a:solidFill>
              <a:srgbClr val="3465A4"/>
            </a:solidFill>
            <a:prstDash val="solid"/>
            <a:miter/>
          </a:ln>
        </p:spPr>
        <p:txBody>
          <a:bodyPr vert="horz" wrap="square" lIns="109078" tIns="64081" rIns="109078" bIns="6408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14" name="Rettangolo 32">
            <a:extLst>
              <a:ext uri="{FF2B5EF4-FFF2-40B4-BE49-F238E27FC236}">
                <a16:creationId xmlns:a16="http://schemas.microsoft.com/office/drawing/2014/main" id="{13A73CCE-A2A0-A38F-FFFF-12D099293685}"/>
              </a:ext>
            </a:extLst>
          </p:cNvPr>
          <p:cNvSpPr/>
          <p:nvPr/>
        </p:nvSpPr>
        <p:spPr>
          <a:xfrm>
            <a:off x="4148149" y="6497802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A new </a:t>
            </a:r>
            <a:r>
              <a:rPr lang="it-IT" dirty="0" err="1"/>
              <a:t>magnetometer</a:t>
            </a:r>
            <a:r>
              <a:rPr lang="it-IT" dirty="0"/>
              <a:t> for </a:t>
            </a:r>
            <a:r>
              <a:rPr lang="it-IT" dirty="0" err="1"/>
              <a:t>biomagnetism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5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diritto 3"/>
          <p:cNvSpPr>
            <a:spLocks noMove="1" noResize="1"/>
          </p:cNvSpPr>
          <p:nvPr/>
        </p:nvSpPr>
        <p:spPr>
          <a:xfrm>
            <a:off x="179999" y="925921"/>
            <a:ext cx="1097999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76315" cap="rnd">
            <a:solidFill>
              <a:srgbClr val="3465A4"/>
            </a:solidFill>
            <a:prstDash val="solid"/>
            <a:miter/>
          </a:ln>
        </p:spPr>
        <p:txBody>
          <a:bodyPr vert="horz" wrap="square" lIns="128162" tIns="83155" rIns="128162" bIns="83155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999" y="138544"/>
            <a:ext cx="129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TEAM</a:t>
            </a:r>
            <a:endParaRPr lang="it-IT" sz="36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2603" y="5570166"/>
            <a:ext cx="2946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Biomagnetic Instrumention design,</a:t>
            </a:r>
          </a:p>
          <a:p>
            <a:pPr algn="ctr"/>
            <a:r>
              <a:rPr lang="it-IT" i="1" dirty="0"/>
              <a:t>Methods for signal analysis </a:t>
            </a:r>
            <a:endParaRPr lang="en-US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868498" y="5229222"/>
            <a:ext cx="2824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Design, fabrication, test and optimization of MEMS/NEMS</a:t>
            </a:r>
            <a:endParaRPr lang="en-US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72446" y="5613671"/>
            <a:ext cx="2275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Device microfabrication</a:t>
            </a:r>
          </a:p>
          <a:p>
            <a:pPr algn="ctr"/>
            <a:endParaRPr lang="en-US" i="1" dirty="0"/>
          </a:p>
        </p:txBody>
      </p:sp>
      <p:sp>
        <p:nvSpPr>
          <p:cNvPr id="17" name="CasellaDiTesto 13">
            <a:extLst>
              <a:ext uri="{FF2B5EF4-FFF2-40B4-BE49-F238E27FC236}">
                <a16:creationId xmlns:a16="http://schemas.microsoft.com/office/drawing/2014/main" id="{91B55B68-BCE4-691A-5838-CD751940ACBF}"/>
              </a:ext>
            </a:extLst>
          </p:cNvPr>
          <p:cNvSpPr txBox="1"/>
          <p:nvPr/>
        </p:nvSpPr>
        <p:spPr>
          <a:xfrm>
            <a:off x="7528994" y="5614883"/>
            <a:ext cx="227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Optomechanical  methods</a:t>
            </a:r>
            <a:endParaRPr lang="en-US" i="1" dirty="0"/>
          </a:p>
        </p:txBody>
      </p:sp>
      <p:sp>
        <p:nvSpPr>
          <p:cNvPr id="19" name="CasellaDiTesto 13">
            <a:extLst>
              <a:ext uri="{FF2B5EF4-FFF2-40B4-BE49-F238E27FC236}">
                <a16:creationId xmlns:a16="http://schemas.microsoft.com/office/drawing/2014/main" id="{8386F4CD-4E78-DD38-3754-8D33653299CC}"/>
              </a:ext>
            </a:extLst>
          </p:cNvPr>
          <p:cNvSpPr txBox="1"/>
          <p:nvPr/>
        </p:nvSpPr>
        <p:spPr>
          <a:xfrm>
            <a:off x="9644665" y="5084540"/>
            <a:ext cx="220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Optomechanical readout</a:t>
            </a:r>
            <a:endParaRPr lang="en-US" i="1" dirty="0"/>
          </a:p>
        </p:txBody>
      </p:sp>
      <p:pic>
        <p:nvPicPr>
          <p:cNvPr id="1026" name="Picture 2" descr="Persone | DNISC">
            <a:extLst>
              <a:ext uri="{FF2B5EF4-FFF2-40B4-BE49-F238E27FC236}">
                <a16:creationId xmlns:a16="http://schemas.microsoft.com/office/drawing/2014/main" id="{CD4DBA5C-AF07-99D0-2A76-B096FBEF2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9" y="2190989"/>
            <a:ext cx="1338069" cy="13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A644CF-AF8D-53D3-DD47-28CC39ADFC5D}"/>
              </a:ext>
            </a:extLst>
          </p:cNvPr>
          <p:cNvSpPr txBox="1"/>
          <p:nvPr/>
        </p:nvSpPr>
        <p:spPr>
          <a:xfrm>
            <a:off x="714103" y="3529058"/>
            <a:ext cx="134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Stefania Della Penna</a:t>
            </a:r>
            <a:endParaRPr lang="en-GB" sz="1600" dirty="0"/>
          </a:p>
        </p:txBody>
      </p:sp>
      <p:pic>
        <p:nvPicPr>
          <p:cNvPr id="1030" name="Picture 6" descr="Cnr SPIN - Pellegrino Luca">
            <a:extLst>
              <a:ext uri="{FF2B5EF4-FFF2-40B4-BE49-F238E27FC236}">
                <a16:creationId xmlns:a16="http://schemas.microsoft.com/office/drawing/2014/main" id="{07D2BDE8-A22A-808A-F700-FDDA5ABCF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08" y="2219520"/>
            <a:ext cx="1048337" cy="13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nr SPIN - Manca Nicola">
            <a:extLst>
              <a:ext uri="{FF2B5EF4-FFF2-40B4-BE49-F238E27FC236}">
                <a16:creationId xmlns:a16="http://schemas.microsoft.com/office/drawing/2014/main" id="{C7650F7F-F4A1-FB04-2646-8DBF07B7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204" y="2231812"/>
            <a:ext cx="1283269" cy="12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E185DC-A185-06EC-375F-A4A5D6E85709}"/>
              </a:ext>
            </a:extLst>
          </p:cNvPr>
          <p:cNvSpPr txBox="1"/>
          <p:nvPr/>
        </p:nvSpPr>
        <p:spPr>
          <a:xfrm>
            <a:off x="2848441" y="3544732"/>
            <a:ext cx="1338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Luca Pellegrino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49B42D-509E-C6C1-AD23-E791178A5768}"/>
              </a:ext>
            </a:extLst>
          </p:cNvPr>
          <p:cNvSpPr txBox="1"/>
          <p:nvPr/>
        </p:nvSpPr>
        <p:spPr>
          <a:xfrm>
            <a:off x="4203606" y="3526474"/>
            <a:ext cx="1168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Nicola Manca</a:t>
            </a:r>
            <a:endParaRPr lang="en-GB" sz="1600" dirty="0"/>
          </a:p>
        </p:txBody>
      </p:sp>
      <p:pic>
        <p:nvPicPr>
          <p:cNvPr id="1036" name="Picture 12" descr="Chalmers Research: Alexei Kalaboukhov">
            <a:extLst>
              <a:ext uri="{FF2B5EF4-FFF2-40B4-BE49-F238E27FC236}">
                <a16:creationId xmlns:a16="http://schemas.microsoft.com/office/drawing/2014/main" id="{C37423BB-7F63-4064-6002-B7ACFEF7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63" y="2605915"/>
            <a:ext cx="1180067" cy="11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FF788C-D682-66B5-A4AB-B3F6BA09CB2F}"/>
              </a:ext>
            </a:extLst>
          </p:cNvPr>
          <p:cNvSpPr txBox="1"/>
          <p:nvPr/>
        </p:nvSpPr>
        <p:spPr>
          <a:xfrm>
            <a:off x="5403458" y="3855467"/>
            <a:ext cx="1274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Alexei Kalaboukhov</a:t>
            </a:r>
            <a:endParaRPr lang="en-GB" sz="1600" dirty="0"/>
          </a:p>
        </p:txBody>
      </p:sp>
      <p:pic>
        <p:nvPicPr>
          <p:cNvPr id="1038" name="Picture 14" descr="Chalmers Research: Floriana Lombardi">
            <a:extLst>
              <a:ext uri="{FF2B5EF4-FFF2-40B4-BE49-F238E27FC236}">
                <a16:creationId xmlns:a16="http://schemas.microsoft.com/office/drawing/2014/main" id="{8BAEBCAC-8EA9-0351-D72D-E852D7D52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51" y="2602461"/>
            <a:ext cx="1219901" cy="121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B15B3E3-8D64-BF0B-9E03-989D7D65FEE1}"/>
              </a:ext>
            </a:extLst>
          </p:cNvPr>
          <p:cNvSpPr txBox="1"/>
          <p:nvPr/>
        </p:nvSpPr>
        <p:spPr>
          <a:xfrm>
            <a:off x="6744469" y="3849462"/>
            <a:ext cx="1168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Floriana  Lombardi</a:t>
            </a:r>
            <a:endParaRPr lang="en-GB" sz="1600" dirty="0"/>
          </a:p>
        </p:txBody>
      </p:sp>
      <p:pic>
        <p:nvPicPr>
          <p:cNvPr id="1040" name="Picture 16" descr="Alexander SCHWARZ | University of Hamburg, Hamburg | UHH | Institute of  Applied Physics | Research profile">
            <a:extLst>
              <a:ext uri="{FF2B5EF4-FFF2-40B4-BE49-F238E27FC236}">
                <a16:creationId xmlns:a16="http://schemas.microsoft.com/office/drawing/2014/main" id="{1349A52F-1F2E-3830-E376-4D380AF34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77" y="1614504"/>
            <a:ext cx="1255242" cy="12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3046658-2BBC-A921-C467-14919312A4E9}"/>
              </a:ext>
            </a:extLst>
          </p:cNvPr>
          <p:cNvSpPr txBox="1"/>
          <p:nvPr/>
        </p:nvSpPr>
        <p:spPr>
          <a:xfrm>
            <a:off x="8206479" y="2867195"/>
            <a:ext cx="1168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Alexander Schwarz</a:t>
            </a:r>
            <a:endParaRPr lang="en-GB" sz="1600" dirty="0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9684959A-39DA-56E2-7B28-9D95CB8C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819" y="2096320"/>
            <a:ext cx="1355650" cy="13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260A03-6470-3818-A10E-EA44635F75F3}"/>
              </a:ext>
            </a:extLst>
          </p:cNvPr>
          <p:cNvSpPr txBox="1"/>
          <p:nvPr/>
        </p:nvSpPr>
        <p:spPr>
          <a:xfrm>
            <a:off x="9965818" y="3491474"/>
            <a:ext cx="1168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Warner Venstra</a:t>
            </a:r>
            <a:endParaRPr lang="en-GB" sz="1600" dirty="0"/>
          </a:p>
        </p:txBody>
      </p:sp>
      <p:pic>
        <p:nvPicPr>
          <p:cNvPr id="2" name="Picture 6" descr="logoUdA_.png">
            <a:extLst>
              <a:ext uri="{FF2B5EF4-FFF2-40B4-BE49-F238E27FC236}">
                <a16:creationId xmlns:a16="http://schemas.microsoft.com/office/drawing/2014/main" id="{AF65FC7A-B83F-B0B0-7C84-4D3CE0E1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59" y="4228469"/>
            <a:ext cx="950034" cy="94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oto">
            <a:extLst>
              <a:ext uri="{FF2B5EF4-FFF2-40B4-BE49-F238E27FC236}">
                <a16:creationId xmlns:a16="http://schemas.microsoft.com/office/drawing/2014/main" id="{63911D08-6ADF-74A9-DFE8-4F950BDD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290" y="944234"/>
            <a:ext cx="1283270" cy="12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1">
            <a:extLst>
              <a:ext uri="{FF2B5EF4-FFF2-40B4-BE49-F238E27FC236}">
                <a16:creationId xmlns:a16="http://schemas.microsoft.com/office/drawing/2014/main" id="{3A9D26AA-4C3B-7070-1AA5-D8A9EA055F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80" y="4288156"/>
            <a:ext cx="1551346" cy="988794"/>
          </a:xfrm>
          <a:prstGeom prst="rect">
            <a:avLst/>
          </a:prstGeom>
        </p:spPr>
      </p:pic>
      <p:pic>
        <p:nvPicPr>
          <p:cNvPr id="8" name="Immagine 2" descr="Descrizione: Risultati immagini per chalmers">
            <a:extLst>
              <a:ext uri="{FF2B5EF4-FFF2-40B4-BE49-F238E27FC236}">
                <a16:creationId xmlns:a16="http://schemas.microsoft.com/office/drawing/2014/main" id="{C69E0FAB-0CA8-7AA1-8CAD-5CA906836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991" y="4481408"/>
            <a:ext cx="88741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C898EA9-A04B-8717-7599-61094183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87" y="4310747"/>
            <a:ext cx="2376827" cy="109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5D709900-642B-C0B0-EC2D-09C89EE8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112" y="4288415"/>
            <a:ext cx="1391689" cy="5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CF63B7-76E3-B508-7DD3-04E5AC2E1C6C}"/>
              </a:ext>
            </a:extLst>
          </p:cNvPr>
          <p:cNvSpPr txBox="1"/>
          <p:nvPr/>
        </p:nvSpPr>
        <p:spPr>
          <a:xfrm>
            <a:off x="4695168" y="1276303"/>
            <a:ext cx="6098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Daniele Marrè</a:t>
            </a:r>
            <a:endParaRPr lang="en-GB" sz="1800" dirty="0"/>
          </a:p>
        </p:txBody>
      </p:sp>
      <p:sp>
        <p:nvSpPr>
          <p:cNvPr id="20" name="CasellaDiTesto 11">
            <a:extLst>
              <a:ext uri="{FF2B5EF4-FFF2-40B4-BE49-F238E27FC236}">
                <a16:creationId xmlns:a16="http://schemas.microsoft.com/office/drawing/2014/main" id="{82BFA37C-C5A9-CF49-B4E5-A63CEDC5F10A}"/>
              </a:ext>
            </a:extLst>
          </p:cNvPr>
          <p:cNvSpPr txBox="1"/>
          <p:nvPr/>
        </p:nvSpPr>
        <p:spPr>
          <a:xfrm>
            <a:off x="8512121" y="6543969"/>
            <a:ext cx="3567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i="1" dirty="0" err="1"/>
              <a:t>Confidential</a:t>
            </a:r>
            <a:r>
              <a:rPr lang="it-IT" sz="1200" i="1" dirty="0"/>
              <a:t> – for EIC T2M </a:t>
            </a:r>
            <a:r>
              <a:rPr lang="it-IT" sz="1200" i="1" dirty="0" err="1"/>
              <a:t>event</a:t>
            </a:r>
            <a:r>
              <a:rPr lang="it-IT" sz="1200" i="1" dirty="0"/>
              <a:t> use </a:t>
            </a:r>
            <a:r>
              <a:rPr lang="it-IT" sz="1200" i="1" dirty="0" err="1"/>
              <a:t>only</a:t>
            </a:r>
            <a:endParaRPr lang="en-US" sz="1200" i="1" dirty="0"/>
          </a:p>
        </p:txBody>
      </p:sp>
      <p:pic>
        <p:nvPicPr>
          <p:cNvPr id="21" name="Immagine 28">
            <a:extLst>
              <a:ext uri="{FF2B5EF4-FFF2-40B4-BE49-F238E27FC236}">
                <a16:creationId xmlns:a16="http://schemas.microsoft.com/office/drawing/2014/main" id="{1A282A18-DD0F-4291-47FF-3D5C2B26FE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17" y="6589686"/>
            <a:ext cx="709705" cy="182091"/>
          </a:xfrm>
          <a:prstGeom prst="rect">
            <a:avLst/>
          </a:prstGeom>
        </p:spPr>
      </p:pic>
      <p:pic>
        <p:nvPicPr>
          <p:cNvPr id="22" name="Immagine 29">
            <a:extLst>
              <a:ext uri="{FF2B5EF4-FFF2-40B4-BE49-F238E27FC236}">
                <a16:creationId xmlns:a16="http://schemas.microsoft.com/office/drawing/2014/main" id="{EE2D0BB7-F5DD-0B41-8DC6-1C4D144FC96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53" y="6531449"/>
            <a:ext cx="452866" cy="302039"/>
          </a:xfrm>
          <a:prstGeom prst="rect">
            <a:avLst/>
          </a:prstGeom>
        </p:spPr>
      </p:pic>
      <p:sp>
        <p:nvSpPr>
          <p:cNvPr id="23" name="CasellaDiTesto 30">
            <a:extLst>
              <a:ext uri="{FF2B5EF4-FFF2-40B4-BE49-F238E27FC236}">
                <a16:creationId xmlns:a16="http://schemas.microsoft.com/office/drawing/2014/main" id="{A276ACB6-2E85-160F-1A0F-1164ED09E64D}"/>
              </a:ext>
            </a:extLst>
          </p:cNvPr>
          <p:cNvSpPr txBox="1"/>
          <p:nvPr/>
        </p:nvSpPr>
        <p:spPr>
          <a:xfrm>
            <a:off x="147859" y="6559358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  <a:hlinkClick r:id="rId18"/>
              </a:rPr>
              <a:t>www.oxinems.eu</a:t>
            </a:r>
            <a:r>
              <a:rPr lang="it-IT" sz="1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Connettore diritto 8">
            <a:extLst>
              <a:ext uri="{FF2B5EF4-FFF2-40B4-BE49-F238E27FC236}">
                <a16:creationId xmlns:a16="http://schemas.microsoft.com/office/drawing/2014/main" id="{98DB63DF-9C16-394D-8F5B-7DD24F0ADA65}"/>
              </a:ext>
            </a:extLst>
          </p:cNvPr>
          <p:cNvSpPr>
            <a:spLocks noMove="1" noResize="1"/>
          </p:cNvSpPr>
          <p:nvPr/>
        </p:nvSpPr>
        <p:spPr>
          <a:xfrm>
            <a:off x="179999" y="6460556"/>
            <a:ext cx="11880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rnd">
            <a:solidFill>
              <a:srgbClr val="3465A4"/>
            </a:solidFill>
            <a:prstDash val="solid"/>
            <a:miter/>
          </a:ln>
        </p:spPr>
        <p:txBody>
          <a:bodyPr vert="horz" wrap="square" lIns="109078" tIns="64081" rIns="109078" bIns="64081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WenQuanYi Micro Hei" pitchFamily="2"/>
              <a:cs typeface="FreeSans" pitchFamily="2"/>
            </a:endParaRPr>
          </a:p>
        </p:txBody>
      </p:sp>
      <p:sp>
        <p:nvSpPr>
          <p:cNvPr id="30" name="Rettangolo 32">
            <a:extLst>
              <a:ext uri="{FF2B5EF4-FFF2-40B4-BE49-F238E27FC236}">
                <a16:creationId xmlns:a16="http://schemas.microsoft.com/office/drawing/2014/main" id="{941767A1-ACCA-05F0-C15B-802E187BE914}"/>
              </a:ext>
            </a:extLst>
          </p:cNvPr>
          <p:cNvSpPr/>
          <p:nvPr/>
        </p:nvSpPr>
        <p:spPr>
          <a:xfrm>
            <a:off x="4148149" y="6497802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A new </a:t>
            </a:r>
            <a:r>
              <a:rPr lang="it-IT" dirty="0" err="1"/>
              <a:t>magnetometer</a:t>
            </a:r>
            <a:r>
              <a:rPr lang="it-IT" dirty="0"/>
              <a:t> for </a:t>
            </a:r>
            <a:r>
              <a:rPr lang="it-IT" dirty="0" err="1"/>
              <a:t>biomagnetism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37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XINEMS">
      <a:dk1>
        <a:srgbClr val="012D58"/>
      </a:dk1>
      <a:lt1>
        <a:srgbClr val="FFFFFF"/>
      </a:lt1>
      <a:dk2>
        <a:srgbClr val="012D58"/>
      </a:dk2>
      <a:lt2>
        <a:srgbClr val="FFFFFF"/>
      </a:lt2>
      <a:accent1>
        <a:srgbClr val="D6047C"/>
      </a:accent1>
      <a:accent2>
        <a:srgbClr val="012D58"/>
      </a:accent2>
      <a:accent3>
        <a:srgbClr val="0093CC"/>
      </a:accent3>
      <a:accent4>
        <a:srgbClr val="FFFFFF"/>
      </a:accent4>
      <a:accent5>
        <a:srgbClr val="FFFFFF"/>
      </a:accent5>
      <a:accent6>
        <a:srgbClr val="FFFFFF"/>
      </a:accent6>
      <a:hlink>
        <a:srgbClr val="0093CC"/>
      </a:hlink>
      <a:folHlink>
        <a:srgbClr val="012D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9589</TotalTime>
  <Words>583</Words>
  <Application>Microsoft Office PowerPoint</Application>
  <PresentationFormat>Widescreen</PresentationFormat>
  <Paragraphs>125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Liberation Sans</vt:lpstr>
      <vt:lpstr>Roboto</vt:lpstr>
      <vt:lpstr>Symbol</vt:lpstr>
      <vt:lpstr>Wingdings</vt:lpstr>
      <vt:lpstr>Tema di Office</vt:lpstr>
      <vt:lpstr>A new magnetometer for biomagnetism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CNR SPIN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LP</dc:creator>
  <cp:lastModifiedBy>Stefania Della Penna</cp:lastModifiedBy>
  <cp:revision>116</cp:revision>
  <dcterms:created xsi:type="dcterms:W3CDTF">2023-11-27T15:42:38Z</dcterms:created>
  <dcterms:modified xsi:type="dcterms:W3CDTF">2024-06-21T14:54:04Z</dcterms:modified>
</cp:coreProperties>
</file>