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4" r:id="rId6"/>
    <p:sldId id="258" r:id="rId7"/>
    <p:sldId id="261" r:id="rId8"/>
    <p:sldId id="262" r:id="rId9"/>
    <p:sldId id="265" r:id="rId10"/>
    <p:sldId id="263" r:id="rId11"/>
    <p:sldId id="266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6830F-7D3E-48D0-9064-ED24880AF99F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BB2E92-08B9-436B-B4FD-93A468E73B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0214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BB2E92-08B9-436B-B4FD-93A468E73BDE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2074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E855BF-47DF-7183-8B83-A8DA04FEE7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A9A1BB7-A180-08AE-444B-B6A1EFE936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7BD350F-4E81-1847-2014-DAAD32803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7D5E23-D2EC-8955-1056-6C9A707E0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680C3C-FBF8-2962-E75F-1683F2861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231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B763F0-C1D7-F2E6-8596-B3FC63B6D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D306A63-3BBD-D0B6-E0A0-D6078B3CB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6EC8B7-5D19-519C-3DF1-03C6D1EB6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7D076BE-BABA-072F-3551-FF3202205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12F0448-40FE-18B7-F3F6-148113088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679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CB2761D-09F4-C639-0ED7-1117741BE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7CA5173-0BEE-8DA2-07A0-270918F201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8279E8-7A90-D4F5-3C53-6F731CAEF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9A0B3C3-5A15-BC92-9192-30B78F02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157B60-0665-1CCD-C6B8-5C2A664C2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31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5B841B-5CF7-D3DB-6EE0-D2904F385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53E53D-1C68-1128-FB7A-CCA78C3D6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AA520E-BC54-FA7E-337F-F1AFB86E6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7B0B55F-92C4-D55D-DE8F-A6389E927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36AA64-0AD2-B1DF-8E75-F1D2ADF0D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1338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CAF934-AAB4-4AEF-CDC4-4BAEBCADF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F3DDB36-A235-811B-84ED-56A9FDD51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707F1E0-F6AB-D4EC-C994-8A59EF151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4B8A964-C149-2ABC-DF00-E38320E42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0396376-28F2-7912-E447-C8138C0D5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529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1525F2-A858-F9C1-2AC5-CF42A3E92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7BBA2D-37CF-65BD-EC2A-A9B8E37DEE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602A451-D172-1FEE-A1A0-97FCE48D7C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F298F44-B017-EE37-F649-9FD27CA7A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35CA5B4-53F9-F776-0026-EEA9C2F77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E06025-AADF-FEFA-246A-E8168CF33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1349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8D85F1-428F-024E-62BA-88827DD6A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A31EAF1-F66A-F3FB-9260-DF433EB4A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0CDDD34-350C-52D4-C634-0C509BE3F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D3E7B93-9870-C960-957E-8F82D1304B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F47CB24-0EB5-0662-5FB0-A9006AB9C9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49E8068-E0B3-D003-040B-7A8EB0704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CF565E2-BDC0-1487-0AC0-A0B640E0D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DC75235-8A3C-C63B-C8EC-A04C136FC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9279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313630-6AEB-B47C-0759-D69162764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32EF25B-5F4E-2248-49B0-02E4D7206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FEFD821-676D-8E5C-0157-C6ADE790F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9F5C358-E637-891C-71EF-3D93BCACE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6472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5E683B8-BF08-7826-0426-E76A78FB1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8FD1DA1-756B-6AFF-D782-855F9FFF1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13F2351-2EB6-988E-88D9-7A5A98462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6491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D4D0FA-F79D-5FFB-7241-3FDF68503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8D5772-B85D-D286-CF93-5DAEBC9D0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6FAA8F3-4577-D0DE-9BE7-844105CBCF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21CB14F-4577-7CB2-0558-BDC550044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914279E-C936-6432-D98A-CAE5EA817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816F56A-AD0C-1636-B99F-C5AA69C1B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9456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C4638A-E172-6B72-35BA-51D928F0D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24263F5-157A-B73A-768A-B96C19E51E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6CF097B-3DF2-D5E4-1307-33B21C53E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4C600D4-7C14-8C5C-F97B-09CC5D99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19FA-5BBD-4B10-A244-F56D0AD0F148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8B0C2A-5EBB-1949-6B35-4DD62D9B4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888DAA-E8A0-0509-AC43-67B4B4D0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401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8F7568D-209B-91FE-AACB-849353E31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9838DA-169D-05ED-0B70-3D4764FE5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94DF602-123F-01CA-6FF8-C3063F19E9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6E19FA-5BBD-4B10-A244-F56D0AD0F148}" type="datetimeFigureOut">
              <a:rPr lang="it-IT" smtClean="0"/>
              <a:t>24/11/2025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86FD111-98E5-732A-9C11-CCC1BC3889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14DA4CC-3C5F-406A-7F16-D030AC8DF4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E14187-1971-46F0-BD74-4428E363C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6174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hyperlink" Target="mailto:anna.palumbo@szn.it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immacolata.castellano@unina.it" TargetMode="External"/><Relationship Id="rId5" Type="http://schemas.openxmlformats.org/officeDocument/2006/relationships/hyperlink" Target="mailto:pamela.ditomo.@unich.it" TargetMode="External"/><Relationship Id="rId4" Type="http://schemas.openxmlformats.org/officeDocument/2006/relationships/hyperlink" Target="mailto:adriano.mollica@unich.it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knowledge-share.eu/it/brevetti/ovotioli-e-infiammazione-cronica-di-basso-grado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7.svg"/><Relationship Id="rId7" Type="http://schemas.openxmlformats.org/officeDocument/2006/relationships/image" Target="../media/image19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C7100CB1-7F40-9639-E8BD-CF80C2359E51}"/>
              </a:ext>
            </a:extLst>
          </p:cNvPr>
          <p:cNvSpPr/>
          <p:nvPr/>
        </p:nvSpPr>
        <p:spPr>
          <a:xfrm>
            <a:off x="627105" y="325768"/>
            <a:ext cx="7360920" cy="547497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9C47029-DF98-FDA4-884A-271785C04B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64435" y="904985"/>
            <a:ext cx="9144000" cy="2387600"/>
          </a:xfrm>
        </p:spPr>
        <p:txBody>
          <a:bodyPr>
            <a:normAutofit/>
          </a:bodyPr>
          <a:lstStyle/>
          <a:p>
            <a:r>
              <a:rPr lang="it-IT" sz="3600" dirty="0">
                <a:solidFill>
                  <a:schemeClr val="bg1"/>
                </a:solidFill>
              </a:rPr>
              <a:t>BREVETTI </a:t>
            </a:r>
            <a:br>
              <a:rPr lang="it-IT" sz="3600" dirty="0">
                <a:solidFill>
                  <a:schemeClr val="bg1"/>
                </a:solidFill>
              </a:rPr>
            </a:br>
            <a:r>
              <a:rPr lang="it-IT" sz="3600" dirty="0">
                <a:solidFill>
                  <a:schemeClr val="bg1"/>
                </a:solidFill>
              </a:rPr>
              <a:t>UNIVERSITA’ G.’DANNUNZIO</a:t>
            </a:r>
          </a:p>
        </p:txBody>
      </p:sp>
      <p:pic>
        <p:nvPicPr>
          <p:cNvPr id="1026" name="Picture 2" descr="Università degli Studi &quot;G. d'Annunzio&quot;Chieti – Pescara">
            <a:extLst>
              <a:ext uri="{FF2B5EF4-FFF2-40B4-BE49-F238E27FC236}">
                <a16:creationId xmlns:a16="http://schemas.microsoft.com/office/drawing/2014/main" id="{B390B716-7B31-9005-0C92-6495F4DE6C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5110" y="1995706"/>
            <a:ext cx="2268538" cy="213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21F6EDFD-EFA7-3AF5-251B-823A0D7F9C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1520" y="6167743"/>
            <a:ext cx="1437322" cy="518819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ADF3E12D-3E24-4301-9AB2-A0F9CA12DB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1022" y="5800738"/>
            <a:ext cx="2656543" cy="1038136"/>
          </a:xfrm>
          <a:prstGeom prst="rect">
            <a:avLst/>
          </a:prstGeom>
        </p:spPr>
      </p:pic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8836F8F2-C1F5-B360-ABB5-CC33BB0BE4B4}"/>
              </a:ext>
            </a:extLst>
          </p:cNvPr>
          <p:cNvCxnSpPr/>
          <p:nvPr/>
        </p:nvCxnSpPr>
        <p:spPr>
          <a:xfrm>
            <a:off x="1977546" y="4010677"/>
            <a:ext cx="451866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8356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Team</a:t>
            </a:r>
            <a:endParaRPr lang="it-IT" sz="3200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>
            <a:cxnSpLocks/>
          </p:cNvCxnSpPr>
          <p:nvPr/>
        </p:nvCxnSpPr>
        <p:spPr>
          <a:xfrm>
            <a:off x="708660" y="1154430"/>
            <a:ext cx="110761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Immagine 3">
            <a:extLst>
              <a:ext uri="{FF2B5EF4-FFF2-40B4-BE49-F238E27FC236}">
                <a16:creationId xmlns:a16="http://schemas.microsoft.com/office/drawing/2014/main" id="{CC29FAF6-BC56-08B4-8F52-0290037E98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0308" y="5835070"/>
            <a:ext cx="1432684" cy="524301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CB7095B5-0611-139F-8000-EDA0B90A57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5875" y="5564942"/>
            <a:ext cx="2651990" cy="1064558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A85324E2-9EDD-5CCD-6C63-6E5C677E9640}"/>
              </a:ext>
            </a:extLst>
          </p:cNvPr>
          <p:cNvSpPr txBox="1"/>
          <p:nvPr/>
        </p:nvSpPr>
        <p:spPr>
          <a:xfrm>
            <a:off x="1493957" y="1439264"/>
            <a:ext cx="3959617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b="1" u="sng" dirty="0">
                <a:solidFill>
                  <a:srgbClr val="FE7C11"/>
                </a:solidFill>
                <a:latin typeface="Century Gothic" panose="020B0502020202020204" pitchFamily="34" charset="0"/>
              </a:rPr>
              <a:t>MEMBRO1 </a:t>
            </a:r>
          </a:p>
          <a:p>
            <a:endParaRPr lang="it-IT" sz="1200" b="1" u="sng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Nome Cognome:  Assunta Pandolfi</a:t>
            </a: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Descrizione: Professore Ordinario di Biologia Applicata dell’Università </a:t>
            </a:r>
            <a:r>
              <a:rPr lang="it-IT" sz="1200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G.d’Annunzio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di Chieti-Pescara.</a:t>
            </a: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E-mail: 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  <a:hlinkClick r:id="rId4"/>
              </a:rPr>
              <a:t>assunta.pandolfi@unich.it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</a:t>
            </a: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CB3BE607-F9B1-4B30-D714-9EA204737146}"/>
              </a:ext>
            </a:extLst>
          </p:cNvPr>
          <p:cNvSpPr txBox="1"/>
          <p:nvPr/>
        </p:nvSpPr>
        <p:spPr>
          <a:xfrm>
            <a:off x="6770308" y="1439264"/>
            <a:ext cx="4058559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b="1" u="sng" dirty="0">
                <a:solidFill>
                  <a:srgbClr val="FE7C11"/>
                </a:solidFill>
                <a:latin typeface="Century Gothic" panose="020B0502020202020204" pitchFamily="34" charset="0"/>
              </a:rPr>
              <a:t>MEMBRO 2</a:t>
            </a:r>
          </a:p>
          <a:p>
            <a:endParaRPr lang="it-IT" sz="1200" b="1" u="sng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Nome Cognome: Pamela Di Tomo</a:t>
            </a:r>
          </a:p>
          <a:p>
            <a:pPr algn="just"/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Descrizione: Tecnico di Laboratorio presso l’Università degli studi </a:t>
            </a:r>
            <a:r>
              <a:rPr lang="it-IT" sz="1200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G.d’Annunzio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di Chieti-Pescara</a:t>
            </a:r>
          </a:p>
          <a:p>
            <a:pPr algn="just"/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E-mail: 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  <a:hlinkClick r:id="rId5"/>
              </a:rPr>
              <a:t>pamela.ditomo.@unich.it</a:t>
            </a:r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pPr algn="just"/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5ADEB913-5C28-CFA8-D32C-5FF17FC5DFC0}"/>
              </a:ext>
            </a:extLst>
          </p:cNvPr>
          <p:cNvSpPr txBox="1"/>
          <p:nvPr/>
        </p:nvSpPr>
        <p:spPr>
          <a:xfrm>
            <a:off x="1493957" y="3841794"/>
            <a:ext cx="3959617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b="1" u="sng" dirty="0">
                <a:solidFill>
                  <a:srgbClr val="FE7C11"/>
                </a:solidFill>
                <a:latin typeface="Century Gothic" panose="020B0502020202020204" pitchFamily="34" charset="0"/>
              </a:rPr>
              <a:t>MEMBRO 3 </a:t>
            </a:r>
          </a:p>
          <a:p>
            <a:endParaRPr lang="it-IT" sz="1200" b="1" u="sng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Nome Cognome:  Immacolata Castellano</a:t>
            </a: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Descrizione: Professore di Biochimica presso l’Università Federico II di Napoli</a:t>
            </a: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E-mail: </a:t>
            </a:r>
            <a:r>
              <a:rPr lang="it-IT" sz="1200" u="sng" dirty="0">
                <a:latin typeface="Century Gothic" panose="020B0502020202020204" pitchFamily="34" charset="0"/>
                <a:hlinkClick r:id="rId6"/>
              </a:rPr>
              <a:t>immacolata.castellano@unina.it</a:t>
            </a:r>
            <a:endParaRPr lang="it-IT" sz="1200" u="sng" dirty="0">
              <a:latin typeface="Century Gothic" panose="020B0502020202020204" pitchFamily="34" charset="0"/>
            </a:endParaRP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FA0FC6F3-66A8-D980-5774-8DB98790DE74}"/>
              </a:ext>
            </a:extLst>
          </p:cNvPr>
          <p:cNvSpPr txBox="1"/>
          <p:nvPr/>
        </p:nvSpPr>
        <p:spPr>
          <a:xfrm>
            <a:off x="6770308" y="3849076"/>
            <a:ext cx="4112017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b="1" u="sng" dirty="0">
                <a:solidFill>
                  <a:srgbClr val="FE7C11"/>
                </a:solidFill>
                <a:latin typeface="Century Gothic" panose="020B0502020202020204" pitchFamily="34" charset="0"/>
              </a:rPr>
              <a:t>MEMBRO 4 </a:t>
            </a:r>
          </a:p>
          <a:p>
            <a:endParaRPr lang="it-IT" sz="1200" b="1" u="sng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Nome Cognome:  Anna Palumbo</a:t>
            </a: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 err="1">
                <a:solidFill>
                  <a:srgbClr val="FE7C11"/>
                </a:solidFill>
                <a:latin typeface="Century Gothic" panose="020B0502020202020204" pitchFamily="34" charset="0"/>
              </a:rPr>
              <a:t>Descrizione:Dirigente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di Ricerca presso la Stazione Zoologica Anton Dohrn.</a:t>
            </a:r>
          </a:p>
          <a:p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E-mail: </a:t>
            </a:r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  <a:hlinkClick r:id="rId7"/>
              </a:rPr>
              <a:t>anna.palumbo@szn.it</a:t>
            </a:r>
            <a:endParaRPr lang="it-IT" sz="1200" dirty="0">
              <a:solidFill>
                <a:srgbClr val="FE7C11"/>
              </a:solidFill>
              <a:latin typeface="Century Gothic" panose="020B0502020202020204" pitchFamily="34" charset="0"/>
            </a:endParaRPr>
          </a:p>
          <a:p>
            <a:r>
              <a:rPr lang="it-IT" sz="1200" dirty="0">
                <a:solidFill>
                  <a:srgbClr val="FE7C11"/>
                </a:solidFill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166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C7100CB1-7F40-9639-E8BD-CF80C2359E51}"/>
              </a:ext>
            </a:extLst>
          </p:cNvPr>
          <p:cNvSpPr/>
          <p:nvPr/>
        </p:nvSpPr>
        <p:spPr>
          <a:xfrm>
            <a:off x="627105" y="325768"/>
            <a:ext cx="7360920" cy="547497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9C47029-DF98-FDA4-884A-271785C04B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64435" y="904985"/>
            <a:ext cx="9144000" cy="2387600"/>
          </a:xfrm>
        </p:spPr>
        <p:txBody>
          <a:bodyPr>
            <a:normAutofit/>
          </a:bodyPr>
          <a:lstStyle/>
          <a:p>
            <a:r>
              <a:rPr lang="it-IT" sz="3600" dirty="0">
                <a:solidFill>
                  <a:schemeClr val="bg1"/>
                </a:solidFill>
              </a:rPr>
              <a:t>GRAZIE</a:t>
            </a:r>
          </a:p>
        </p:txBody>
      </p:sp>
      <p:pic>
        <p:nvPicPr>
          <p:cNvPr id="1026" name="Picture 2" descr="Università degli Studi &quot;G. d'Annunzio&quot;Chieti – Pescara">
            <a:extLst>
              <a:ext uri="{FF2B5EF4-FFF2-40B4-BE49-F238E27FC236}">
                <a16:creationId xmlns:a16="http://schemas.microsoft.com/office/drawing/2014/main" id="{B390B716-7B31-9005-0C92-6495F4DE6C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5110" y="1995706"/>
            <a:ext cx="2268538" cy="213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21F6EDFD-EFA7-3AF5-251B-823A0D7F9C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1232" y="6120545"/>
            <a:ext cx="1437322" cy="518819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ADF3E12D-3E24-4301-9AB2-A0F9CA12DB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7341" y="5875019"/>
            <a:ext cx="2656543" cy="982981"/>
          </a:xfrm>
          <a:prstGeom prst="rect">
            <a:avLst/>
          </a:prstGeom>
        </p:spPr>
      </p:pic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8836F8F2-C1F5-B360-ABB5-CC33BB0BE4B4}"/>
              </a:ext>
            </a:extLst>
          </p:cNvPr>
          <p:cNvCxnSpPr/>
          <p:nvPr/>
        </p:nvCxnSpPr>
        <p:spPr>
          <a:xfrm>
            <a:off x="1977546" y="4010677"/>
            <a:ext cx="451866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456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0">
            <a:extLst>
              <a:ext uri="{FF2B5EF4-FFF2-40B4-BE49-F238E27FC236}">
                <a16:creationId xmlns:a16="http://schemas.microsoft.com/office/drawing/2014/main" id="{8D0D6D3E-D7F9-4591-9CA9-DDF4DB1F73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EFF9C16-3F18-B85C-9D7A-759CDBA91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9712" y="1794945"/>
            <a:ext cx="5659956" cy="3163224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ctr"/>
            <a:r>
              <a:rPr lang="it-IT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Ovotioli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infiammazione cronica di basso grado</a:t>
            </a:r>
            <a:br>
              <a:rPr lang="it-IT" b="1" dirty="0"/>
            </a:br>
            <a:br>
              <a:rPr lang="it-IT" b="1" dirty="0"/>
            </a:br>
            <a:endParaRPr lang="en-US" sz="4800" dirty="0"/>
          </a:p>
        </p:txBody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4068664" cy="6858000"/>
          </a:xfrm>
          <a:prstGeom prst="rect">
            <a:avLst/>
          </a:prstGeom>
          <a:gradFill>
            <a:gsLst>
              <a:gs pos="26000">
                <a:srgbClr val="000000"/>
              </a:gs>
              <a:gs pos="100000">
                <a:schemeClr val="accent1"/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14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3611463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6000"/>
                </a:schemeClr>
              </a:gs>
              <a:gs pos="100000">
                <a:srgbClr val="000000">
                  <a:alpha val="5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16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230721" y="-107390"/>
            <a:ext cx="3853890" cy="4068665"/>
          </a:xfrm>
          <a:prstGeom prst="rect">
            <a:avLst/>
          </a:prstGeom>
          <a:gradFill>
            <a:gsLst>
              <a:gs pos="0">
                <a:srgbClr val="000000">
                  <a:alpha val="34000"/>
                </a:srgbClr>
              </a:gs>
              <a:gs pos="96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1A20B27-52D7-A57A-70C1-C777DB6A7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3EC6C21B-2B27-79B2-0F61-63B4B9D10E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4198" y="3182888"/>
            <a:ext cx="1897127" cy="179003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17B09E47-4BA9-716B-F536-895D51F881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9397" y="6078922"/>
            <a:ext cx="1432684" cy="524301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31877FD0-57D1-15AB-67FC-B1637232E4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3147" y="5643155"/>
            <a:ext cx="2656543" cy="1109958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A91A5496-AFAE-8B4A-A28B-06DDF53992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27182" y="3287328"/>
            <a:ext cx="2886075" cy="1581150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57542F24-12B1-4B7B-0708-4AE1AB6296C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16879" y="2773152"/>
            <a:ext cx="3212313" cy="1352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93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459" y="1068152"/>
            <a:ext cx="6091713" cy="4852581"/>
          </a:xfrm>
        </p:spPr>
        <p:txBody>
          <a:bodyPr>
            <a:normAutofit/>
          </a:bodyPr>
          <a:lstStyle/>
          <a:p>
            <a:pPr algn="l"/>
            <a:r>
              <a:rPr lang="it-IT" sz="1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Abstract:</a:t>
            </a:r>
          </a:p>
          <a:p>
            <a:pPr algn="just"/>
            <a:r>
              <a:rPr lang="it-IT" sz="1200" dirty="0"/>
              <a:t>Viene evidenziato l’uso dell’</a:t>
            </a:r>
            <a:r>
              <a:rPr lang="it-IT" sz="1200" dirty="0" err="1"/>
              <a:t>ovotiolo</a:t>
            </a:r>
            <a:r>
              <a:rPr lang="it-IT" sz="1200" dirty="0"/>
              <a:t> per prevenzione e trattamento di patologie associate ad infiammazione sistemica cronica di basso grado, in particolare nell’iperglicemia cronica. E’ stato dimostrato che la via innescata dall’infiammazione viene inibita dall’incubazione con </a:t>
            </a:r>
            <a:r>
              <a:rPr lang="it-IT" sz="1200" dirty="0" err="1"/>
              <a:t>ovotiolo</a:t>
            </a:r>
            <a:r>
              <a:rPr lang="it-IT" sz="1200" dirty="0"/>
              <a:t> in colture di cellule endoteliali derivanti dal cordone ombelicale di donne affette da diabete gestazionale</a:t>
            </a:r>
            <a:r>
              <a:rPr lang="it-IT" sz="1200" b="0" i="0" dirty="0">
                <a:solidFill>
                  <a:srgbClr val="091F30"/>
                </a:solidFill>
                <a:effectLst/>
              </a:rPr>
              <a:t>. </a:t>
            </a:r>
          </a:p>
          <a:p>
            <a:pPr algn="just"/>
            <a:r>
              <a:rPr lang="it-IT" sz="1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Descrizione tecnica:</a:t>
            </a:r>
          </a:p>
          <a:p>
            <a:pPr algn="just"/>
            <a:r>
              <a:rPr lang="it-IT" sz="1200" dirty="0"/>
              <a:t>La ricerca di nuovi principi attivi di origine naturale impiegati come integratori alimentari nella prevenzione dell’insorgenza delle malattie infiammatorie e come medicamenti per il trattamento delle stesse patologie risulta essere particolarmente innovativa e di grande interesse farmaceutico. È stato dimostrato che gli </a:t>
            </a:r>
            <a:r>
              <a:rPr lang="it-IT" sz="1200" dirty="0" err="1"/>
              <a:t>ovotioli</a:t>
            </a:r>
            <a:r>
              <a:rPr lang="it-IT" sz="1200" dirty="0"/>
              <a:t>, molecole di origine naturale estratte e purificate da uova di riccio di mare, in vitro non mostrano effetti citotossici mentre aiutano ad alleviare lo stato infiammatorio associato a diverse patologie per le quali spesso i farmaci in commercio risultano nel tempo dannosi. In particolare, nel brevetto è stato dimostrato che l’</a:t>
            </a:r>
            <a:r>
              <a:rPr lang="it-IT" sz="1200" dirty="0" err="1"/>
              <a:t>ovotiolo</a:t>
            </a:r>
            <a:r>
              <a:rPr lang="it-IT" sz="1200" dirty="0"/>
              <a:t> A ha un effetto protettivo su colture di cellule endoteliali ottenute da cordone ombelicale di donne gravide affette diabete gestazionale. Infatti, la molecola è in grado di inibire l’adesione dei monociti all’endotelio e ridurre la produzione di radicali liberi, prevenendo potenzialmente la formazione di placche aterosclerotiche. Tali risultati supportano un possibile uso preventivo e terapeutico degli </a:t>
            </a:r>
            <a:r>
              <a:rPr lang="it-IT" sz="1200" dirty="0" err="1"/>
              <a:t>ovotioli</a:t>
            </a:r>
            <a:r>
              <a:rPr lang="it-IT" sz="1200" dirty="0"/>
              <a:t> nel trattamento delle patologie infiammatorie croniche di basso grado, tra cui tutte le malattie cardio-, cerebro-vascolari e il diabete.</a:t>
            </a:r>
            <a:endParaRPr lang="it-IT" sz="1200" b="1" i="1" dirty="0"/>
          </a:p>
          <a:p>
            <a:pPr algn="l"/>
            <a:endParaRPr lang="it-IT" dirty="0"/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A394C58D-174D-A461-BA2C-5D9A6C4A9505}"/>
              </a:ext>
            </a:extLst>
          </p:cNvPr>
          <p:cNvSpPr txBox="1">
            <a:spLocks/>
          </p:cNvSpPr>
          <p:nvPr/>
        </p:nvSpPr>
        <p:spPr>
          <a:xfrm>
            <a:off x="378459" y="5025567"/>
            <a:ext cx="7689390" cy="2687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Link a piattaforma Knowledge Share:</a:t>
            </a:r>
          </a:p>
          <a:p>
            <a:pPr algn="just"/>
            <a:r>
              <a:rPr lang="it-IT" sz="1200" dirty="0">
                <a:hlinkClick r:id="rId2"/>
              </a:rPr>
              <a:t>https://www.knowledge-share.eu/it/brevetti/ovotioli-e-infiammazione-cronica-di-basso-grado</a:t>
            </a:r>
            <a:endParaRPr lang="it-IT" sz="1200" dirty="0"/>
          </a:p>
          <a:p>
            <a:pPr algn="just"/>
            <a:endParaRPr lang="it-IT" sz="1200" dirty="0"/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70C3AE51-3584-D913-1D75-1131A288AFAD}"/>
              </a:ext>
            </a:extLst>
          </p:cNvPr>
          <p:cNvSpPr txBox="1">
            <a:spLocks/>
          </p:cNvSpPr>
          <p:nvPr/>
        </p:nvSpPr>
        <p:spPr>
          <a:xfrm>
            <a:off x="7204411" y="2066025"/>
            <a:ext cx="4480560" cy="2687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RIASSUNTIVO DELL’INENZIONE:</a:t>
            </a:r>
          </a:p>
          <a:p>
            <a:pPr algn="l"/>
            <a:endParaRPr lang="it-IT" dirty="0"/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id="{BDBDAE35-E551-DE9C-335F-E4FB998DABB0}"/>
              </a:ext>
            </a:extLst>
          </p:cNvPr>
          <p:cNvSpPr txBox="1">
            <a:spLocks/>
          </p:cNvSpPr>
          <p:nvPr/>
        </p:nvSpPr>
        <p:spPr>
          <a:xfrm>
            <a:off x="324804" y="365466"/>
            <a:ext cx="4480560" cy="2687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Descrizione</a:t>
            </a:r>
          </a:p>
          <a:p>
            <a:pPr algn="l"/>
            <a:endParaRPr lang="it-IT" dirty="0"/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0D6F8C6F-D3F3-5AD3-2084-8AC736D9A458}"/>
              </a:ext>
            </a:extLst>
          </p:cNvPr>
          <p:cNvCxnSpPr>
            <a:cxnSpLocks/>
          </p:cNvCxnSpPr>
          <p:nvPr/>
        </p:nvCxnSpPr>
        <p:spPr>
          <a:xfrm>
            <a:off x="474346" y="937260"/>
            <a:ext cx="209073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Immagine 11">
            <a:extLst>
              <a:ext uri="{FF2B5EF4-FFF2-40B4-BE49-F238E27FC236}">
                <a16:creationId xmlns:a16="http://schemas.microsoft.com/office/drawing/2014/main" id="{0C2CE131-B1A2-C505-9478-38DD0E5F71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2820" y="5719435"/>
            <a:ext cx="2651990" cy="1000086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CCA70C68-507E-E714-1E1B-82C6C47674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6022" y="5957327"/>
            <a:ext cx="1432684" cy="524301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1F783E18-8AA7-00AF-F019-0B496D9528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04411" y="1290705"/>
            <a:ext cx="4648200" cy="352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053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Problema</a:t>
            </a:r>
            <a:endParaRPr lang="it-IT" sz="3200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>
            <a:cxnSpLocks/>
          </p:cNvCxnSpPr>
          <p:nvPr/>
        </p:nvCxnSpPr>
        <p:spPr>
          <a:xfrm>
            <a:off x="708660" y="1154430"/>
            <a:ext cx="170886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C41954E-C38C-CA7D-4F17-16627C34D218}"/>
              </a:ext>
            </a:extLst>
          </p:cNvPr>
          <p:cNvSpPr txBox="1"/>
          <p:nvPr/>
        </p:nvSpPr>
        <p:spPr>
          <a:xfrm>
            <a:off x="2437487" y="2559026"/>
            <a:ext cx="86009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Prevenzione delle malattie infiammatorie e trattamento della Infiammazione Sistemica Cronica di basso grado e delle patologie correlate.</a:t>
            </a:r>
          </a:p>
          <a:p>
            <a:pPr algn="just"/>
            <a:r>
              <a:rPr lang="it-IT" sz="2000" b="0" i="0" dirty="0">
                <a:solidFill>
                  <a:srgbClr val="091F30"/>
                </a:solidFill>
                <a:effectLst/>
              </a:rPr>
              <a:t>.</a:t>
            </a:r>
            <a:endParaRPr lang="it-IT" sz="2000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FFA7BC0-FB0E-4794-F8F5-1C939A48B4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5995" y="5554853"/>
            <a:ext cx="2651990" cy="890093"/>
          </a:xfrm>
          <a:prstGeom prst="rect">
            <a:avLst/>
          </a:prstGeom>
        </p:spPr>
      </p:pic>
      <p:pic>
        <p:nvPicPr>
          <p:cNvPr id="17" name="Immagine 16">
            <a:extLst>
              <a:ext uri="{FF2B5EF4-FFF2-40B4-BE49-F238E27FC236}">
                <a16:creationId xmlns:a16="http://schemas.microsoft.com/office/drawing/2014/main" id="{7AF07F53-23A8-1B94-14CB-0EAFA2FA91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6650" y="5737748"/>
            <a:ext cx="1432684" cy="524301"/>
          </a:xfrm>
          <a:prstGeom prst="rect">
            <a:avLst/>
          </a:prstGeom>
        </p:spPr>
      </p:pic>
      <p:pic>
        <p:nvPicPr>
          <p:cNvPr id="2" name="Elemento grafico 1" descr="Badge 1 contorno">
            <a:extLst>
              <a:ext uri="{FF2B5EF4-FFF2-40B4-BE49-F238E27FC236}">
                <a16:creationId xmlns:a16="http://schemas.microsoft.com/office/drawing/2014/main" id="{53DF22EE-D8D9-A114-FFBE-F1BD333A2D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10642" y="2514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51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Tecnologia</a:t>
            </a:r>
            <a:endParaRPr lang="it-IT" sz="3200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>
            <a:cxnSpLocks/>
          </p:cNvCxnSpPr>
          <p:nvPr/>
        </p:nvCxnSpPr>
        <p:spPr>
          <a:xfrm>
            <a:off x="708660" y="1154430"/>
            <a:ext cx="18842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C41954E-C38C-CA7D-4F17-16627C34D218}"/>
              </a:ext>
            </a:extLst>
          </p:cNvPr>
          <p:cNvSpPr txBox="1"/>
          <p:nvPr/>
        </p:nvSpPr>
        <p:spPr>
          <a:xfrm>
            <a:off x="3199760" y="1635697"/>
            <a:ext cx="813816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b="0" i="0" dirty="0">
                <a:solidFill>
                  <a:srgbClr val="091F30"/>
                </a:solidFill>
                <a:effectLst/>
              </a:rPr>
              <a:t>L’</a:t>
            </a:r>
            <a:r>
              <a:rPr lang="it-IT" sz="2000" dirty="0">
                <a:solidFill>
                  <a:srgbClr val="091F30"/>
                </a:solidFill>
              </a:rPr>
              <a:t>invenzione ha alla base l’utilizzo degli  </a:t>
            </a:r>
            <a:r>
              <a:rPr lang="it-IT" dirty="0" err="1"/>
              <a:t>ovotioli</a:t>
            </a:r>
            <a:r>
              <a:rPr lang="it-IT" dirty="0"/>
              <a:t>, molecole di origine naturale estratte e purificate da uova di riccio di mare, in vitro. Le seguenti molecole non mostrano effetti citotossici mentre aiutano ad alleviare lo stato infiammatorio associato a diverse patologie per le quali spesso i farmaci in commercio risultano nel tempo dannosi. In particolare, nel brevetto è stato dimostrato che l’</a:t>
            </a:r>
            <a:r>
              <a:rPr lang="it-IT" dirty="0" err="1"/>
              <a:t>ovotiolo</a:t>
            </a:r>
            <a:r>
              <a:rPr lang="it-IT" dirty="0"/>
              <a:t> A ha un effetto protettivo su colture di cellule endoteliali ottenute da cordone ombelicale di donne gravide affette diabete gestazionale.</a:t>
            </a:r>
            <a:r>
              <a:rPr lang="it-IT" sz="2000" b="0" i="0" dirty="0">
                <a:solidFill>
                  <a:srgbClr val="091F30"/>
                </a:solidFill>
                <a:effectLst/>
              </a:rPr>
              <a:t>.</a:t>
            </a:r>
            <a:endParaRPr lang="it-IT" dirty="0"/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4567D74A-DF2B-5B62-78C4-59EF380821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9503" y="5822178"/>
            <a:ext cx="1432684" cy="524301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C8E0E115-5D78-D377-0E21-4309A0F5D7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2103" y="5551715"/>
            <a:ext cx="2651990" cy="977662"/>
          </a:xfrm>
          <a:prstGeom prst="rect">
            <a:avLst/>
          </a:prstGeom>
        </p:spPr>
      </p:pic>
      <p:pic>
        <p:nvPicPr>
          <p:cNvPr id="2" name="Elemento grafico 1" descr="Badge contorno">
            <a:extLst>
              <a:ext uri="{FF2B5EF4-FFF2-40B4-BE49-F238E27FC236}">
                <a16:creationId xmlns:a16="http://schemas.microsoft.com/office/drawing/2014/main" id="{25CA0C85-BBAB-CAA4-23F5-B2075E4963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305" y="185464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954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Mercato</a:t>
            </a:r>
            <a:endParaRPr lang="it-IT" sz="3200" dirty="0"/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90A9D891-5100-1C04-2E5D-1B49F8E40308}"/>
              </a:ext>
            </a:extLst>
          </p:cNvPr>
          <p:cNvSpPr txBox="1">
            <a:spLocks/>
          </p:cNvSpPr>
          <p:nvPr/>
        </p:nvSpPr>
        <p:spPr>
          <a:xfrm>
            <a:off x="624840" y="3283312"/>
            <a:ext cx="5471160" cy="2687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t-IT" sz="18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l"/>
            <a:endParaRPr lang="it-IT" sz="18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l"/>
            <a:endParaRPr lang="it-IT" sz="18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l"/>
            <a:endParaRPr lang="it-IT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/>
          <p:nvPr/>
        </p:nvCxnSpPr>
        <p:spPr>
          <a:xfrm>
            <a:off x="708660" y="1154430"/>
            <a:ext cx="153162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C41954E-C38C-CA7D-4F17-16627C34D218}"/>
              </a:ext>
            </a:extLst>
          </p:cNvPr>
          <p:cNvSpPr txBox="1"/>
          <p:nvPr/>
        </p:nvSpPr>
        <p:spPr>
          <a:xfrm>
            <a:off x="3211830" y="945074"/>
            <a:ext cx="813816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Il mercato globale dei farmaci antinfiammatori sta vivendo una crescita significativa, con una dimensione di mercato prevista di 272,35 miliardi di dollari entro il 2033, con un CAGR dell'8,5% dal 2024 al 2033.</a:t>
            </a:r>
          </a:p>
          <a:p>
            <a:r>
              <a:rPr lang="it-IT" sz="1100" i="1" dirty="0"/>
              <a:t>Fonte:  </a:t>
            </a:r>
            <a:r>
              <a:rPr lang="it-IT" sz="1100" i="1"/>
              <a:t>www.novaoneadvisor.com</a:t>
            </a:r>
            <a:r>
              <a:rPr lang="it-IT" sz="1100" i="1" dirty="0"/>
              <a:t> </a:t>
            </a:r>
          </a:p>
          <a:p>
            <a:endParaRPr lang="it-IT" sz="1100" i="1" dirty="0"/>
          </a:p>
          <a:p>
            <a:endParaRPr lang="it-IT" sz="1100" i="1" dirty="0"/>
          </a:p>
          <a:p>
            <a:endParaRPr lang="it-IT" sz="1100" i="1" dirty="0"/>
          </a:p>
        </p:txBody>
      </p:sp>
      <p:sp>
        <p:nvSpPr>
          <p:cNvPr id="14" name="TextBox 12">
            <a:extLst>
              <a:ext uri="{FF2B5EF4-FFF2-40B4-BE49-F238E27FC236}">
                <a16:creationId xmlns:a16="http://schemas.microsoft.com/office/drawing/2014/main" id="{C5D18E57-F47B-946E-D93E-E29A9B3462F4}"/>
              </a:ext>
            </a:extLst>
          </p:cNvPr>
          <p:cNvSpPr txBox="1"/>
          <p:nvPr/>
        </p:nvSpPr>
        <p:spPr>
          <a:xfrm>
            <a:off x="5285561" y="5280660"/>
            <a:ext cx="28057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 Market </a:t>
            </a:r>
            <a:r>
              <a:rPr lang="it-IT" sz="1200" dirty="0" err="1"/>
              <a:t>growth</a:t>
            </a:r>
            <a:r>
              <a:rPr lang="it-IT" sz="1200" dirty="0"/>
              <a:t> rate from 2024 to 2033</a:t>
            </a:r>
          </a:p>
          <a:p>
            <a:endParaRPr lang="en-GB" dirty="0"/>
          </a:p>
        </p:txBody>
      </p:sp>
      <p:pic>
        <p:nvPicPr>
          <p:cNvPr id="15" name="Graphic 11" descr="Arrow: Straight with solid fill">
            <a:extLst>
              <a:ext uri="{FF2B5EF4-FFF2-40B4-BE49-F238E27FC236}">
                <a16:creationId xmlns:a16="http://schemas.microsoft.com/office/drawing/2014/main" id="{57DDC10F-1604-E717-0E29-9BD582C879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9128869" y="3144605"/>
            <a:ext cx="702132" cy="702132"/>
          </a:xfrm>
          <a:prstGeom prst="rect">
            <a:avLst/>
          </a:prstGeom>
        </p:spPr>
      </p:pic>
      <p:sp>
        <p:nvSpPr>
          <p:cNvPr id="16" name="TextBox 14">
            <a:extLst>
              <a:ext uri="{FF2B5EF4-FFF2-40B4-BE49-F238E27FC236}">
                <a16:creationId xmlns:a16="http://schemas.microsoft.com/office/drawing/2014/main" id="{9E2223BE-18CF-2BD0-AC7B-29E050ED9D20}"/>
              </a:ext>
            </a:extLst>
          </p:cNvPr>
          <p:cNvSpPr txBox="1"/>
          <p:nvPr/>
        </p:nvSpPr>
        <p:spPr>
          <a:xfrm>
            <a:off x="10035717" y="3152001"/>
            <a:ext cx="10230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000" dirty="0"/>
              <a:t>8,5%</a:t>
            </a:r>
            <a:endParaRPr lang="en-GB" sz="3000" dirty="0"/>
          </a:p>
        </p:txBody>
      </p:sp>
      <p:pic>
        <p:nvPicPr>
          <p:cNvPr id="20" name="Immagine 19">
            <a:extLst>
              <a:ext uri="{FF2B5EF4-FFF2-40B4-BE49-F238E27FC236}">
                <a16:creationId xmlns:a16="http://schemas.microsoft.com/office/drawing/2014/main" id="{A1B50DDB-8561-B6B2-ECF8-29968EB3CF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6650" y="6140417"/>
            <a:ext cx="1432684" cy="524301"/>
          </a:xfrm>
          <a:prstGeom prst="rect">
            <a:avLst/>
          </a:prstGeom>
        </p:spPr>
      </p:pic>
      <p:pic>
        <p:nvPicPr>
          <p:cNvPr id="22" name="Immagine 21">
            <a:extLst>
              <a:ext uri="{FF2B5EF4-FFF2-40B4-BE49-F238E27FC236}">
                <a16:creationId xmlns:a16="http://schemas.microsoft.com/office/drawing/2014/main" id="{8213571B-3C43-8466-E048-862947C508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4591" y="5822475"/>
            <a:ext cx="2651990" cy="890093"/>
          </a:xfrm>
          <a:prstGeom prst="rect">
            <a:avLst/>
          </a:prstGeom>
        </p:spPr>
      </p:pic>
      <p:pic>
        <p:nvPicPr>
          <p:cNvPr id="4" name="Elemento grafico 3" descr="Badge 3 contorno">
            <a:extLst>
              <a:ext uri="{FF2B5EF4-FFF2-40B4-BE49-F238E27FC236}">
                <a16:creationId xmlns:a16="http://schemas.microsoft.com/office/drawing/2014/main" id="{B7023815-5B32-5A90-6ED0-80A084C57E5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71435" y="2368912"/>
            <a:ext cx="914400" cy="914400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D6C6968A-08B0-F9B7-4853-3E17216C059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37026" y="2522135"/>
            <a:ext cx="5397777" cy="2673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66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Punti di forza e debolezza   delle attuali tecnologie</a:t>
            </a:r>
            <a:endParaRPr lang="it-IT" sz="3200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>
            <a:cxnSpLocks/>
          </p:cNvCxnSpPr>
          <p:nvPr/>
        </p:nvCxnSpPr>
        <p:spPr>
          <a:xfrm>
            <a:off x="857250" y="1645920"/>
            <a:ext cx="404622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C41954E-C38C-CA7D-4F17-16627C34D218}"/>
              </a:ext>
            </a:extLst>
          </p:cNvPr>
          <p:cNvSpPr txBox="1"/>
          <p:nvPr/>
        </p:nvSpPr>
        <p:spPr>
          <a:xfrm>
            <a:off x="2880360" y="2551837"/>
            <a:ext cx="81381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I trattamenti per le infezioni di basso grado hanno punti di forza e di debolezza. Tra i punti di forza, c'è la possibilità di trattare efficacemente tali infezioni con terapie mirate, riducendo il rischio di complicanze e cronicizzazione. Tuttavia, possono esserci delle debolezze, come la difficoltà di identificare tempestivamente le infezioni di basso grado, la possibile resistenza ai farmaci e gli effetti collaterali delle terapie e la tossicità</a:t>
            </a:r>
          </a:p>
        </p:txBody>
      </p:sp>
      <p:pic>
        <p:nvPicPr>
          <p:cNvPr id="8" name="Elemento grafico 7" descr="Badge 4 contorno">
            <a:extLst>
              <a:ext uri="{FF2B5EF4-FFF2-40B4-BE49-F238E27FC236}">
                <a16:creationId xmlns:a16="http://schemas.microsoft.com/office/drawing/2014/main" id="{997D4755-4755-7D20-7FF4-D51909BED1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29846" y="2755392"/>
            <a:ext cx="914400" cy="914400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555430CD-E3A6-94FF-D42E-244D577A1C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6171" y="5676066"/>
            <a:ext cx="2651990" cy="890093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2C213763-B6BC-26D9-F680-4EE0ADB0E4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92056" y="5958114"/>
            <a:ext cx="1432684" cy="5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133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Killer Application</a:t>
            </a:r>
            <a:endParaRPr lang="it-IT" sz="3200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>
            <a:cxnSpLocks/>
          </p:cNvCxnSpPr>
          <p:nvPr/>
        </p:nvCxnSpPr>
        <p:spPr>
          <a:xfrm>
            <a:off x="708660" y="1154430"/>
            <a:ext cx="33147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C41954E-C38C-CA7D-4F17-16627C34D218}"/>
              </a:ext>
            </a:extLst>
          </p:cNvPr>
          <p:cNvSpPr txBox="1"/>
          <p:nvPr/>
        </p:nvSpPr>
        <p:spPr>
          <a:xfrm>
            <a:off x="3253740" y="2364466"/>
            <a:ext cx="813816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Ricerca scientifica</a:t>
            </a:r>
          </a:p>
          <a:p>
            <a:r>
              <a:rPr lang="it-IT" dirty="0"/>
              <a:t>Settore nutraceutico e farmaceutico: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Sviluppo di un integratore alimentare per la prevenzione delle malattie infiammatorie;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Sviluppo di un farmaco per la prevenzione ed il trattamento della Infiammazione Sistemica Cronica di basso grado e delle patologie correlate.</a:t>
            </a:r>
          </a:p>
          <a:p>
            <a:pPr algn="just"/>
            <a:endParaRPr lang="it-IT" sz="2000" b="0" i="0" dirty="0">
              <a:solidFill>
                <a:srgbClr val="091F30"/>
              </a:solidFill>
              <a:effectLst/>
            </a:endParaRPr>
          </a:p>
          <a:p>
            <a:endParaRPr lang="it-IT" dirty="0"/>
          </a:p>
        </p:txBody>
      </p:sp>
      <p:pic>
        <p:nvPicPr>
          <p:cNvPr id="8" name="Elemento grafico 7" descr="Badge 5 contorno">
            <a:extLst>
              <a:ext uri="{FF2B5EF4-FFF2-40B4-BE49-F238E27FC236}">
                <a16:creationId xmlns:a16="http://schemas.microsoft.com/office/drawing/2014/main" id="{F833F10B-9B44-1F15-040C-DC4E089181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3475" y="2411073"/>
            <a:ext cx="914400" cy="914400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8AC53E0B-FD63-2DB5-393C-2360320E6F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2820" y="5780027"/>
            <a:ext cx="1432684" cy="524301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5868648D-9B22-6A79-26FB-FD32CE55D6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7623" y="5490694"/>
            <a:ext cx="2651990" cy="1102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216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CC0F681-DA81-AAC2-C3CB-77E7BD1F4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595948"/>
            <a:ext cx="5471160" cy="2687364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      TRL/Call to action</a:t>
            </a:r>
            <a:endParaRPr lang="it-IT" sz="3200" dirty="0"/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CCA5611A-79EB-FC7C-60EF-F055AA58A9AE}"/>
              </a:ext>
            </a:extLst>
          </p:cNvPr>
          <p:cNvSpPr txBox="1">
            <a:spLocks/>
          </p:cNvSpPr>
          <p:nvPr/>
        </p:nvSpPr>
        <p:spPr>
          <a:xfrm>
            <a:off x="7486650" y="1577340"/>
            <a:ext cx="4187190" cy="2581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solidFill>
                  <a:schemeClr val="bg1"/>
                </a:solidFill>
              </a:rPr>
              <a:t>Titolo rappresentativo del brevetto:</a:t>
            </a:r>
          </a:p>
          <a:p>
            <a:pPr algn="l"/>
            <a:endParaRPr lang="it-IT" dirty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E6D6AFA-FDFF-96CD-D701-6716919FF621}"/>
              </a:ext>
            </a:extLst>
          </p:cNvPr>
          <p:cNvCxnSpPr>
            <a:cxnSpLocks/>
          </p:cNvCxnSpPr>
          <p:nvPr/>
        </p:nvCxnSpPr>
        <p:spPr>
          <a:xfrm>
            <a:off x="971550" y="1154430"/>
            <a:ext cx="356287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C41954E-C38C-CA7D-4F17-16627C34D218}"/>
              </a:ext>
            </a:extLst>
          </p:cNvPr>
          <p:cNvSpPr txBox="1"/>
          <p:nvPr/>
        </p:nvSpPr>
        <p:spPr>
          <a:xfrm>
            <a:off x="3124200" y="1682387"/>
            <a:ext cx="813816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/>
              <a:t>Il brevetto ha un TRL 3. Il brevetto è stato depositato e concesso con estensione italiana ed europea/WO. L’idea nasce dalla collaborazione di  due team afferenti a due enti di ricerca, l’Università </a:t>
            </a:r>
            <a:r>
              <a:rPr lang="it-IT" sz="2000" dirty="0" err="1"/>
              <a:t>G.d’Annunzio</a:t>
            </a:r>
            <a:r>
              <a:rPr lang="it-IT" sz="2000" dirty="0"/>
              <a:t> di Chieti Pescara e la Stazione Zoologica </a:t>
            </a:r>
            <a:r>
              <a:rPr lang="it-IT" sz="2000" dirty="0" err="1"/>
              <a:t>Anthon</a:t>
            </a:r>
            <a:r>
              <a:rPr lang="it-IT" sz="2000" dirty="0"/>
              <a:t> Dorn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). Il </a:t>
            </a:r>
            <a:r>
              <a:rPr lang="en-US" sz="2000" b="0" i="0" dirty="0" err="1">
                <a:solidFill>
                  <a:srgbClr val="091F30"/>
                </a:solidFill>
                <a:effectLst/>
              </a:rPr>
              <a:t>brevetto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091F30"/>
                </a:solidFill>
                <a:effectLst/>
              </a:rPr>
              <a:t>rispetta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 il principio del DNSH ed il </a:t>
            </a:r>
            <a:r>
              <a:rPr lang="en-US" sz="2000" b="0" i="0" dirty="0" err="1">
                <a:solidFill>
                  <a:srgbClr val="091F30"/>
                </a:solidFill>
                <a:effectLst/>
              </a:rPr>
              <a:t>suo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091F30"/>
                </a:solidFill>
                <a:effectLst/>
              </a:rPr>
              <a:t>mercato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 è in </a:t>
            </a:r>
            <a:r>
              <a:rPr lang="en-US" sz="2000" b="0" i="0" dirty="0" err="1">
                <a:solidFill>
                  <a:srgbClr val="091F30"/>
                </a:solidFill>
                <a:effectLst/>
              </a:rPr>
              <a:t>ampia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091F30"/>
                </a:solidFill>
                <a:effectLst/>
              </a:rPr>
              <a:t>crescita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 a </a:t>
            </a:r>
            <a:r>
              <a:rPr lang="en-US" sz="2000" b="0" i="0" dirty="0" err="1">
                <a:solidFill>
                  <a:srgbClr val="091F30"/>
                </a:solidFill>
                <a:effectLst/>
              </a:rPr>
              <a:t>livello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091F30"/>
                </a:solidFill>
                <a:effectLst/>
              </a:rPr>
              <a:t>globale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. </a:t>
            </a:r>
            <a:r>
              <a:rPr lang="en-US" sz="2000" dirty="0">
                <a:solidFill>
                  <a:srgbClr val="091F30"/>
                </a:solidFill>
              </a:rPr>
              <a:t>S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i </a:t>
            </a:r>
            <a:r>
              <a:rPr lang="en-US" sz="2000" b="0" i="0" dirty="0" err="1">
                <a:solidFill>
                  <a:srgbClr val="091F30"/>
                </a:solidFill>
                <a:effectLst/>
              </a:rPr>
              <a:t>prevede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 un CARG del </a:t>
            </a:r>
            <a:r>
              <a:rPr lang="en-US" sz="2000" dirty="0">
                <a:solidFill>
                  <a:srgbClr val="091F30"/>
                </a:solidFill>
              </a:rPr>
              <a:t>8,5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% per il </a:t>
            </a:r>
            <a:r>
              <a:rPr lang="en-US" sz="2000" b="0" i="0" dirty="0" err="1">
                <a:solidFill>
                  <a:srgbClr val="091F30"/>
                </a:solidFill>
                <a:effectLst/>
              </a:rPr>
              <a:t>period</a:t>
            </a:r>
            <a:r>
              <a:rPr lang="en-US" sz="2000" dirty="0" err="1">
                <a:solidFill>
                  <a:srgbClr val="091F30"/>
                </a:solidFill>
              </a:rPr>
              <a:t>o</a:t>
            </a:r>
            <a:r>
              <a:rPr lang="en-US" sz="2000" b="0" i="0" dirty="0">
                <a:solidFill>
                  <a:srgbClr val="091F30"/>
                </a:solidFill>
                <a:effectLst/>
              </a:rPr>
              <a:t> (2024-2023). </a:t>
            </a:r>
            <a:r>
              <a:rPr lang="it-IT" sz="2000" dirty="0"/>
              <a:t> I vantaggi dell’invenzione sono: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Molecola naturale di origine marina;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Assenza di tossicità;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Elevato effetto antiossidante a basse dosi;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Elevato effetto antinfiammatorio a basse dosi;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Potenziale azione </a:t>
            </a:r>
            <a:r>
              <a:rPr lang="it-IT" dirty="0" err="1"/>
              <a:t>antiaterosclerotica</a:t>
            </a:r>
            <a:endParaRPr lang="it-IT" dirty="0"/>
          </a:p>
          <a:p>
            <a:pPr algn="just"/>
            <a:endParaRPr lang="it-IT" sz="2000" dirty="0"/>
          </a:p>
        </p:txBody>
      </p:sp>
      <p:pic>
        <p:nvPicPr>
          <p:cNvPr id="5" name="Elemento grafico 4" descr="Badge 6 contorno">
            <a:extLst>
              <a:ext uri="{FF2B5EF4-FFF2-40B4-BE49-F238E27FC236}">
                <a16:creationId xmlns:a16="http://schemas.microsoft.com/office/drawing/2014/main" id="{E03EA042-4AFD-39D3-E033-0DC29E6655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99210" y="2411073"/>
            <a:ext cx="914400" cy="914400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E45A1E62-86CF-67AB-F1DE-9C86BE15D8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4010" y="5367294"/>
            <a:ext cx="2651990" cy="1169210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1CC140B3-3F9E-1213-FE2A-61E0ACA272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46496" y="5689748"/>
            <a:ext cx="1432684" cy="5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6165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3189</TotalTime>
  <Words>849</Words>
  <Application>Microsoft Office PowerPoint</Application>
  <PresentationFormat>Widescreen</PresentationFormat>
  <Paragraphs>76</Paragraphs>
  <Slides>11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Century Gothic</vt:lpstr>
      <vt:lpstr>Tema di Office</vt:lpstr>
      <vt:lpstr>BREVETTI  UNIVERSITA’ G.’DANNUNZIO</vt:lpstr>
      <vt:lpstr>Ovotioli e infiammazione cronica di basso grado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GRAZIE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Consuela Torelli</dc:creator>
  <cp:lastModifiedBy>Consuela Torelli</cp:lastModifiedBy>
  <cp:revision>23</cp:revision>
  <dcterms:created xsi:type="dcterms:W3CDTF">2024-08-19T10:14:01Z</dcterms:created>
  <dcterms:modified xsi:type="dcterms:W3CDTF">2025-11-24T12:04:31Z</dcterms:modified>
</cp:coreProperties>
</file>