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4" r:id="rId6"/>
    <p:sldId id="258" r:id="rId7"/>
    <p:sldId id="261" r:id="rId8"/>
    <p:sldId id="262" r:id="rId9"/>
    <p:sldId id="265" r:id="rId10"/>
    <p:sldId id="263" r:id="rId11"/>
    <p:sldId id="266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5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6830F-7D3E-48D0-9064-ED24880AF99F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B2E92-08B9-436B-B4FD-93A468E73BD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0214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BB2E92-08B9-436B-B4FD-93A468E73BDE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2074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E855BF-47DF-7183-8B83-A8DA04FEE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A9A1BB7-A180-08AE-444B-B6A1EFE93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BD350F-4E81-1847-2014-DAAD32803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7D5E23-D2EC-8955-1056-6C9A707E0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680C3C-FBF8-2962-E75F-1683F2861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231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B763F0-C1D7-F2E6-8596-B3FC63B6D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D306A63-3BBD-D0B6-E0A0-D6078B3CB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6EC8B7-5D19-519C-3DF1-03C6D1EB6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D076BE-BABA-072F-3551-FF3202205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2F0448-40FE-18B7-F3F6-148113088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679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CB2761D-09F4-C639-0ED7-1117741BE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7CA5173-0BEE-8DA2-07A0-270918F20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8279E8-7A90-D4F5-3C53-6F731CAEF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A0B3C3-5A15-BC92-9192-30B78F02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57B60-0665-1CCD-C6B8-5C2A664C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31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B841B-5CF7-D3DB-6EE0-D2904F385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53E53D-1C68-1128-FB7A-CCA78C3D6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AA520E-BC54-FA7E-337F-F1AFB86E6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B0B55F-92C4-D55D-DE8F-A6389E927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6AA64-0AD2-B1DF-8E75-F1D2ADF0D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133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CAF934-AAB4-4AEF-CDC4-4BAEBCAD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F3DDB36-A235-811B-84ED-56A9FDD51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07F1E0-F6AB-D4EC-C994-8A59EF151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B8A964-C149-2ABC-DF00-E38320E4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396376-28F2-7912-E447-C8138C0D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529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1525F2-A858-F9C1-2AC5-CF42A3E92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7BBA2D-37CF-65BD-EC2A-A9B8E37DE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602A451-D172-1FEE-A1A0-97FCE48D7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F298F44-B017-EE37-F649-9FD27CA7A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5CA5B4-53F9-F776-0026-EEA9C2F7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06025-AADF-FEFA-246A-E8168CF33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134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8D85F1-428F-024E-62BA-88827DD6A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A31EAF1-F66A-F3FB-9260-DF433EB4A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0CDDD34-350C-52D4-C634-0C509BE3F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D3E7B93-9870-C960-957E-8F82D1304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F47CB24-0EB5-0662-5FB0-A9006AB9C9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49E8068-E0B3-D003-040B-7A8EB0704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CF565E2-BDC0-1487-0AC0-A0B640E0D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DC75235-8A3C-C63B-C8EC-A04C136FC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927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313630-6AEB-B47C-0759-D69162764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32EF25B-5F4E-2248-49B0-02E4D7206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FEFD821-676D-8E5C-0157-C6ADE790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9F5C358-E637-891C-71EF-3D93BCACE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647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5E683B8-BF08-7826-0426-E76A78FB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8FD1DA1-756B-6AFF-D782-855F9FFF1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13F2351-2EB6-988E-88D9-7A5A9846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649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D4D0FA-F79D-5FFB-7241-3FDF68503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8D5772-B85D-D286-CF93-5DAEBC9D0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6FAA8F3-4577-D0DE-9BE7-844105CBC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1CB14F-4577-7CB2-0558-BDC55004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914279E-C936-6432-D98A-CAE5EA817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816F56A-AD0C-1636-B99F-C5AA69C1B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9456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C4638A-E172-6B72-35BA-51D928F0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24263F5-157A-B73A-768A-B96C19E51E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6CF097B-3DF2-D5E4-1307-33B21C53E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4C600D4-7C14-8C5C-F97B-09CC5D99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B0C2A-5EBB-1949-6B35-4DD62D9B4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888DAA-E8A0-0509-AC43-67B4B4D0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40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8F7568D-209B-91FE-AACB-849353E3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9838DA-169D-05ED-0B70-3D4764FE5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4DF602-123F-01CA-6FF8-C3063F19E9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6E19FA-5BBD-4B10-A244-F56D0AD0F148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6FD111-98E5-732A-9C11-CCC1BC3889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4DA4CC-3C5F-406A-7F16-D030AC8DF4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E14187-1971-46F0-BD74-4428E363CE7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617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in/alexei-kalaboukhov-41ba1727/overlay/about-this-profile/" TargetMode="External"/><Relationship Id="rId3" Type="http://schemas.openxmlformats.org/officeDocument/2006/relationships/image" Target="../media/image14.png"/><Relationship Id="rId7" Type="http://schemas.openxmlformats.org/officeDocument/2006/relationships/hyperlink" Target="mailto:federico.maspero@polimi.i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niele.marre@spin.cnr.it" TargetMode="External"/><Relationship Id="rId5" Type="http://schemas.openxmlformats.org/officeDocument/2006/relationships/hyperlink" Target="mailto:lluca.pellegrino@spin.cnr.it" TargetMode="External"/><Relationship Id="rId4" Type="http://schemas.openxmlformats.org/officeDocument/2006/relationships/hyperlink" Target="mailto:nicola.manca@spin.cnr.it" TargetMode="External"/><Relationship Id="rId9" Type="http://schemas.openxmlformats.org/officeDocument/2006/relationships/hyperlink" Target="mailto:stefania.dellapenna@unich.i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knowledge-share.eu/it/brevetti/dispositivo-per-la-detezione-di-campi-magnetici-ultra-bassi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2" Type="http://schemas.openxmlformats.org/officeDocument/2006/relationships/hyperlink" Target="https://www.mordorintelligence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18.sv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C7100CB1-7F40-9639-E8BD-CF80C2359E51}"/>
              </a:ext>
            </a:extLst>
          </p:cNvPr>
          <p:cNvSpPr/>
          <p:nvPr/>
        </p:nvSpPr>
        <p:spPr>
          <a:xfrm>
            <a:off x="627105" y="430847"/>
            <a:ext cx="7360920" cy="547497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9C47029-DF98-FDA4-884A-271785C04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64435" y="904985"/>
            <a:ext cx="9144000" cy="2387600"/>
          </a:xfrm>
        </p:spPr>
        <p:txBody>
          <a:bodyPr>
            <a:normAutofit/>
          </a:bodyPr>
          <a:lstStyle/>
          <a:p>
            <a:r>
              <a:rPr lang="it-IT" sz="3600" dirty="0">
                <a:solidFill>
                  <a:schemeClr val="bg1"/>
                </a:solidFill>
              </a:rPr>
              <a:t>BREVETTI </a:t>
            </a:r>
            <a:br>
              <a:rPr lang="it-IT" sz="3600" dirty="0">
                <a:solidFill>
                  <a:schemeClr val="bg1"/>
                </a:solidFill>
              </a:rPr>
            </a:br>
            <a:r>
              <a:rPr lang="it-IT" sz="3600" dirty="0">
                <a:solidFill>
                  <a:schemeClr val="bg1"/>
                </a:solidFill>
              </a:rPr>
              <a:t>UNIVERSITA’ G.’DANNUNZIO</a:t>
            </a:r>
          </a:p>
        </p:txBody>
      </p:sp>
      <p:pic>
        <p:nvPicPr>
          <p:cNvPr id="1026" name="Picture 2" descr="Università degli Studi &quot;G. d'Annunzio&quot;Chieti – Pescara">
            <a:extLst>
              <a:ext uri="{FF2B5EF4-FFF2-40B4-BE49-F238E27FC236}">
                <a16:creationId xmlns:a16="http://schemas.microsoft.com/office/drawing/2014/main" id="{B390B716-7B31-9005-0C92-6495F4DE6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5110" y="1995706"/>
            <a:ext cx="2268538" cy="213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1F6EDFD-EFA7-3AF5-251B-823A0D7F9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3335" y="6120545"/>
            <a:ext cx="1437322" cy="518819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ADF3E12D-3E24-4301-9AB2-A0F9CA12DB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4207" y="5934928"/>
            <a:ext cx="2656543" cy="890054"/>
          </a:xfrm>
          <a:prstGeom prst="rect">
            <a:avLst/>
          </a:prstGeom>
        </p:spPr>
      </p:pic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8836F8F2-C1F5-B360-ABB5-CC33BB0BE4B4}"/>
              </a:ext>
            </a:extLst>
          </p:cNvPr>
          <p:cNvCxnSpPr/>
          <p:nvPr/>
        </p:nvCxnSpPr>
        <p:spPr>
          <a:xfrm>
            <a:off x="1977546" y="4010677"/>
            <a:ext cx="45186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3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Team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110761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magine 3">
            <a:extLst>
              <a:ext uri="{FF2B5EF4-FFF2-40B4-BE49-F238E27FC236}">
                <a16:creationId xmlns:a16="http://schemas.microsoft.com/office/drawing/2014/main" id="{CC29FAF6-BC56-08B4-8F52-0290037E9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0453" y="6099360"/>
            <a:ext cx="1432684" cy="524301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CB7095B5-0611-139F-8000-EDA0B90A5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651" y="5967907"/>
            <a:ext cx="2651990" cy="890093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B3BE607-F9B1-4B30-D714-9EA204737146}"/>
              </a:ext>
            </a:extLst>
          </p:cNvPr>
          <p:cNvSpPr txBox="1"/>
          <p:nvPr/>
        </p:nvSpPr>
        <p:spPr>
          <a:xfrm>
            <a:off x="5989320" y="151179"/>
            <a:ext cx="5915822" cy="65556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MEMBRI ESTERNI G.D’ANNUNZIO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-Nome Cognome: </a:t>
            </a:r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Nicola Manca</a:t>
            </a:r>
          </a:p>
          <a:p>
            <a:r>
              <a:rPr lang="it-IT" sz="1200" b="1" i="1" dirty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Ricercatore di Fisica del CNR-SPIN</a:t>
            </a: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E-mail: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  <a:hlinkClick r:id="rId4"/>
              </a:rPr>
              <a:t>nicola.manca@spin.cnr.it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- Nome Cognome:  </a:t>
            </a:r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Luca Pellegrino</a:t>
            </a:r>
          </a:p>
          <a:p>
            <a:pPr algn="just"/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Ricercatore di Fisica del CNR-SPIN</a:t>
            </a: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E-mail: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  <a:hlinkClick r:id="rId5"/>
              </a:rPr>
              <a:t>lluca.pellegrino@spin.cnr.it</a:t>
            </a:r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- Nome Cognome: </a:t>
            </a:r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Daniele </a:t>
            </a:r>
            <a:r>
              <a:rPr lang="it-IT" sz="1200" b="1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Marrè</a:t>
            </a:r>
            <a:endParaRPr lang="it-IT" sz="1200" b="1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b="1" i="1" dirty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Docente del CNR-SPIN</a:t>
            </a: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E-mail: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  <a:hlinkClick r:id="rId6"/>
              </a:rPr>
              <a:t>daniele.marre@spin.cnr.it</a:t>
            </a:r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- Nome Cognome: </a:t>
            </a:r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Federico </a:t>
            </a:r>
            <a:r>
              <a:rPr lang="it-IT" sz="1200" b="1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Remaggi</a:t>
            </a:r>
            <a:endParaRPr lang="it-IT" sz="1200" b="1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</a:t>
            </a: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-Nome Cognome: </a:t>
            </a:r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Riccardo Bertacco</a:t>
            </a:r>
          </a:p>
          <a:p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  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Istituto di fotonica e nanotecnologie - IFN – Sede Secondaria Roma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 </a:t>
            </a:r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Federico Maspero</a:t>
            </a:r>
          </a:p>
          <a:p>
            <a:pPr marL="92075"/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Ricercatore Fisica Sperimentale della Materia e     Applicazioni  POLIMI</a:t>
            </a: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 E-mail: </a:t>
            </a:r>
            <a:r>
              <a:rPr lang="it-IT" sz="1200" dirty="0">
                <a:latin typeface="Century Gothic" panose="020B0502020202020204" pitchFamily="34" charset="0"/>
                <a:hlinkClick r:id="rId7"/>
              </a:rPr>
              <a:t>federico.maspero@polimi.it</a:t>
            </a:r>
            <a:endParaRPr lang="it-IT" sz="1200" dirty="0">
              <a:latin typeface="Century Gothic" panose="020B0502020202020204" pitchFamily="34" charset="0"/>
            </a:endParaRPr>
          </a:p>
          <a:p>
            <a:endParaRPr lang="it-IT" sz="1200" dirty="0"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- Nome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Cognome:</a:t>
            </a:r>
            <a:r>
              <a:rPr lang="it-IT" sz="1200" b="1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Warner</a:t>
            </a:r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  <a:r>
              <a:rPr lang="it-IT" sz="1200" b="1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Wnstra</a:t>
            </a:r>
            <a:endParaRPr lang="it-IT" sz="1200" b="1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b="1" i="1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Quantified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Air B.V.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- Nome Cognome:  </a:t>
            </a:r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Ingo </a:t>
            </a:r>
            <a:r>
              <a:rPr lang="it-IT" sz="1200" b="1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Hilschenz</a:t>
            </a:r>
            <a:endParaRPr lang="it-IT" sz="1200" b="1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 Ricercatore presso Leibniz University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fontAlgn="ctr"/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- Nome Cognome: </a:t>
            </a:r>
            <a:r>
              <a:rPr lang="en-US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Alexei </a:t>
            </a:r>
            <a:r>
              <a:rPr lang="en-US" sz="1200" b="1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Kalaboukhov</a:t>
            </a:r>
            <a:endParaRPr lang="en-US" sz="1200" b="1" dirty="0">
              <a:solidFill>
                <a:srgbClr val="FE7C11"/>
              </a:solidFill>
              <a:latin typeface="Century Gothic" panose="020B0502020202020204" pitchFamily="34" charset="0"/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fontAlgn="base"/>
            <a:r>
              <a:rPr lang="en-US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  Assistant professor della Chalmers University of  Technology</a:t>
            </a:r>
          </a:p>
          <a:p>
            <a:pPr fontAlgn="base"/>
            <a:endParaRPr lang="en-US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fontAlgn="ctr"/>
            <a:r>
              <a:rPr lang="en-US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 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</a:t>
            </a:r>
            <a:r>
              <a:rPr lang="en-US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Floriana Lombardi</a:t>
            </a:r>
            <a:endParaRPr lang="en-US" sz="1200" b="1" dirty="0">
              <a:solidFill>
                <a:srgbClr val="FE7C11"/>
              </a:solidFill>
              <a:latin typeface="Century Gothic" panose="020B0502020202020204" pitchFamily="34" charset="0"/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fontAlgn="base"/>
            <a:r>
              <a:rPr lang="en-US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   </a:t>
            </a:r>
            <a:r>
              <a:rPr lang="en-US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Docente</a:t>
            </a:r>
            <a:r>
              <a:rPr lang="en-US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della Chalmers University of   Technology</a:t>
            </a:r>
          </a:p>
          <a:p>
            <a:pPr fontAlgn="base"/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4D7E2C0-72AE-1640-8DDF-C95358622E04}"/>
              </a:ext>
            </a:extLst>
          </p:cNvPr>
          <p:cNvSpPr txBox="1"/>
          <p:nvPr/>
        </p:nvSpPr>
        <p:spPr>
          <a:xfrm>
            <a:off x="962822" y="1577340"/>
            <a:ext cx="4565436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MEMBRI UNIVERSITA’ G. D’ANNUNZIO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 </a:t>
            </a:r>
            <a:r>
              <a:rPr lang="it-IT" sz="1200" b="1" dirty="0">
                <a:solidFill>
                  <a:srgbClr val="FE7C11"/>
                </a:solidFill>
                <a:latin typeface="Century Gothic" panose="020B0502020202020204" pitchFamily="34" charset="0"/>
              </a:rPr>
              <a:t>Stefania Della Penna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Docente di Fisica per le scienze della vita, l'ambiente e i beni culturali, afferente al Dipartimento di Neuroscienze dell’Università degli studi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G.d’Annunzio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CH-PE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E-mail: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  <a:hlinkClick r:id="rId9"/>
              </a:rPr>
              <a:t>stefania.dellapenna@unich.it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6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C7100CB1-7F40-9639-E8BD-CF80C2359E51}"/>
              </a:ext>
            </a:extLst>
          </p:cNvPr>
          <p:cNvSpPr/>
          <p:nvPr/>
        </p:nvSpPr>
        <p:spPr>
          <a:xfrm>
            <a:off x="627105" y="430847"/>
            <a:ext cx="7360920" cy="547497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9C47029-DF98-FDA4-884A-271785C04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64435" y="904985"/>
            <a:ext cx="9144000" cy="2387600"/>
          </a:xfrm>
        </p:spPr>
        <p:txBody>
          <a:bodyPr>
            <a:normAutofit/>
          </a:bodyPr>
          <a:lstStyle/>
          <a:p>
            <a:r>
              <a:rPr lang="it-IT" sz="3600" dirty="0">
                <a:solidFill>
                  <a:schemeClr val="bg1"/>
                </a:solidFill>
              </a:rPr>
              <a:t>FINE</a:t>
            </a:r>
          </a:p>
        </p:txBody>
      </p:sp>
      <p:pic>
        <p:nvPicPr>
          <p:cNvPr id="1026" name="Picture 2" descr="Università degli Studi &quot;G. d'Annunzio&quot;Chieti – Pescara">
            <a:extLst>
              <a:ext uri="{FF2B5EF4-FFF2-40B4-BE49-F238E27FC236}">
                <a16:creationId xmlns:a16="http://schemas.microsoft.com/office/drawing/2014/main" id="{B390B716-7B31-9005-0C92-6495F4DE6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5110" y="1995706"/>
            <a:ext cx="2268538" cy="213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1F6EDFD-EFA7-3AF5-251B-823A0D7F9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8678" y="6120545"/>
            <a:ext cx="1437322" cy="518819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ADF3E12D-3E24-4301-9AB2-A0F9CA12DB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4207" y="5934928"/>
            <a:ext cx="2656543" cy="890054"/>
          </a:xfrm>
          <a:prstGeom prst="rect">
            <a:avLst/>
          </a:prstGeom>
        </p:spPr>
      </p:pic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8836F8F2-C1F5-B360-ABB5-CC33BB0BE4B4}"/>
              </a:ext>
            </a:extLst>
          </p:cNvPr>
          <p:cNvCxnSpPr/>
          <p:nvPr/>
        </p:nvCxnSpPr>
        <p:spPr>
          <a:xfrm>
            <a:off x="1977546" y="4010677"/>
            <a:ext cx="45186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56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8D0D6D3E-D7F9-4591-9CA9-DDF4DB1F7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EFF9C16-3F18-B85C-9D7A-759CDBA91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960759"/>
            <a:ext cx="5936125" cy="31632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800" dirty="0"/>
              <a:t> </a:t>
            </a:r>
            <a:r>
              <a:rPr lang="it-IT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Dispositivo per la detezione di campi magnetici ultra bassi</a:t>
            </a:r>
            <a:br>
              <a:rPr lang="it-IT" b="1" dirty="0"/>
            </a:b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1A20B27-52D7-A57A-70C1-C777DB6A7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EC6C21B-2B27-79B2-0F61-63B4B9D10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162" y="3228968"/>
            <a:ext cx="1897127" cy="179003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17B09E47-4BA9-716B-F536-895D51F881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3852" y="6050809"/>
            <a:ext cx="1432684" cy="524301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31877FD0-57D1-15AB-67FC-B1637232E4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181" y="5867932"/>
            <a:ext cx="2656543" cy="890054"/>
          </a:xfrm>
          <a:prstGeom prst="rect">
            <a:avLst/>
          </a:prstGeom>
        </p:spPr>
      </p:pic>
      <p:pic>
        <p:nvPicPr>
          <p:cNvPr id="1026" name="Picture 2" descr="logo-cnr - A Third Less">
            <a:extLst>
              <a:ext uri="{FF2B5EF4-FFF2-40B4-BE49-F238E27FC236}">
                <a16:creationId xmlns:a16="http://schemas.microsoft.com/office/drawing/2014/main" id="{F07B8FAC-C2A0-46AE-6B50-001FECD71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411" y="3559627"/>
            <a:ext cx="214312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AEA91B69-EB0C-1689-EA4A-67A92690FE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72495" y="3428997"/>
            <a:ext cx="1647825" cy="1409700"/>
          </a:xfrm>
          <a:prstGeom prst="rect">
            <a:avLst/>
          </a:prstGeom>
        </p:spPr>
      </p:pic>
      <p:pic>
        <p:nvPicPr>
          <p:cNvPr id="1028" name="Picture 4" descr="Dipartimento di Neuroscienze, Imaging e Scienze Cliniche">
            <a:extLst>
              <a:ext uri="{FF2B5EF4-FFF2-40B4-BE49-F238E27FC236}">
                <a16:creationId xmlns:a16="http://schemas.microsoft.com/office/drawing/2014/main" id="{E596D9B4-AD80-9616-802C-C1199A319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0327" y="2924434"/>
            <a:ext cx="2396671" cy="100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93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473" y="937260"/>
            <a:ext cx="6810162" cy="4487711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it-IT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Abstract:</a:t>
            </a:r>
          </a:p>
          <a:p>
            <a:pPr algn="just"/>
            <a:r>
              <a:rPr lang="it-IT" sz="1800" dirty="0"/>
              <a:t>Un dispositivo per la detezione di campi magnetici ultra deboli, come quelli generate da sorgenti biologiche, che lavora a 77K e con lettura completamente ottica, robusto ai campi magnetici esterni DC e pulsati. Il nostro sensore è un buon candidato per un sistema multicanale in grado di visualizzare l’attività e la connettività cerebrali con alta risoluzione spaziale e temporale, combinando la </a:t>
            </a:r>
            <a:r>
              <a:rPr lang="it-IT" sz="1800" dirty="0" err="1"/>
              <a:t>magnetoencefalografia</a:t>
            </a:r>
            <a:r>
              <a:rPr lang="it-IT" sz="1800" dirty="0"/>
              <a:t> con le immagini per risonanza magnetica e la stimolazione magnetica transcranica in un unico sistema.</a:t>
            </a:r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it-IT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Descrizione tecnica:</a:t>
            </a:r>
          </a:p>
          <a:p>
            <a:pPr algn="just"/>
            <a:r>
              <a:rPr lang="it-IT" sz="1800" dirty="0"/>
              <a:t>Il campo magnetico esterno </a:t>
            </a:r>
            <a:r>
              <a:rPr lang="it-IT" sz="1800" dirty="0" err="1"/>
              <a:t>Hext</a:t>
            </a:r>
            <a:r>
              <a:rPr lang="it-IT" sz="1800" dirty="0"/>
              <a:t>, prodotto dal cervello o dall’attività muscolare o da tessuti magnetizzati, è trasdotto in una supercorrente I che circola in un anello di pick-up superconduttivo e che genera un campo magnetico interno </a:t>
            </a:r>
            <a:r>
              <a:rPr lang="it-IT" sz="1800" dirty="0" err="1"/>
              <a:t>Hint</a:t>
            </a:r>
            <a:r>
              <a:rPr lang="it-IT" sz="1800" dirty="0"/>
              <a:t> amplificato e fortemente non uniforme attorno alla </a:t>
            </a:r>
            <a:r>
              <a:rPr lang="it-IT" sz="1800" dirty="0" err="1"/>
              <a:t>nanocostrizione</a:t>
            </a:r>
            <a:r>
              <a:rPr lang="it-IT" sz="1800" dirty="0"/>
              <a:t>. Il risonatore meccanico magnetico è accoppiato a </a:t>
            </a:r>
            <a:r>
              <a:rPr lang="it-IT" sz="1800" dirty="0" err="1"/>
              <a:t>Hint</a:t>
            </a:r>
            <a:r>
              <a:rPr lang="it-IT" sz="1800" dirty="0"/>
              <a:t> e di conseguenza cambia la sua frequenza di risonanza meccanica. Un trasduttore, preferenzialmente ottico, rileva e misura la variazione della frequenza di risonanza. Il dispositivo può essere realizzato attraverso microlavorazione superficiale e processi di deposizione a passi multipli o tramite chip/wafer </a:t>
            </a:r>
            <a:r>
              <a:rPr lang="it-IT" sz="1800" dirty="0" err="1"/>
              <a:t>bonding</a:t>
            </a:r>
            <a:r>
              <a:rPr lang="it-IT" sz="1800" dirty="0"/>
              <a:t>. In una configurazione autonoma, il dispositivo opera in una camera da vuoto realizzata con materiale non magnetico e conduttore termico. Il risonatore è accoppiate a una fibra ottica, che entra nell’alloggiamento del sensore attraverso un passante. La sensibilità attesa è di alcuni Hz/T e il limite di detezione previsto di circa 10 </a:t>
            </a:r>
            <a:r>
              <a:rPr lang="it-IT" sz="1800" dirty="0" err="1"/>
              <a:t>fT</a:t>
            </a:r>
            <a:r>
              <a:rPr lang="it-IT" sz="1800" dirty="0"/>
              <a:t>/</a:t>
            </a:r>
            <a:r>
              <a:rPr lang="it-IT" sz="1800" dirty="0" err="1"/>
              <a:t>sqrt</a:t>
            </a:r>
            <a:r>
              <a:rPr lang="it-IT" sz="1800" dirty="0"/>
              <a:t>(Hz) su una larghezza di banda di 10 kHz. </a:t>
            </a:r>
            <a:endParaRPr lang="it-IT" dirty="0"/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90A9D891-5100-1C04-2E5D-1B49F8E40308}"/>
              </a:ext>
            </a:extLst>
          </p:cNvPr>
          <p:cNvSpPr txBox="1">
            <a:spLocks/>
          </p:cNvSpPr>
          <p:nvPr/>
        </p:nvSpPr>
        <p:spPr>
          <a:xfrm>
            <a:off x="6971916" y="2890247"/>
            <a:ext cx="547116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endParaRPr lang="it-IT" dirty="0"/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A394C58D-174D-A461-BA2C-5D9A6C4A9505}"/>
              </a:ext>
            </a:extLst>
          </p:cNvPr>
          <p:cNvSpPr txBox="1">
            <a:spLocks/>
          </p:cNvSpPr>
          <p:nvPr/>
        </p:nvSpPr>
        <p:spPr>
          <a:xfrm>
            <a:off x="324804" y="4995513"/>
            <a:ext cx="6962462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it-IT" sz="1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Link a piattaforma Knowledge Share:</a:t>
            </a:r>
          </a:p>
          <a:p>
            <a:pPr algn="l"/>
            <a:r>
              <a:rPr lang="it-IT" sz="1200" dirty="0">
                <a:hlinkClick r:id="rId2"/>
              </a:rPr>
              <a:t>https://www.knowledge-share.eu/it/brevetti/dispositivo-per-la-detezione-di-campi-magnetici-ultra-bassi</a:t>
            </a:r>
            <a:endParaRPr lang="it-IT" sz="1200" dirty="0"/>
          </a:p>
          <a:p>
            <a:pPr algn="l"/>
            <a:endParaRPr lang="it-IT" sz="1200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70C3AE51-3584-D913-1D75-1131A288AFAD}"/>
              </a:ext>
            </a:extLst>
          </p:cNvPr>
          <p:cNvSpPr txBox="1">
            <a:spLocks/>
          </p:cNvSpPr>
          <p:nvPr/>
        </p:nvSpPr>
        <p:spPr>
          <a:xfrm>
            <a:off x="6852285" y="1343682"/>
            <a:ext cx="448056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dirty="0"/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BDBDAE35-E551-DE9C-335F-E4FB998DABB0}"/>
              </a:ext>
            </a:extLst>
          </p:cNvPr>
          <p:cNvSpPr txBox="1">
            <a:spLocks/>
          </p:cNvSpPr>
          <p:nvPr/>
        </p:nvSpPr>
        <p:spPr>
          <a:xfrm>
            <a:off x="324804" y="365465"/>
            <a:ext cx="4480560" cy="4058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Descrizione</a:t>
            </a:r>
          </a:p>
          <a:p>
            <a:pPr algn="l"/>
            <a:endParaRPr lang="it-IT" dirty="0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0D6F8C6F-D3F3-5AD3-2084-8AC736D9A458}"/>
              </a:ext>
            </a:extLst>
          </p:cNvPr>
          <p:cNvCxnSpPr>
            <a:cxnSpLocks/>
          </p:cNvCxnSpPr>
          <p:nvPr/>
        </p:nvCxnSpPr>
        <p:spPr>
          <a:xfrm>
            <a:off x="474346" y="937260"/>
            <a:ext cx="20907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Immagine 11">
            <a:extLst>
              <a:ext uri="{FF2B5EF4-FFF2-40B4-BE49-F238E27FC236}">
                <a16:creationId xmlns:a16="http://schemas.microsoft.com/office/drawing/2014/main" id="{0C2CE131-B1A2-C505-9478-38DD0E5F71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346" y="5921294"/>
            <a:ext cx="2651990" cy="890093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CCA70C68-507E-E714-1E1B-82C6C47674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391" y="6104189"/>
            <a:ext cx="1432684" cy="524301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9658B8A-8397-9056-0641-9C1B5B9327D7}"/>
              </a:ext>
            </a:extLst>
          </p:cNvPr>
          <p:cNvSpPr txBox="1"/>
          <p:nvPr/>
        </p:nvSpPr>
        <p:spPr>
          <a:xfrm>
            <a:off x="7598519" y="842330"/>
            <a:ext cx="33874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>
                <a:solidFill>
                  <a:schemeClr val="bg1"/>
                </a:solidFill>
              </a:rPr>
              <a:t>NEW DRUGS AND THERAPY</a:t>
            </a:r>
          </a:p>
        </p:txBody>
      </p:sp>
      <p:pic>
        <p:nvPicPr>
          <p:cNvPr id="17" name="Immagine 16" descr="Immagine che contiene testo, schermata, Carattere, diagramma&#10;&#10;Il contenuto generato dall'IA potrebbe non essere corretto.">
            <a:extLst>
              <a:ext uri="{FF2B5EF4-FFF2-40B4-BE49-F238E27FC236}">
                <a16:creationId xmlns:a16="http://schemas.microsoft.com/office/drawing/2014/main" id="{F789866E-4E22-8007-53BD-9F6A99EAC3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7266" y="1847786"/>
            <a:ext cx="4579930" cy="2705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053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Problema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17088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2754630" y="3199745"/>
            <a:ext cx="8702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0" i="0" dirty="0">
                <a:solidFill>
                  <a:srgbClr val="091F30"/>
                </a:solidFill>
                <a:effectLst/>
              </a:rPr>
              <a:t>Intervenire laddove gli attuali sensori  magnetici non riescono, ossia creare un s</a:t>
            </a:r>
            <a:r>
              <a:rPr lang="it-IT" dirty="0"/>
              <a:t>ensore robusto al campo magnetico per mettere in futuro un imaging multimediale .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FFA7BC0-FB0E-4794-F8F5-1C939A48B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463" y="5817005"/>
            <a:ext cx="2651990" cy="890093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7AF07F53-23A8-1B94-14CB-0EAFA2FA91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6636" y="6079910"/>
            <a:ext cx="1432684" cy="524301"/>
          </a:xfrm>
          <a:prstGeom prst="rect">
            <a:avLst/>
          </a:prstGeom>
        </p:spPr>
      </p:pic>
      <p:pic>
        <p:nvPicPr>
          <p:cNvPr id="2" name="Elemento grafico 1" descr="Badge 1 contorno">
            <a:extLst>
              <a:ext uri="{FF2B5EF4-FFF2-40B4-BE49-F238E27FC236}">
                <a16:creationId xmlns:a16="http://schemas.microsoft.com/office/drawing/2014/main" id="{53DF22EE-D8D9-A114-FFBE-F1BD333A2D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91565" y="287024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51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Tecnologia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18842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3048666" y="920621"/>
            <a:ext cx="887596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dirty="0">
                <a:solidFill>
                  <a:srgbClr val="091F3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L’invenzione riguarda un dispositivo, nominato da qui a seguire "sensore ibrido", per rilevare campi magnetici bassissimi pur garantendo robustezza a campi magneti DC e pulsati applicati dall’esterno. Il limite di sensibilità previsto del sensore ibrido è dell'ordine di 10 </a:t>
            </a:r>
            <a:r>
              <a:rPr lang="it-IT" sz="1600" dirty="0" err="1">
                <a:solidFill>
                  <a:srgbClr val="091F3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fT</a:t>
            </a:r>
            <a:r>
              <a:rPr lang="it-IT" sz="1600" dirty="0">
                <a:solidFill>
                  <a:srgbClr val="091F3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it-IT" sz="1600" dirty="0" err="1">
                <a:solidFill>
                  <a:srgbClr val="091F3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sqrt</a:t>
            </a:r>
            <a:r>
              <a:rPr lang="it-IT" sz="1600" dirty="0">
                <a:solidFill>
                  <a:srgbClr val="091F3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(Hz). Il sensore è composto da tre elementi: una bobina realizzata con un materiale superconduttore ad alta Tc, un risuonatore meccanico con dimensioni nella scala da micro a nanometro con proprietà magnetiche per consentire la misura di campi esterni e un sistema ottico che rileva il movimento del risonatore meccanico. Si prevede che il dispositivo avrà applicazioni rilevanti nel campo del biomagnetismo. Infatti, i principi di funzionamento del dispositivo porterebbero a numerosi vantaggi rispetto agli attuali rivelatori basati sugli SQUID.  </a:t>
            </a:r>
          </a:p>
          <a:p>
            <a:pPr algn="just"/>
            <a:r>
              <a:rPr lang="it-IT" sz="1600" dirty="0">
                <a:solidFill>
                  <a:srgbClr val="091F3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Il dispositivo ibrido è robusto a campi elettromagnetici statici e pulsati esterni, il che consente nuovi approcci di imaging multimodale utilizzando campi biomagnetici, che, al contrario, non è possibile implementare con i rivelatori (SQUID) attualmente disponibili. In secondo luogo, grazie al rilevamento ottico, più canali possono essere attivi contemporaneamente con un cross-talk praticamente trascurabile tra canali. Questa condizione è importante, ad esempio, in un sistema di imaging </a:t>
            </a:r>
            <a:r>
              <a:rPr lang="it-IT" sz="1600" dirty="0" err="1">
                <a:solidFill>
                  <a:srgbClr val="091F3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magnetoencefalografico</a:t>
            </a:r>
            <a:r>
              <a:rPr lang="it-IT" sz="1600" dirty="0">
                <a:solidFill>
                  <a:srgbClr val="091F3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(MEG) che tipicamente utilizza oltre 100 canali tutti simultaneamente attivi. In terzo luogo, l'uscita del trasduttore ottico è facilmente trasdotta, gestita da un multiplexer e rilevata con una larghezza di banda elevata e un rapporto segnale-rumore elevato, consentendo un'integrazione più semplice e più versatile della MEG con altre tecniche (ad esempio, consentendo il rilevamento di segnali MRI a più valori del campo applicato nell'intervallo ULF / VLF).</a:t>
            </a:r>
            <a:endParaRPr lang="it-IT" sz="1600" b="0" i="0" dirty="0">
              <a:solidFill>
                <a:srgbClr val="091F30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4567D74A-DF2B-5B62-78C4-59EF38082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9320" y="6075865"/>
            <a:ext cx="1432684" cy="524301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C8E0E115-5D78-D377-0E21-4309A0F5D7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888" y="5892970"/>
            <a:ext cx="2651990" cy="890093"/>
          </a:xfrm>
          <a:prstGeom prst="rect">
            <a:avLst/>
          </a:prstGeom>
        </p:spPr>
      </p:pic>
      <p:pic>
        <p:nvPicPr>
          <p:cNvPr id="2" name="Elemento grafico 1" descr="Badge contorno">
            <a:extLst>
              <a:ext uri="{FF2B5EF4-FFF2-40B4-BE49-F238E27FC236}">
                <a16:creationId xmlns:a16="http://schemas.microsoft.com/office/drawing/2014/main" id="{25CA0C85-BBAB-CAA4-23F5-B2075E4963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0165" y="27171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954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Mercato</a:t>
            </a:r>
            <a:endParaRPr lang="it-IT" sz="3200" dirty="0"/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90A9D891-5100-1C04-2E5D-1B49F8E40308}"/>
              </a:ext>
            </a:extLst>
          </p:cNvPr>
          <p:cNvSpPr txBox="1">
            <a:spLocks/>
          </p:cNvSpPr>
          <p:nvPr/>
        </p:nvSpPr>
        <p:spPr>
          <a:xfrm>
            <a:off x="624840" y="3283312"/>
            <a:ext cx="547116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endParaRPr lang="it-IT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/>
          <p:nvPr/>
        </p:nvCxnSpPr>
        <p:spPr>
          <a:xfrm>
            <a:off x="708660" y="1154430"/>
            <a:ext cx="15316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2913524" y="694681"/>
            <a:ext cx="8467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Si stima che il mercato dei sistemi per magnetoencefalografia, che include anche i sensori, valga 290 milioni di USD nel 2025 e dovrebbe raggiungere i 440 milioni di USD entro il 2030, con un CAGR  &lt;5% nel periodo di previsione (2025-2030).</a:t>
            </a:r>
          </a:p>
          <a:p>
            <a:pPr algn="just"/>
            <a:r>
              <a:rPr lang="it-IT" dirty="0"/>
              <a:t> </a:t>
            </a:r>
            <a:r>
              <a:rPr lang="it-IT" sz="1600" i="1" dirty="0"/>
              <a:t>Fonte: </a:t>
            </a:r>
            <a:r>
              <a:rPr lang="it-IT" sz="1600" i="1" dirty="0">
                <a:hlinkClick r:id="rId2"/>
              </a:rPr>
              <a:t>https://www.mordorintelligence.com</a:t>
            </a:r>
            <a:r>
              <a:rPr lang="it-IT" sz="1600" i="1" dirty="0"/>
              <a:t> </a:t>
            </a:r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C5D18E57-F47B-946E-D93E-E29A9B3462F4}"/>
              </a:ext>
            </a:extLst>
          </p:cNvPr>
          <p:cNvSpPr txBox="1"/>
          <p:nvPr/>
        </p:nvSpPr>
        <p:spPr>
          <a:xfrm>
            <a:off x="3985537" y="5205027"/>
            <a:ext cx="40663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/>
              <a:t>Market </a:t>
            </a:r>
            <a:r>
              <a:rPr lang="it-IT" sz="1200" i="1" dirty="0" err="1"/>
              <a:t>growth</a:t>
            </a:r>
            <a:r>
              <a:rPr lang="it-IT" sz="1200" i="1" dirty="0"/>
              <a:t> of  </a:t>
            </a:r>
            <a:r>
              <a:rPr lang="it-IT" sz="1200" i="1" dirty="0" err="1"/>
              <a:t>biomagnetic</a:t>
            </a:r>
            <a:r>
              <a:rPr lang="it-IT" sz="1200" i="1" dirty="0"/>
              <a:t> </a:t>
            </a:r>
            <a:r>
              <a:rPr lang="it-IT" sz="1200" i="1" dirty="0" err="1"/>
              <a:t>instruments</a:t>
            </a:r>
            <a:r>
              <a:rPr lang="it-IT" sz="1200" i="1" dirty="0"/>
              <a:t> (2025-2030)</a:t>
            </a:r>
          </a:p>
          <a:p>
            <a:endParaRPr lang="en-GB" dirty="0"/>
          </a:p>
        </p:txBody>
      </p:sp>
      <p:pic>
        <p:nvPicPr>
          <p:cNvPr id="15" name="Graphic 11" descr="Arrow: Straight with solid fill">
            <a:extLst>
              <a:ext uri="{FF2B5EF4-FFF2-40B4-BE49-F238E27FC236}">
                <a16:creationId xmlns:a16="http://schemas.microsoft.com/office/drawing/2014/main" id="{57DDC10F-1604-E717-0E29-9BD582C879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225662" y="3524076"/>
            <a:ext cx="702132" cy="702132"/>
          </a:xfrm>
          <a:prstGeom prst="rect">
            <a:avLst/>
          </a:prstGeom>
        </p:spPr>
      </p:pic>
      <p:sp>
        <p:nvSpPr>
          <p:cNvPr id="16" name="TextBox 14">
            <a:extLst>
              <a:ext uri="{FF2B5EF4-FFF2-40B4-BE49-F238E27FC236}">
                <a16:creationId xmlns:a16="http://schemas.microsoft.com/office/drawing/2014/main" id="{9E2223BE-18CF-2BD0-AC7B-29E050ED9D20}"/>
              </a:ext>
            </a:extLst>
          </p:cNvPr>
          <p:cNvSpPr txBox="1"/>
          <p:nvPr/>
        </p:nvSpPr>
        <p:spPr>
          <a:xfrm>
            <a:off x="10152393" y="3505393"/>
            <a:ext cx="122822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000" dirty="0"/>
              <a:t>8,73%</a:t>
            </a:r>
            <a:endParaRPr lang="en-GB" sz="3000" dirty="0"/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A1B50DDB-8561-B6B2-ECF8-29968EB3CF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5145" y="6080921"/>
            <a:ext cx="1432684" cy="524301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8213571B-3C43-8466-E048-862947C508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59542" y="5898024"/>
            <a:ext cx="2651990" cy="890093"/>
          </a:xfrm>
          <a:prstGeom prst="rect">
            <a:avLst/>
          </a:prstGeom>
        </p:spPr>
      </p:pic>
      <p:pic>
        <p:nvPicPr>
          <p:cNvPr id="4" name="Elemento grafico 3" descr="Badge 3 contorno">
            <a:extLst>
              <a:ext uri="{FF2B5EF4-FFF2-40B4-BE49-F238E27FC236}">
                <a16:creationId xmlns:a16="http://schemas.microsoft.com/office/drawing/2014/main" id="{B7023815-5B32-5A90-6ED0-80A084C57E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7270" y="3117489"/>
            <a:ext cx="914400" cy="914400"/>
          </a:xfrm>
          <a:prstGeom prst="rect">
            <a:avLst/>
          </a:prstGeom>
        </p:spPr>
      </p:pic>
      <p:pic>
        <p:nvPicPr>
          <p:cNvPr id="6" name="Immagine 5" descr="Immagine che contiene testo, schermata, Carattere, design&#10;&#10;Il contenuto generato dall'IA potrebbe non essere corretto.">
            <a:extLst>
              <a:ext uri="{FF2B5EF4-FFF2-40B4-BE49-F238E27FC236}">
                <a16:creationId xmlns:a16="http://schemas.microsoft.com/office/drawing/2014/main" id="{776BA2F0-3B90-8AD6-DE91-45034BF4869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21213" y="2360087"/>
            <a:ext cx="3187864" cy="257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66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Punti di forza e debolezza   delle attuali tecnologie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857250" y="1645920"/>
            <a:ext cx="40462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2804160" y="1804491"/>
            <a:ext cx="81381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Gli attuali sensori magnetici, come quelli a effetto Hall, AMR (Anisotropic Magnetoresistance) e GMR (Giant Magnetoresistance), offrono alta sensibilità e precisione per misurare campi magnetici e posizione, funzionando senza contatto e con lunga durata, ma non arrivano alla sensibilità richiesta per la MEG nella banda dei segnali cerebrali e possono essere sensibili a interferenze elettromagnetiche (EMI) e avere limitazioni di temperatura, mentre tecnologie più semplici come i Reed Switch sono robuste ma meno precise, con un compromesso chiave tra precisione, costo e robustezza in base all'applicazione specifica</a:t>
            </a:r>
            <a:r>
              <a:rPr lang="it-IT" dirty="0"/>
              <a:t>.  </a:t>
            </a:r>
            <a:r>
              <a:rPr lang="it-IT" sz="2000" b="0" i="0" dirty="0">
                <a:solidFill>
                  <a:srgbClr val="091F30"/>
                </a:solidFill>
                <a:effectLst/>
              </a:rPr>
              <a:t> </a:t>
            </a:r>
            <a:r>
              <a:rPr lang="it-IT" sz="2000" dirty="0"/>
              <a:t>Il progetto che ha sviluppato questo dispositivo ha ricevuto finanziamento dalla convenzione di sovvenzione No.828784 del programma di ricerca e innovazione Horizon 2020 della Commissione Europa.</a:t>
            </a:r>
            <a:endParaRPr lang="it-IT" sz="2000" dirty="0">
              <a:solidFill>
                <a:srgbClr val="091F30"/>
              </a:solidFill>
            </a:endParaRPr>
          </a:p>
          <a:p>
            <a:pPr algn="just"/>
            <a:endParaRPr lang="it-IT" sz="2000" dirty="0"/>
          </a:p>
        </p:txBody>
      </p:sp>
      <p:pic>
        <p:nvPicPr>
          <p:cNvPr id="8" name="Elemento grafico 7" descr="Badge 4 contorno">
            <a:extLst>
              <a:ext uri="{FF2B5EF4-FFF2-40B4-BE49-F238E27FC236}">
                <a16:creationId xmlns:a16="http://schemas.microsoft.com/office/drawing/2014/main" id="{997D4755-4755-7D20-7FF4-D51909BED1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2080" y="3187607"/>
            <a:ext cx="914400" cy="9144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555430CD-E3A6-94FF-D42E-244D577A1C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4010" y="5745783"/>
            <a:ext cx="2651990" cy="890093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2C213763-B6BC-26D9-F680-4EE0ADB0E4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2260" y="6009192"/>
            <a:ext cx="1432684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133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Killer Application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33147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2806700" y="2364466"/>
            <a:ext cx="8585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Detezione di campi magnetici ultra bassi;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Detezione di segnali biomagnetici;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Imaging diagnostico;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Imaging multimodale ad alta risoluzione.</a:t>
            </a:r>
            <a:endParaRPr lang="it-IT" b="1" dirty="0"/>
          </a:p>
          <a:p>
            <a:pPr algn="l">
              <a:buFont typeface="+mj-lt"/>
              <a:buAutoNum type="arabicPeriod"/>
            </a:pPr>
            <a:endParaRPr lang="it-IT" sz="2000" b="0" i="0" dirty="0">
              <a:solidFill>
                <a:srgbClr val="091F30"/>
              </a:solidFill>
              <a:effectLst/>
            </a:endParaRPr>
          </a:p>
        </p:txBody>
      </p:sp>
      <p:pic>
        <p:nvPicPr>
          <p:cNvPr id="8" name="Elemento grafico 7" descr="Badge 5 contorno">
            <a:extLst>
              <a:ext uri="{FF2B5EF4-FFF2-40B4-BE49-F238E27FC236}">
                <a16:creationId xmlns:a16="http://schemas.microsoft.com/office/drawing/2014/main" id="{F833F10B-9B44-1F15-040C-DC4E089181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3475" y="2411073"/>
            <a:ext cx="914400" cy="9144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8AC53E0B-FD63-2DB5-393C-2360320E6F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6616" y="5886465"/>
            <a:ext cx="1432684" cy="524301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5868648D-9B22-6A79-26FB-FD32CE55D6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6010" y="5703570"/>
            <a:ext cx="2651990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216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      TRL/Call to action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971550" y="1154430"/>
            <a:ext cx="35628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3155202" y="1843950"/>
            <a:ext cx="81381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L’invenzione  ha un TRL 3, è stata depositata come brevetto per invenzione europeo e americano. Il gruppo di ricerca che ha sviluppato l’idea  è appartenente ad un ente di ricerca, l’Università degli studi </a:t>
            </a:r>
            <a:r>
              <a:rPr lang="it-IT" sz="2000" dirty="0" err="1"/>
              <a:t>G.d’Annunzio</a:t>
            </a:r>
            <a:r>
              <a:rPr lang="it-IT" sz="2000" dirty="0"/>
              <a:t> e al CNR. Il mercato di riferimento è in forte crescita e la tecnologia a supporto del brevetto è </a:t>
            </a:r>
            <a:r>
              <a:rPr lang="it-IT" sz="2000" dirty="0">
                <a:solidFill>
                  <a:srgbClr val="091F30"/>
                </a:solidFill>
              </a:rPr>
              <a:t>quella di un s</a:t>
            </a:r>
            <a:r>
              <a:rPr lang="it-IT" sz="2000" dirty="0"/>
              <a:t>ensore robusto al campo magnetico per mettere in futuro un imaging multimediale. </a:t>
            </a:r>
            <a:r>
              <a:rPr lang="it-IT" sz="2000" dirty="0">
                <a:solidFill>
                  <a:srgbClr val="091F3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Il dispositivo ibrido è robusto a campi elettromagnetici statici e pulsati esterni, il che consente nuovi approcci di imaging multimodale utilizzando campi biomagnetici, che, al contrario, non è possibile implementare con i rivelatori (SQUID) attualmente disponibili. </a:t>
            </a:r>
            <a:endParaRPr lang="it-IT" sz="2000" dirty="0"/>
          </a:p>
        </p:txBody>
      </p:sp>
      <p:pic>
        <p:nvPicPr>
          <p:cNvPr id="5" name="Elemento grafico 4" descr="Badge 6 contorno">
            <a:extLst>
              <a:ext uri="{FF2B5EF4-FFF2-40B4-BE49-F238E27FC236}">
                <a16:creationId xmlns:a16="http://schemas.microsoft.com/office/drawing/2014/main" id="{E03EA042-4AFD-39D3-E033-0DC29E665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9210" y="2757934"/>
            <a:ext cx="914400" cy="9144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E45A1E62-86CF-67AB-F1DE-9C86BE15D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1995" y="5599185"/>
            <a:ext cx="2651990" cy="890093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1CC140B3-3F9E-1213-FE2A-61E0ACA272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3316" y="5782080"/>
            <a:ext cx="1432684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6165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17820</TotalTime>
  <Words>1249</Words>
  <Application>Microsoft Office PowerPoint</Application>
  <PresentationFormat>Widescreen</PresentationFormat>
  <Paragraphs>83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Century Gothic</vt:lpstr>
      <vt:lpstr>Tema di Office</vt:lpstr>
      <vt:lpstr>BREVETTI  UNIVERSITA’ G.’DANNUNZIO</vt:lpstr>
      <vt:lpstr> Dispositivo per la detezione di campi magnetici ultra bassi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Consuela Torelli</dc:creator>
  <cp:lastModifiedBy>Stefania Della Penna</cp:lastModifiedBy>
  <cp:revision>26</cp:revision>
  <dcterms:created xsi:type="dcterms:W3CDTF">2024-08-19T10:14:01Z</dcterms:created>
  <dcterms:modified xsi:type="dcterms:W3CDTF">2025-12-16T17:41:15Z</dcterms:modified>
</cp:coreProperties>
</file>