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4" r:id="rId6"/>
    <p:sldId id="258" r:id="rId7"/>
    <p:sldId id="261" r:id="rId8"/>
    <p:sldId id="262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6830F-7D3E-48D0-9064-ED24880AF99F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B2E92-08B9-436B-B4FD-93A468E73B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021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BB2E92-08B9-436B-B4FD-93A468E73BD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074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E855BF-47DF-7183-8B83-A8DA04FEE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9A1BB7-A180-08AE-444B-B6A1EFE93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BD350F-4E81-1847-2014-DAAD32803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7D5E23-D2EC-8955-1056-6C9A707E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680C3C-FBF8-2962-E75F-1683F2861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31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763F0-C1D7-F2E6-8596-B3FC63B6D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306A63-3BBD-D0B6-E0A0-D6078B3C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EC8B7-5D19-519C-3DF1-03C6D1EB6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D076BE-BABA-072F-3551-FF320220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2F0448-40FE-18B7-F3F6-148113088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79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CB2761D-09F4-C639-0ED7-1117741BE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CA5173-0BEE-8DA2-07A0-270918F20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8279E8-7A90-D4F5-3C53-6F731CAE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A0B3C3-5A15-BC92-9192-30B78F02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57B60-0665-1CCD-C6B8-5C2A664C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31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B841B-5CF7-D3DB-6EE0-D2904F385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3E53D-1C68-1128-FB7A-CCA78C3D6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AA520E-BC54-FA7E-337F-F1AFB86E6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B0B55F-92C4-D55D-DE8F-A6389E92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6AA64-0AD2-B1DF-8E75-F1D2ADF0D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33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CAF934-AAB4-4AEF-CDC4-4BAEBCAD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3DDB36-A235-811B-84ED-56A9FDD51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07F1E0-F6AB-D4EC-C994-8A59EF15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B8A964-C149-2ABC-DF00-E38320E4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396376-28F2-7912-E447-C8138C0D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29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1525F2-A858-F9C1-2AC5-CF42A3E9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7BBA2D-37CF-65BD-EC2A-A9B8E37DE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02A451-D172-1FEE-A1A0-97FCE48D7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F298F44-B017-EE37-F649-9FD27CA7A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5CA5B4-53F9-F776-0026-EEA9C2F7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06025-AADF-FEFA-246A-E8168CF3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34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D85F1-428F-024E-62BA-88827DD6A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31EAF1-F66A-F3FB-9260-DF433EB4A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0CDDD34-350C-52D4-C634-0C509BE3F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D3E7B93-9870-C960-957E-8F82D1304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F47CB24-0EB5-0662-5FB0-A9006AB9C9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49E8068-E0B3-D003-040B-7A8EB070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CF565E2-BDC0-1487-0AC0-A0B640E0D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DC75235-8A3C-C63B-C8EC-A04C136FC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27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13630-6AEB-B47C-0759-D69162764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2EF25B-5F4E-2248-49B0-02E4D7206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FEFD821-676D-8E5C-0157-C6ADE790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9F5C358-E637-891C-71EF-3D93BCAC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647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5E683B8-BF08-7826-0426-E76A78FB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8FD1DA1-756B-6AFF-D782-855F9FFF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3F2351-2EB6-988E-88D9-7A5A9846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649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D4D0FA-F79D-5FFB-7241-3FDF6850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8D5772-B85D-D286-CF93-5DAEBC9D0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FAA8F3-4577-D0DE-9BE7-844105CBC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1CB14F-4577-7CB2-0558-BDC55004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14279E-C936-6432-D98A-CAE5EA81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16F56A-AD0C-1636-B99F-C5AA69C1B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9456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4638A-E172-6B72-35BA-51D928F0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24263F5-157A-B73A-768A-B96C19E51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CF097B-3DF2-D5E4-1307-33B21C53E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C600D4-7C14-8C5C-F97B-09CC5D99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B0C2A-5EBB-1949-6B35-4DD62D9B4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888DAA-E8A0-0509-AC43-67B4B4D0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0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8F7568D-209B-91FE-AACB-849353E3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9838DA-169D-05ED-0B70-3D4764FE5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4DF602-123F-01CA-6FF8-C3063F19E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6E19FA-5BBD-4B10-A244-F56D0AD0F14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6FD111-98E5-732A-9C11-CCC1BC388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4DA4CC-3C5F-406A-7F16-D030AC8DF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17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zzurra.stefanucci@unich.it" TargetMode="External"/><Relationship Id="rId4" Type="http://schemas.openxmlformats.org/officeDocument/2006/relationships/hyperlink" Target="mailto:adriano.mollica@unich.i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nowledge-share.eu/it/brevetti/derivati-indazolici-come-modulatori-del-sistema-cannabinoide" TargetMode="Externa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cVtNmTyYfnA?feature=oembed" TargetMode="External"/><Relationship Id="rId6" Type="http://schemas.openxmlformats.org/officeDocument/2006/relationships/image" Target="../media/image8.jpe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hyperlink" Target="https://www.grandviewresearch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17.sv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7100CB1-7F40-9639-E8BD-CF80C2359E51}"/>
              </a:ext>
            </a:extLst>
          </p:cNvPr>
          <p:cNvSpPr/>
          <p:nvPr/>
        </p:nvSpPr>
        <p:spPr>
          <a:xfrm>
            <a:off x="627105" y="430847"/>
            <a:ext cx="7360920" cy="547497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47029-DF98-FDA4-884A-271785C0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35" y="904985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BREVETTI </a:t>
            </a:r>
            <a:br>
              <a:rPr lang="it-IT" sz="3600" dirty="0">
                <a:solidFill>
                  <a:schemeClr val="bg1"/>
                </a:solidFill>
              </a:rPr>
            </a:br>
            <a:r>
              <a:rPr lang="it-IT" sz="3600" dirty="0">
                <a:solidFill>
                  <a:schemeClr val="bg1"/>
                </a:solidFill>
              </a:rPr>
              <a:t>UNIVERSITA’ G.’DANNUNZIO</a:t>
            </a:r>
          </a:p>
        </p:txBody>
      </p:sp>
      <p:pic>
        <p:nvPicPr>
          <p:cNvPr id="1026" name="Picture 2" descr="Università degli Studi &quot;G. d'Annunzio&quot;Chieti – Pescara">
            <a:extLst>
              <a:ext uri="{FF2B5EF4-FFF2-40B4-BE49-F238E27FC236}">
                <a16:creationId xmlns:a16="http://schemas.microsoft.com/office/drawing/2014/main" id="{B390B716-7B31-9005-0C92-6495F4DE6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110" y="1995706"/>
            <a:ext cx="2268538" cy="213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1F6EDFD-EFA7-3AF5-251B-823A0D7F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7565" y="6167743"/>
            <a:ext cx="1437322" cy="5188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DF3E12D-3E24-4301-9AB2-A0F9CA12D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207" y="5934928"/>
            <a:ext cx="2656543" cy="890054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836F8F2-C1F5-B360-ABB5-CC33BB0BE4B4}"/>
              </a:ext>
            </a:extLst>
          </p:cNvPr>
          <p:cNvCxnSpPr/>
          <p:nvPr/>
        </p:nvCxnSpPr>
        <p:spPr>
          <a:xfrm>
            <a:off x="1977546" y="4010677"/>
            <a:ext cx="45186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3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Team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1076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magine 3">
            <a:extLst>
              <a:ext uri="{FF2B5EF4-FFF2-40B4-BE49-F238E27FC236}">
                <a16:creationId xmlns:a16="http://schemas.microsoft.com/office/drawing/2014/main" id="{CC29FAF6-BC56-08B4-8F52-0290037E9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5768" y="6016060"/>
            <a:ext cx="1432684" cy="52430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CB7095B5-0611-139F-8000-EDA0B90A5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5025" y="5739406"/>
            <a:ext cx="2651990" cy="89009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A85324E2-9EDD-5CCD-6C63-6E5C677E9640}"/>
              </a:ext>
            </a:extLst>
          </p:cNvPr>
          <p:cNvSpPr txBox="1"/>
          <p:nvPr/>
        </p:nvSpPr>
        <p:spPr>
          <a:xfrm>
            <a:off x="518160" y="1854763"/>
            <a:ext cx="31680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MEMBRO1 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Mollica Adriano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Professore Ordinario di Chimica Farmaceutica dell’Università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G.d’Annunzio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di Chieti-Pescara.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4"/>
              </a:rPr>
              <a:t>adriano.mollica@unich.it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B3BE607-F9B1-4B30-D714-9EA204737146}"/>
              </a:ext>
            </a:extLst>
          </p:cNvPr>
          <p:cNvSpPr txBox="1"/>
          <p:nvPr/>
        </p:nvSpPr>
        <p:spPr>
          <a:xfrm>
            <a:off x="4163318" y="1918113"/>
            <a:ext cx="338909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2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Stefanucci Azzurra</a:t>
            </a:r>
          </a:p>
          <a:p>
            <a:pPr algn="just"/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Professore associato in Chimica degli alimenti presso l’Università degli studi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G.d’Annunzio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di Chieti-Pescara</a:t>
            </a:r>
          </a:p>
          <a:p>
            <a:pPr algn="just"/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5"/>
              </a:rPr>
              <a:t>azzurra.stefanucci@unich.it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ADEB913-5C28-CFA8-D32C-5FF17FC5DFC0}"/>
              </a:ext>
            </a:extLst>
          </p:cNvPr>
          <p:cNvSpPr txBox="1"/>
          <p:nvPr/>
        </p:nvSpPr>
        <p:spPr>
          <a:xfrm>
            <a:off x="7916779" y="1954701"/>
            <a:ext cx="350099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3 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Macedonio Giorgia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Ricercatore in chimica farmaceutica presso l’Università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G.d’Annunzio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di Chieti-Pescara.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0376E1AB-1CAC-61CC-DBE8-D81B5B4A72AF}"/>
              </a:ext>
            </a:extLst>
          </p:cNvPr>
          <p:cNvSpPr txBox="1"/>
          <p:nvPr/>
        </p:nvSpPr>
        <p:spPr>
          <a:xfrm>
            <a:off x="2951673" y="3858023"/>
            <a:ext cx="331143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4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Csaba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Tömböly</a:t>
            </a:r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Phd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BRC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C1FFD006-4FBE-D04B-0D40-61E693F5F0B2}"/>
              </a:ext>
            </a:extLst>
          </p:cNvPr>
          <p:cNvSpPr txBox="1"/>
          <p:nvPr/>
        </p:nvSpPr>
        <p:spPr>
          <a:xfrm>
            <a:off x="6476079" y="3858023"/>
            <a:ext cx="3500999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5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Szabolcs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Dvorácskó</a:t>
            </a:r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Phd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BRC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6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7100CB1-7F40-9639-E8BD-CF80C2359E51}"/>
              </a:ext>
            </a:extLst>
          </p:cNvPr>
          <p:cNvSpPr/>
          <p:nvPr/>
        </p:nvSpPr>
        <p:spPr>
          <a:xfrm>
            <a:off x="627105" y="430847"/>
            <a:ext cx="7360920" cy="547497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47029-DF98-FDA4-884A-271785C0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35" y="904985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GRAZIE</a:t>
            </a:r>
          </a:p>
        </p:txBody>
      </p:sp>
      <p:pic>
        <p:nvPicPr>
          <p:cNvPr id="1026" name="Picture 2" descr="Università degli Studi &quot;G. d'Annunzio&quot;Chieti – Pescara">
            <a:extLst>
              <a:ext uri="{FF2B5EF4-FFF2-40B4-BE49-F238E27FC236}">
                <a16:creationId xmlns:a16="http://schemas.microsoft.com/office/drawing/2014/main" id="{B390B716-7B31-9005-0C92-6495F4DE6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110" y="1995706"/>
            <a:ext cx="2268538" cy="213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1F6EDFD-EFA7-3AF5-251B-823A0D7F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3269" y="6120545"/>
            <a:ext cx="1437322" cy="5188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DF3E12D-3E24-4301-9AB2-A0F9CA12D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9293" y="5905817"/>
            <a:ext cx="2656543" cy="890054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836F8F2-C1F5-B360-ABB5-CC33BB0BE4B4}"/>
              </a:ext>
            </a:extLst>
          </p:cNvPr>
          <p:cNvCxnSpPr/>
          <p:nvPr/>
        </p:nvCxnSpPr>
        <p:spPr>
          <a:xfrm>
            <a:off x="1977546" y="4010677"/>
            <a:ext cx="45186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5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EFF9C16-3F18-B85C-9D7A-759CDBA9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709" y="1228305"/>
            <a:ext cx="5659956" cy="31632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Derivati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indazolici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Come modulatori del sistema cannabinoide</a:t>
            </a:r>
            <a:br>
              <a:rPr lang="it-IT" b="1" dirty="0"/>
            </a:br>
            <a:endParaRPr lang="en-US" sz="4800" dirty="0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A20B27-52D7-A57A-70C1-C777DB6A7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EC6C21B-2B27-79B2-0F61-63B4B9D10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35" y="3476569"/>
            <a:ext cx="1897127" cy="179003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7B09E47-4BA9-716B-F536-895D51F881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264" y="6088155"/>
            <a:ext cx="1432684" cy="524301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1877FD0-57D1-15AB-67FC-B1637232E4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8392" y="5905279"/>
            <a:ext cx="2656543" cy="89005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B9F47C0-AB16-077F-3E1F-562BBABEB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709" y="3632109"/>
            <a:ext cx="2857500" cy="163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9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431" y="937260"/>
            <a:ext cx="6091713" cy="4626645"/>
          </a:xfrm>
        </p:spPr>
        <p:txBody>
          <a:bodyPr>
            <a:normAutofit/>
          </a:bodyPr>
          <a:lstStyle/>
          <a:p>
            <a:pPr algn="l"/>
            <a:r>
              <a:rPr lang="it-IT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Abstract:</a:t>
            </a:r>
          </a:p>
          <a:p>
            <a:pPr algn="just"/>
            <a:r>
              <a:rPr lang="it-IT" sz="1300" b="0" i="0" dirty="0">
                <a:solidFill>
                  <a:srgbClr val="091F30"/>
                </a:solidFill>
                <a:effectLst/>
              </a:rPr>
              <a:t>La presente invenzione si riferisce al campo chimico</a:t>
            </a:r>
            <a:r>
              <a:rPr lang="it-IT" sz="1300" dirty="0">
                <a:solidFill>
                  <a:srgbClr val="091F30"/>
                </a:solidFill>
              </a:rPr>
              <a:t>-f</a:t>
            </a:r>
            <a:r>
              <a:rPr lang="it-IT" sz="1300" b="0" i="0" dirty="0">
                <a:solidFill>
                  <a:srgbClr val="091F30"/>
                </a:solidFill>
                <a:effectLst/>
              </a:rPr>
              <a:t>armaceutico, in particolare ai derivati ​​dell'</a:t>
            </a:r>
            <a:r>
              <a:rPr lang="it-IT" sz="1300" b="0" i="0" dirty="0" err="1">
                <a:solidFill>
                  <a:srgbClr val="091F30"/>
                </a:solidFill>
                <a:effectLst/>
              </a:rPr>
              <a:t>indazolo</a:t>
            </a:r>
            <a:r>
              <a:rPr lang="it-IT" sz="1300" b="0" i="0" dirty="0">
                <a:solidFill>
                  <a:srgbClr val="091F30"/>
                </a:solidFill>
                <a:effectLst/>
              </a:rPr>
              <a:t> come modulatori del sistema cannabinoide. </a:t>
            </a:r>
          </a:p>
          <a:p>
            <a:pPr algn="just"/>
            <a:r>
              <a:rPr lang="it-IT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Descrizione tecnica:</a:t>
            </a:r>
          </a:p>
          <a:p>
            <a:pPr algn="just"/>
            <a:r>
              <a:rPr lang="it-IT" sz="1300" b="0" i="0" dirty="0">
                <a:solidFill>
                  <a:srgbClr val="091F30"/>
                </a:solidFill>
                <a:effectLst/>
              </a:rPr>
              <a:t>I composti (LONI 1-9) hanno un'elevata affinità e selettività per i recettori CB1 con diversa attività biologica a seconda della sostituzione C-terminale e dei residui amminoacidici; data la loro stretta somiglianza strutturale con rimonabant, abbiamo ipotizzato un'attività biologica simile in vivo nella modulazione del comportamento alimentare. È stato riscontrato che i composti contenenti l'estere metilico C-terminale del </a:t>
            </a:r>
            <a:r>
              <a:rPr lang="it-IT" sz="1300" b="0" i="0" dirty="0" err="1">
                <a:solidFill>
                  <a:srgbClr val="091F30"/>
                </a:solidFill>
                <a:effectLst/>
              </a:rPr>
              <a:t>terz</a:t>
            </a:r>
            <a:r>
              <a:rPr lang="it-IT" sz="1300" b="0" i="0" dirty="0">
                <a:solidFill>
                  <a:srgbClr val="091F30"/>
                </a:solidFill>
                <a:effectLst/>
              </a:rPr>
              <a:t>-Leu(S)-metil-2-(1-(2,4-diclorobenzil)-1H-indazolo-3-carbossammido)-3,3-dimetilbutanoato e Val in quanto gli acidi liberi sono in grado di diminuire l'assunzione di cibo ad una dose di 10 mg/Kg, agendo come agonisti/antagonisti inversi al CB1. Pertanto, si è supposto che il gruppo estere metilico C-terminale potesse essere facilmente scindibile in vivo per dare il derivato acido C-terminale libero. I vantaggi sono i seguenti: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Gli analoghi della 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lonidamina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 hanno mostrato un'ampia gamma di legami ai recettori CB da affinità 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subnanomolare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 (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Ki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 = 0,08 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nM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) a bassa 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nanomolare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 (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Ki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 = 88 </a:t>
            </a:r>
            <a:r>
              <a:rPr lang="it-IT" sz="1300" b="0" i="0" dirty="0" err="1">
                <a:solidFill>
                  <a:srgbClr val="091F30"/>
                </a:solidFill>
                <a:effectLst/>
                <a:latin typeface="__Nunito_Sans_36c9e6"/>
              </a:rPr>
              <a:t>nM</a:t>
            </a: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LONI 1, LONI 2, LONI 4 e LONI 5 hanno mostrato la più alta affinità per i recettori CB;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300" b="0" i="0" dirty="0">
                <a:solidFill>
                  <a:srgbClr val="091F30"/>
                </a:solidFill>
                <a:effectLst/>
                <a:latin typeface="__Nunito_Sans_36c9e6"/>
              </a:rPr>
              <a:t>Questi composti mostrano un largo spettro di attività, da agonisti puri ad antagonisti ed agonisti inversi.</a:t>
            </a:r>
          </a:p>
          <a:p>
            <a:pPr algn="just"/>
            <a:endParaRPr lang="it-IT" sz="1300" b="1" i="1" dirty="0"/>
          </a:p>
          <a:p>
            <a:pPr algn="l"/>
            <a:endParaRPr lang="it-IT" dirty="0"/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A394C58D-174D-A461-BA2C-5D9A6C4A9505}"/>
              </a:ext>
            </a:extLst>
          </p:cNvPr>
          <p:cNvSpPr txBox="1">
            <a:spLocks/>
          </p:cNvSpPr>
          <p:nvPr/>
        </p:nvSpPr>
        <p:spPr>
          <a:xfrm>
            <a:off x="191767" y="5266600"/>
            <a:ext cx="768939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Link a piattaforma Knowledge Share:</a:t>
            </a:r>
          </a:p>
          <a:p>
            <a:pPr algn="just"/>
            <a:r>
              <a:rPr lang="it-IT" sz="1200" dirty="0">
                <a:hlinkClick r:id="rId3"/>
              </a:rPr>
              <a:t>https://www.knowledge-share.eu/it/brevetti/derivati-indazolici-come-modulatori</a:t>
            </a:r>
          </a:p>
          <a:p>
            <a:pPr algn="just"/>
            <a:r>
              <a:rPr lang="it-IT" sz="1200" dirty="0">
                <a:hlinkClick r:id="rId3"/>
              </a:rPr>
              <a:t>-del-sistema-cannabinoide</a:t>
            </a:r>
            <a:r>
              <a:rPr lang="it-IT" sz="1200" dirty="0"/>
              <a:t> </a:t>
            </a: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70C3AE51-3584-D913-1D75-1131A288AFAD}"/>
              </a:ext>
            </a:extLst>
          </p:cNvPr>
          <p:cNvSpPr txBox="1">
            <a:spLocks/>
          </p:cNvSpPr>
          <p:nvPr/>
        </p:nvSpPr>
        <p:spPr>
          <a:xfrm>
            <a:off x="7204411" y="2066025"/>
            <a:ext cx="44805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RIASSUNTIVO DELL’INENZIONE:</a:t>
            </a:r>
          </a:p>
          <a:p>
            <a:pPr algn="l"/>
            <a:endParaRPr lang="it-IT" dirty="0"/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BDBDAE35-E551-DE9C-335F-E4FB998DABB0}"/>
              </a:ext>
            </a:extLst>
          </p:cNvPr>
          <p:cNvSpPr txBox="1">
            <a:spLocks/>
          </p:cNvSpPr>
          <p:nvPr/>
        </p:nvSpPr>
        <p:spPr>
          <a:xfrm>
            <a:off x="324804" y="365466"/>
            <a:ext cx="44805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Descrizione</a:t>
            </a:r>
          </a:p>
          <a:p>
            <a:pPr algn="l"/>
            <a:endParaRPr lang="it-IT" dirty="0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0D6F8C6F-D3F3-5AD3-2084-8AC736D9A458}"/>
              </a:ext>
            </a:extLst>
          </p:cNvPr>
          <p:cNvCxnSpPr>
            <a:cxnSpLocks/>
          </p:cNvCxnSpPr>
          <p:nvPr/>
        </p:nvCxnSpPr>
        <p:spPr>
          <a:xfrm>
            <a:off x="474346" y="937260"/>
            <a:ext cx="20907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magine 11">
            <a:extLst>
              <a:ext uri="{FF2B5EF4-FFF2-40B4-BE49-F238E27FC236}">
                <a16:creationId xmlns:a16="http://schemas.microsoft.com/office/drawing/2014/main" id="{0C2CE131-B1A2-C505-9478-38DD0E5F71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0402" y="5788394"/>
            <a:ext cx="2651990" cy="1000086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CA70C68-507E-E714-1E1B-82C6C47674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5432" y="6052208"/>
            <a:ext cx="1432684" cy="524301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6298C6C2-D85B-90CB-074B-336628A3EC8A}"/>
              </a:ext>
            </a:extLst>
          </p:cNvPr>
          <p:cNvSpPr txBox="1"/>
          <p:nvPr/>
        </p:nvSpPr>
        <p:spPr>
          <a:xfrm>
            <a:off x="6932523" y="3172734"/>
            <a:ext cx="4480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/>
              <a:t>New </a:t>
            </a:r>
            <a:r>
              <a:rPr lang="it-IT" sz="1100" i="1" dirty="0" err="1"/>
              <a:t>compounds</a:t>
            </a:r>
            <a:r>
              <a:rPr lang="it-IT" sz="1100" i="1" dirty="0"/>
              <a:t> for </a:t>
            </a:r>
            <a:r>
              <a:rPr lang="it-IT" sz="1100" i="1" dirty="0" err="1"/>
              <a:t>pain</a:t>
            </a:r>
            <a:r>
              <a:rPr lang="it-IT" sz="1100" i="1" dirty="0"/>
              <a:t> </a:t>
            </a:r>
            <a:r>
              <a:rPr lang="it-IT" sz="1100" i="1" dirty="0" err="1"/>
              <a:t>tratment</a:t>
            </a:r>
            <a:r>
              <a:rPr lang="it-IT" sz="1100" i="1" dirty="0"/>
              <a:t>, </a:t>
            </a:r>
            <a:r>
              <a:rPr lang="it-IT" sz="1100" i="1" dirty="0" err="1"/>
              <a:t>obesity</a:t>
            </a:r>
            <a:r>
              <a:rPr lang="it-IT" sz="1100" i="1" dirty="0"/>
              <a:t>, </a:t>
            </a:r>
            <a:r>
              <a:rPr lang="it-IT" sz="1100" i="1" dirty="0" err="1"/>
              <a:t>eating</a:t>
            </a:r>
            <a:r>
              <a:rPr lang="it-IT" sz="1100" i="1" dirty="0"/>
              <a:t> disorders and AIDS </a:t>
            </a:r>
            <a:r>
              <a:rPr lang="it-IT" sz="1100" i="1" dirty="0" err="1"/>
              <a:t>collateral</a:t>
            </a:r>
            <a:r>
              <a:rPr lang="it-IT" sz="1100" i="1" dirty="0"/>
              <a:t> </a:t>
            </a:r>
            <a:r>
              <a:rPr lang="it-IT" sz="1100" i="1" dirty="0" err="1"/>
              <a:t>effects</a:t>
            </a:r>
            <a:endParaRPr lang="it-IT" sz="1100" i="1" dirty="0"/>
          </a:p>
        </p:txBody>
      </p:sp>
      <p:pic>
        <p:nvPicPr>
          <p:cNvPr id="16" name="Elementi multimediali online 15" title="Indazole derivatives as modulators of the cannabinoid system">
            <a:hlinkClick r:id="" action="ppaction://media"/>
            <a:extLst>
              <a:ext uri="{FF2B5EF4-FFF2-40B4-BE49-F238E27FC236}">
                <a16:creationId xmlns:a16="http://schemas.microsoft.com/office/drawing/2014/main" id="{3256B0DE-E0ED-65E0-ABD0-61E74457B9B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7259459" y="3672346"/>
            <a:ext cx="3826689" cy="216208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7D229DE-E6D4-2432-EB34-5BEE8D01F4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2032" y="352721"/>
            <a:ext cx="5014464" cy="288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5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Problema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7088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417523" y="2093141"/>
            <a:ext cx="8600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0" i="0" dirty="0">
                <a:solidFill>
                  <a:srgbClr val="091F30"/>
                </a:solidFill>
                <a:effectLst/>
              </a:rPr>
              <a:t>Terapia nel trattamento del dolore, obesità, malattie alimentari, nausea, cancro ed evitare gli effetti collaterali nei malati di AIDS.</a:t>
            </a:r>
            <a:endParaRPr lang="it-IT" sz="20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FFA7BC0-FB0E-4794-F8F5-1C939A48B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010" y="5817003"/>
            <a:ext cx="2651990" cy="890093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7AF07F53-23A8-1B94-14CB-0EAFA2FA9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583" y="5999898"/>
            <a:ext cx="1432684" cy="524301"/>
          </a:xfrm>
          <a:prstGeom prst="rect">
            <a:avLst/>
          </a:prstGeom>
        </p:spPr>
      </p:pic>
      <p:pic>
        <p:nvPicPr>
          <p:cNvPr id="2" name="Elemento grafico 1" descr="Badge 1 contorno">
            <a:extLst>
              <a:ext uri="{FF2B5EF4-FFF2-40B4-BE49-F238E27FC236}">
                <a16:creationId xmlns:a16="http://schemas.microsoft.com/office/drawing/2014/main" id="{53DF22EE-D8D9-A114-FFBE-F1BD333A2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7373" y="19640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5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Tecnologia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8842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199760" y="1635697"/>
            <a:ext cx="8138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0" i="0" dirty="0">
                <a:solidFill>
                  <a:srgbClr val="091F30"/>
                </a:solidFill>
                <a:effectLst/>
              </a:rPr>
              <a:t>L’invenzione riguarda   nuovi composti ottenuti collegando uno scaffold di </a:t>
            </a:r>
            <a:r>
              <a:rPr lang="it-IT" sz="2000" b="0" i="0" dirty="0" err="1">
                <a:solidFill>
                  <a:srgbClr val="091F30"/>
                </a:solidFill>
                <a:effectLst/>
              </a:rPr>
              <a:t>Lonidamina</a:t>
            </a:r>
            <a:r>
              <a:rPr lang="it-IT" sz="2000" b="0" i="0" dirty="0">
                <a:solidFill>
                  <a:srgbClr val="091F30"/>
                </a:solidFill>
                <a:effectLst/>
              </a:rPr>
              <a:t> ad amminoacidi che mostrano una vasta gamma di attività dei cannabinoidi come l'affinità per i recettori CB, la stimolazione delle proteine ​​G, la selettività per diversi recettori CB utili nel trattamento del dolore, obesità, malattie alimentari, nausea, cancro ed evitare gli effetti collaterali nei malati di AIDS.</a:t>
            </a:r>
            <a:endParaRPr lang="it-IT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4567D74A-DF2B-5B62-78C4-59EF38082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13" y="5927722"/>
            <a:ext cx="1432684" cy="52430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8E0E115-5D78-D377-0E21-4309A0F5D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9405" y="5744827"/>
            <a:ext cx="2651990" cy="890093"/>
          </a:xfrm>
          <a:prstGeom prst="rect">
            <a:avLst/>
          </a:prstGeom>
        </p:spPr>
      </p:pic>
      <p:pic>
        <p:nvPicPr>
          <p:cNvPr id="2" name="Elemento grafico 1" descr="Badge contorno">
            <a:extLst>
              <a:ext uri="{FF2B5EF4-FFF2-40B4-BE49-F238E27FC236}">
                <a16:creationId xmlns:a16="http://schemas.microsoft.com/office/drawing/2014/main" id="{25CA0C85-BBAB-CAA4-23F5-B2075E496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305" y="18546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54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Mercato</a:t>
            </a:r>
            <a:endParaRPr lang="it-IT" sz="3200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0A9D891-5100-1C04-2E5D-1B49F8E40308}"/>
              </a:ext>
            </a:extLst>
          </p:cNvPr>
          <p:cNvSpPr txBox="1">
            <a:spLocks/>
          </p:cNvSpPr>
          <p:nvPr/>
        </p:nvSpPr>
        <p:spPr>
          <a:xfrm>
            <a:off x="624840" y="3283312"/>
            <a:ext cx="54711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/>
          <p:nvPr/>
        </p:nvCxnSpPr>
        <p:spPr>
          <a:xfrm>
            <a:off x="708660" y="1154430"/>
            <a:ext cx="15316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211830" y="668576"/>
            <a:ext cx="813816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mercato dell’uso di Cannabinoidi per scopi terapeutici dimostra un tasso di crescita annuale (CAGR 2024-2030) del 12,10%, portando il volume di mercato a 22,46 miliardi di dollari entro il 2030.</a:t>
            </a:r>
          </a:p>
          <a:p>
            <a:r>
              <a:rPr lang="it-IT" sz="1100" i="1" dirty="0"/>
              <a:t>Fonte: </a:t>
            </a:r>
            <a:r>
              <a:rPr lang="it-IT" sz="1100" i="1" dirty="0">
                <a:hlinkClick r:id="rId2"/>
              </a:rPr>
              <a:t>https://www.grandviewresearch.com</a:t>
            </a:r>
            <a:r>
              <a:rPr lang="it-IT" sz="1100" i="1" dirty="0"/>
              <a:t>  </a:t>
            </a:r>
          </a:p>
          <a:p>
            <a:endParaRPr lang="it-IT" sz="1100" i="1" dirty="0"/>
          </a:p>
          <a:p>
            <a:endParaRPr lang="it-IT" sz="1100" i="1" dirty="0"/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C5D18E57-F47B-946E-D93E-E29A9B3462F4}"/>
              </a:ext>
            </a:extLst>
          </p:cNvPr>
          <p:cNvSpPr txBox="1"/>
          <p:nvPr/>
        </p:nvSpPr>
        <p:spPr>
          <a:xfrm>
            <a:off x="5285561" y="5280660"/>
            <a:ext cx="28057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Market </a:t>
            </a:r>
            <a:r>
              <a:rPr lang="it-IT" sz="1200" dirty="0" err="1"/>
              <a:t>growth</a:t>
            </a:r>
            <a:r>
              <a:rPr lang="it-IT" sz="1200" dirty="0"/>
              <a:t> rate from 2023 to 2030</a:t>
            </a:r>
          </a:p>
          <a:p>
            <a:endParaRPr lang="en-GB" dirty="0"/>
          </a:p>
        </p:txBody>
      </p:sp>
      <p:pic>
        <p:nvPicPr>
          <p:cNvPr id="15" name="Graphic 11" descr="Arrow: Straight with solid fill">
            <a:extLst>
              <a:ext uri="{FF2B5EF4-FFF2-40B4-BE49-F238E27FC236}">
                <a16:creationId xmlns:a16="http://schemas.microsoft.com/office/drawing/2014/main" id="{57DDC10F-1604-E717-0E29-9BD582C87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128869" y="3144605"/>
            <a:ext cx="702132" cy="702132"/>
          </a:xfrm>
          <a:prstGeom prst="rect">
            <a:avLst/>
          </a:prstGeom>
        </p:spPr>
      </p:pic>
      <p:sp>
        <p:nvSpPr>
          <p:cNvPr id="16" name="TextBox 14">
            <a:extLst>
              <a:ext uri="{FF2B5EF4-FFF2-40B4-BE49-F238E27FC236}">
                <a16:creationId xmlns:a16="http://schemas.microsoft.com/office/drawing/2014/main" id="{9E2223BE-18CF-2BD0-AC7B-29E050ED9D20}"/>
              </a:ext>
            </a:extLst>
          </p:cNvPr>
          <p:cNvSpPr txBox="1"/>
          <p:nvPr/>
        </p:nvSpPr>
        <p:spPr>
          <a:xfrm>
            <a:off x="10035717" y="3152001"/>
            <a:ext cx="14334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/>
              <a:t>12,10%</a:t>
            </a:r>
            <a:endParaRPr lang="en-GB" sz="3000" dirty="0"/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A1B50DDB-8561-B6B2-ECF8-29968EB3CF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0308" y="6184697"/>
            <a:ext cx="1432684" cy="524301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8213571B-3C43-8466-E048-862947C508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3740" y="5905100"/>
            <a:ext cx="2651990" cy="890093"/>
          </a:xfrm>
          <a:prstGeom prst="rect">
            <a:avLst/>
          </a:prstGeom>
        </p:spPr>
      </p:pic>
      <p:pic>
        <p:nvPicPr>
          <p:cNvPr id="4" name="Elemento grafico 3" descr="Badge 3 contorno">
            <a:extLst>
              <a:ext uri="{FF2B5EF4-FFF2-40B4-BE49-F238E27FC236}">
                <a16:creationId xmlns:a16="http://schemas.microsoft.com/office/drawing/2014/main" id="{B7023815-5B32-5A90-6ED0-80A084C57E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1435" y="2368912"/>
            <a:ext cx="914400" cy="9144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8C381E6-6AE0-3426-3FAC-1BE716FB9D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5142" y="1826300"/>
            <a:ext cx="5490415" cy="334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66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Punti di forza e debolezza   delle attuali tecnologie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857250" y="1645920"/>
            <a:ext cx="40462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989320" y="2223473"/>
            <a:ext cx="81381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brevetto introduce strutture molecolari nuove che comprendono agonisti , antagonisti e agonisti inversi del recettore cannabinoide cb1. Il punto di forza </a:t>
            </a:r>
            <a:r>
              <a:rPr lang="it-IT" dirty="0" err="1"/>
              <a:t>é</a:t>
            </a:r>
            <a:r>
              <a:rPr lang="it-IT" dirty="0"/>
              <a:t> che una semplice modifica a livello molecolare permette di selezionare le varie attività biologiche e l'efficacia. Le molecole pertanto sono anoressizzanti (gli antagonisti e agonisti inversi) e sono </a:t>
            </a:r>
            <a:r>
              <a:rPr lang="it-IT" dirty="0" err="1"/>
              <a:t>oressizzanti</a:t>
            </a:r>
            <a:r>
              <a:rPr lang="it-IT" dirty="0"/>
              <a:t> (agonisti). L'unico punto debole potrebbe essere l'effetto cannabis-mimetico centrale, ancora da verificare se presente. I composti della presente invenzione differiscono dagli altri cannabinoidi con impalcatura </a:t>
            </a:r>
            <a:r>
              <a:rPr lang="it-IT" dirty="0" err="1"/>
              <a:t>indazolica</a:t>
            </a:r>
            <a:r>
              <a:rPr lang="it-IT" dirty="0"/>
              <a:t> noti nell'arte per il terminale estereo o acido sull'impalcatura </a:t>
            </a:r>
            <a:r>
              <a:rPr lang="it-IT" dirty="0" err="1"/>
              <a:t>indazolica</a:t>
            </a:r>
            <a:r>
              <a:rPr lang="it-IT" dirty="0"/>
              <a:t> e per la presenza di sostituenti diversi dal fluoro sull'anello aromatico, che agiscono modulando la potenza e l'efficacia del composto.</a:t>
            </a:r>
          </a:p>
        </p:txBody>
      </p:sp>
      <p:pic>
        <p:nvPicPr>
          <p:cNvPr id="8" name="Elemento grafico 7" descr="Badge 4 contorno">
            <a:extLst>
              <a:ext uri="{FF2B5EF4-FFF2-40B4-BE49-F238E27FC236}">
                <a16:creationId xmlns:a16="http://schemas.microsoft.com/office/drawing/2014/main" id="{997D4755-4755-7D20-7FF4-D51909BED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29846" y="2755392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555430CD-E3A6-94FF-D42E-244D577A1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7475" y="5852857"/>
            <a:ext cx="2651990" cy="890093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2C213763-B6BC-26D9-F680-4EE0ADB0E4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5557" y="6083570"/>
            <a:ext cx="1432684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33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Killer Application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33147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253740" y="2364466"/>
            <a:ext cx="8138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091F30"/>
                </a:solidFill>
                <a:effectLst/>
              </a:rPr>
              <a:t> I </a:t>
            </a:r>
            <a:r>
              <a:rPr lang="it-IT" sz="2000" b="0" i="0" dirty="0">
                <a:solidFill>
                  <a:srgbClr val="091F30"/>
                </a:solidFill>
                <a:effectLst/>
              </a:rPr>
              <a:t>composti con attività agonista potrebbero essere coinvolti nel trattamento del dolore e</a:t>
            </a:r>
            <a:r>
              <a:rPr lang="it-IT" sz="2000" dirty="0">
                <a:solidFill>
                  <a:srgbClr val="091F30"/>
                </a:solidFill>
              </a:rPr>
              <a:t> per trattare nausea e vomito correlati alla chemioterapia o per la perdita di appetito e peso in pazienti affetti da AIDS</a:t>
            </a:r>
            <a:endParaRPr lang="it-IT" sz="2000" b="0" i="0" dirty="0">
              <a:solidFill>
                <a:srgbClr val="091F30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it-IT" sz="2000" dirty="0">
                <a:solidFill>
                  <a:srgbClr val="091F30"/>
                </a:solidFill>
              </a:rPr>
              <a:t> I composti </a:t>
            </a:r>
            <a:r>
              <a:rPr lang="it-IT" sz="2000" b="0" i="0" dirty="0">
                <a:solidFill>
                  <a:srgbClr val="091F30"/>
                </a:solidFill>
                <a:effectLst/>
              </a:rPr>
              <a:t> antagonisti possono essere impiegati come un farmaco antiobesità</a:t>
            </a:r>
            <a:endParaRPr lang="it-IT" dirty="0"/>
          </a:p>
        </p:txBody>
      </p:sp>
      <p:pic>
        <p:nvPicPr>
          <p:cNvPr id="8" name="Elemento grafico 7" descr="Badge 5 contorno">
            <a:extLst>
              <a:ext uri="{FF2B5EF4-FFF2-40B4-BE49-F238E27FC236}">
                <a16:creationId xmlns:a16="http://schemas.microsoft.com/office/drawing/2014/main" id="{F833F10B-9B44-1F15-040C-DC4E08918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3475" y="2411073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8AC53E0B-FD63-2DB5-393C-2360320E6F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858255"/>
            <a:ext cx="1432684" cy="52430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5868648D-9B22-6A79-26FB-FD32CE55D6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2199" y="5675360"/>
            <a:ext cx="2651990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1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   TRL/Call to action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971550" y="1154430"/>
            <a:ext cx="35628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265772" y="2364466"/>
            <a:ext cx="81381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Il brevetto ha un TRL 4 (validazione in laboratorio su modelli animali). Il brevetto è stato depositato e concesso con estensione europea. L’idea nasce dalla collaborazione di  due team afferenti a due enti di ricerca, l’Università </a:t>
            </a:r>
            <a:r>
              <a:rPr lang="it-IT" sz="2000" dirty="0" err="1"/>
              <a:t>G.d’Annunzio</a:t>
            </a:r>
            <a:r>
              <a:rPr lang="it-IT" sz="2000" dirty="0"/>
              <a:t> di Chieti Pescara ed il 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Szeged Biological Research Centre (BRC). Il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brevetto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rispetta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il principio del DNSH ed il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suo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mercato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è in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ampia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crescita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a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livello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globale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. </a:t>
            </a:r>
            <a:r>
              <a:rPr lang="en-US" sz="2000" dirty="0">
                <a:solidFill>
                  <a:srgbClr val="091F30"/>
                </a:solidFill>
              </a:rPr>
              <a:t>S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i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prevede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un CARG del 12,10% per il period (2024-2029). </a:t>
            </a:r>
            <a:r>
              <a:rPr lang="it-IT" sz="2000" dirty="0"/>
              <a:t> </a:t>
            </a:r>
          </a:p>
        </p:txBody>
      </p:sp>
      <p:pic>
        <p:nvPicPr>
          <p:cNvPr id="5" name="Elemento grafico 4" descr="Badge 6 contorno">
            <a:extLst>
              <a:ext uri="{FF2B5EF4-FFF2-40B4-BE49-F238E27FC236}">
                <a16:creationId xmlns:a16="http://schemas.microsoft.com/office/drawing/2014/main" id="{E03EA042-4AFD-39D3-E033-0DC29E665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9210" y="2411073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E45A1E62-86CF-67AB-F1DE-9C86BE15D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911" y="5599185"/>
            <a:ext cx="2651990" cy="890093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1CC140B3-3F9E-1213-FE2A-61E0ACA272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1705" y="5927724"/>
            <a:ext cx="1432684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16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7123</TotalTime>
  <Words>852</Words>
  <Application>Microsoft Office PowerPoint</Application>
  <PresentationFormat>Widescreen</PresentationFormat>
  <Paragraphs>74</Paragraphs>
  <Slides>11</Slides>
  <Notes>1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__Nunito_Sans_36c9e6</vt:lpstr>
      <vt:lpstr>Aptos</vt:lpstr>
      <vt:lpstr>Aptos Display</vt:lpstr>
      <vt:lpstr>Arial</vt:lpstr>
      <vt:lpstr>Century Gothic</vt:lpstr>
      <vt:lpstr>Tema di Office</vt:lpstr>
      <vt:lpstr>BREVETTI  UNIVERSITA’ G.’DANNUNZIO</vt:lpstr>
      <vt:lpstr>Derivati indazolici Come modulatori del sistema cannabinoide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Consuela Torelli</dc:creator>
  <cp:lastModifiedBy>Consuela Torelli</cp:lastModifiedBy>
  <cp:revision>22</cp:revision>
  <dcterms:created xsi:type="dcterms:W3CDTF">2024-08-19T10:14:01Z</dcterms:created>
  <dcterms:modified xsi:type="dcterms:W3CDTF">2025-11-21T10:51:11Z</dcterms:modified>
</cp:coreProperties>
</file>