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7" r:id="rId6"/>
    <p:sldId id="260" r:id="rId7"/>
    <p:sldId id="264" r:id="rId8"/>
    <p:sldId id="261" r:id="rId9"/>
    <p:sldId id="262" r:id="rId10"/>
    <p:sldId id="265" r:id="rId11"/>
    <p:sldId id="263" r:id="rId12"/>
    <p:sldId id="268" r:id="rId13"/>
    <p:sldId id="26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F2D7B-926E-4D22-A9BF-E282CEB7B721}" v="1" dt="2025-07-12T05:56:01.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Boncio" userId="f371c2af-0fae-433a-b5da-affc9df41c11" providerId="ADAL" clId="{759F2D7B-926E-4D22-A9BF-E282CEB7B721}"/>
    <pc:docChg chg="modSld">
      <pc:chgData name="Paolo Boncio" userId="f371c2af-0fae-433a-b5da-affc9df41c11" providerId="ADAL" clId="{759F2D7B-926E-4D22-A9BF-E282CEB7B721}" dt="2025-07-12T06:01:10.337" v="435" actId="20577"/>
      <pc:docMkLst>
        <pc:docMk/>
      </pc:docMkLst>
      <pc:sldChg chg="modSp mod">
        <pc:chgData name="Paolo Boncio" userId="f371c2af-0fae-433a-b5da-affc9df41c11" providerId="ADAL" clId="{759F2D7B-926E-4D22-A9BF-E282CEB7B721}" dt="2025-07-12T05:59:37.673" v="434" actId="790"/>
        <pc:sldMkLst>
          <pc:docMk/>
          <pc:sldMk cId="2672053229" sldId="259"/>
        </pc:sldMkLst>
        <pc:spChg chg="mod">
          <ac:chgData name="Paolo Boncio" userId="f371c2af-0fae-433a-b5da-affc9df41c11" providerId="ADAL" clId="{759F2D7B-926E-4D22-A9BF-E282CEB7B721}" dt="2025-07-12T05:59:37.673" v="434" actId="790"/>
          <ac:spMkLst>
            <pc:docMk/>
            <pc:sldMk cId="2672053229" sldId="259"/>
            <ac:spMk id="9" creationId="{E3248F7F-EC3D-586C-AFC6-0C21E2A43607}"/>
          </ac:spMkLst>
        </pc:spChg>
      </pc:sldChg>
      <pc:sldChg chg="modSp mod">
        <pc:chgData name="Paolo Boncio" userId="f371c2af-0fae-433a-b5da-affc9df41c11" providerId="ADAL" clId="{759F2D7B-926E-4D22-A9BF-E282CEB7B721}" dt="2025-07-12T06:01:10.337" v="435" actId="20577"/>
        <pc:sldMkLst>
          <pc:docMk/>
          <pc:sldMk cId="304051061" sldId="260"/>
        </pc:sldMkLst>
        <pc:spChg chg="mod">
          <ac:chgData name="Paolo Boncio" userId="f371c2af-0fae-433a-b5da-affc9df41c11" providerId="ADAL" clId="{759F2D7B-926E-4D22-A9BF-E282CEB7B721}" dt="2025-07-12T06:01:10.337" v="435" actId="20577"/>
          <ac:spMkLst>
            <pc:docMk/>
            <pc:sldMk cId="304051061" sldId="260"/>
            <ac:spMk id="12" creationId="{7C41954E-C38C-CA7D-4F17-16627C34D218}"/>
          </ac:spMkLst>
        </pc:spChg>
      </pc:sldChg>
      <pc:sldChg chg="modSp mod">
        <pc:chgData name="Paolo Boncio" userId="f371c2af-0fae-433a-b5da-affc9df41c11" providerId="ADAL" clId="{759F2D7B-926E-4D22-A9BF-E282CEB7B721}" dt="2025-07-12T05:48:18.482" v="30" actId="20577"/>
        <pc:sldMkLst>
          <pc:docMk/>
          <pc:sldMk cId="1507133956" sldId="261"/>
        </pc:sldMkLst>
        <pc:spChg chg="mod">
          <ac:chgData name="Paolo Boncio" userId="f371c2af-0fae-433a-b5da-affc9df41c11" providerId="ADAL" clId="{759F2D7B-926E-4D22-A9BF-E282CEB7B721}" dt="2025-07-12T05:48:18.482" v="30" actId="20577"/>
          <ac:spMkLst>
            <pc:docMk/>
            <pc:sldMk cId="1507133956" sldId="261"/>
            <ac:spMk id="12" creationId="{7C41954E-C38C-CA7D-4F17-16627C34D218}"/>
          </ac:spMkLst>
        </pc:spChg>
      </pc:sldChg>
      <pc:sldChg chg="modSp mod">
        <pc:chgData name="Paolo Boncio" userId="f371c2af-0fae-433a-b5da-affc9df41c11" providerId="ADAL" clId="{759F2D7B-926E-4D22-A9BF-E282CEB7B721}" dt="2025-07-12T05:49:51.925" v="169" actId="20577"/>
        <pc:sldMkLst>
          <pc:docMk/>
          <pc:sldMk cId="811216742" sldId="262"/>
        </pc:sldMkLst>
        <pc:spChg chg="mod">
          <ac:chgData name="Paolo Boncio" userId="f371c2af-0fae-433a-b5da-affc9df41c11" providerId="ADAL" clId="{759F2D7B-926E-4D22-A9BF-E282CEB7B721}" dt="2025-07-12T05:49:51.925" v="169" actId="20577"/>
          <ac:spMkLst>
            <pc:docMk/>
            <pc:sldMk cId="811216742" sldId="262"/>
            <ac:spMk id="12" creationId="{7C41954E-C38C-CA7D-4F17-16627C34D218}"/>
          </ac:spMkLst>
        </pc:spChg>
      </pc:sldChg>
      <pc:sldChg chg="modSp mod">
        <pc:chgData name="Paolo Boncio" userId="f371c2af-0fae-433a-b5da-affc9df41c11" providerId="ADAL" clId="{759F2D7B-926E-4D22-A9BF-E282CEB7B721}" dt="2025-07-12T05:55:30.061" v="430" actId="20577"/>
        <pc:sldMkLst>
          <pc:docMk/>
          <pc:sldMk cId="71166720" sldId="263"/>
        </pc:sldMkLst>
        <pc:spChg chg="mod">
          <ac:chgData name="Paolo Boncio" userId="f371c2af-0fae-433a-b5da-affc9df41c11" providerId="ADAL" clId="{759F2D7B-926E-4D22-A9BF-E282CEB7B721}" dt="2025-07-12T05:55:30.061" v="430" actId="20577"/>
          <ac:spMkLst>
            <pc:docMk/>
            <pc:sldMk cId="71166720" sldId="263"/>
            <ac:spMk id="8" creationId="{A85324E2-9EDD-5CCD-6C63-6E5C677E9640}"/>
          </ac:spMkLst>
        </pc:spChg>
        <pc:spChg chg="mod">
          <ac:chgData name="Paolo Boncio" userId="f371c2af-0fae-433a-b5da-affc9df41c11" providerId="ADAL" clId="{759F2D7B-926E-4D22-A9BF-E282CEB7B721}" dt="2025-07-12T05:54:46.462" v="427" actId="14100"/>
          <ac:spMkLst>
            <pc:docMk/>
            <pc:sldMk cId="71166720" sldId="263"/>
            <ac:spMk id="13" creationId="{CB3BE607-F9B1-4B30-D714-9EA204737146}"/>
          </ac:spMkLst>
        </pc:spChg>
      </pc:sldChg>
      <pc:sldChg chg="modSp mod">
        <pc:chgData name="Paolo Boncio" userId="f371c2af-0fae-433a-b5da-affc9df41c11" providerId="ADAL" clId="{759F2D7B-926E-4D22-A9BF-E282CEB7B721}" dt="2025-07-12T05:50:31.392" v="195" actId="20577"/>
        <pc:sldMkLst>
          <pc:docMk/>
          <pc:sldMk cId="3214616592" sldId="265"/>
        </pc:sldMkLst>
        <pc:spChg chg="mod">
          <ac:chgData name="Paolo Boncio" userId="f371c2af-0fae-433a-b5da-affc9df41c11" providerId="ADAL" clId="{759F2D7B-926E-4D22-A9BF-E282CEB7B721}" dt="2025-07-12T05:50:31.392" v="195" actId="20577"/>
          <ac:spMkLst>
            <pc:docMk/>
            <pc:sldMk cId="3214616592" sldId="265"/>
            <ac:spMk id="12" creationId="{7C41954E-C38C-CA7D-4F17-16627C34D218}"/>
          </ac:spMkLst>
        </pc:spChg>
      </pc:sldChg>
      <pc:sldChg chg="modSp mod">
        <pc:chgData name="Paolo Boncio" userId="f371c2af-0fae-433a-b5da-affc9df41c11" providerId="ADAL" clId="{759F2D7B-926E-4D22-A9BF-E282CEB7B721}" dt="2025-07-12T05:56:27.256" v="432" actId="14100"/>
        <pc:sldMkLst>
          <pc:docMk/>
          <pc:sldMk cId="3440180850" sldId="268"/>
        </pc:sldMkLst>
        <pc:spChg chg="mod">
          <ac:chgData name="Paolo Boncio" userId="f371c2af-0fae-433a-b5da-affc9df41c11" providerId="ADAL" clId="{759F2D7B-926E-4D22-A9BF-E282CEB7B721}" dt="2025-07-12T05:52:51.481" v="327" actId="20577"/>
          <ac:spMkLst>
            <pc:docMk/>
            <pc:sldMk cId="3440180850" sldId="268"/>
            <ac:spMk id="8" creationId="{46538A64-0FC3-59E4-5DCB-AE273F4ADD4C}"/>
          </ac:spMkLst>
        </pc:spChg>
        <pc:spChg chg="mod">
          <ac:chgData name="Paolo Boncio" userId="f371c2af-0fae-433a-b5da-affc9df41c11" providerId="ADAL" clId="{759F2D7B-926E-4D22-A9BF-E282CEB7B721}" dt="2025-07-12T05:56:27.256" v="432" actId="14100"/>
          <ac:spMkLst>
            <pc:docMk/>
            <pc:sldMk cId="3440180850" sldId="268"/>
            <ac:spMk id="13" creationId="{FBE6607E-AFBD-30DE-95E6-70377381C9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6830F-7D3E-48D0-9064-ED24880AF99F}" type="datetimeFigureOut">
              <a:rPr lang="it-IT" smtClean="0"/>
              <a:t>12/07/2025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B2E92-08B9-436B-B4FD-93A468E73BDE}" type="slidenum">
              <a:rPr lang="it-IT" smtClean="0"/>
              <a:t>‹N›</a:t>
            </a:fld>
            <a:endParaRPr lang="it-IT"/>
          </a:p>
        </p:txBody>
      </p:sp>
    </p:spTree>
    <p:extLst>
      <p:ext uri="{BB962C8B-B14F-4D97-AF65-F5344CB8AC3E}">
        <p14:creationId xmlns:p14="http://schemas.microsoft.com/office/powerpoint/2010/main" val="425021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2BB2E92-08B9-436B-B4FD-93A468E73BDE}" type="slidenum">
              <a:rPr lang="it-IT" smtClean="0"/>
              <a:t>2</a:t>
            </a:fld>
            <a:endParaRPr lang="it-IT"/>
          </a:p>
        </p:txBody>
      </p:sp>
    </p:spTree>
    <p:extLst>
      <p:ext uri="{BB962C8B-B14F-4D97-AF65-F5344CB8AC3E}">
        <p14:creationId xmlns:p14="http://schemas.microsoft.com/office/powerpoint/2010/main" val="118207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855BF-47DF-7183-8B83-A8DA04FEE7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A9A1BB7-A180-08AE-444B-B6A1EFE936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7BD350F-4E81-1847-2014-DAAD32803774}"/>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E97D5E23-D2EC-8955-1056-6C9A707E0E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680C3C-FBF8-2962-E75F-1683F286120B}"/>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413231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763F0-C1D7-F2E6-8596-B3FC63B6DB3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306A63-3BBD-D0B6-E0A0-D6078B3CBC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6EC8B7-5D19-519C-3DF1-03C6D1EB6477}"/>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C7D076BE-BABA-072F-3551-FF32022050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2F0448-40FE-18B7-F3F6-148113088A1C}"/>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385679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CB2761D-09F4-C639-0ED7-1117741BE3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CA5173-0BEE-8DA2-07A0-270918F2018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8279E8-7A90-D4F5-3C53-6F731CAEF493}"/>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49A0B3C3-5A15-BC92-9192-30B78F0257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57B60-0665-1CCD-C6B8-5C2A664C23BB}"/>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231431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B841B-5CF7-D3DB-6EE0-D2904F3855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53E53D-1C68-1128-FB7A-CCA78C3D6DD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AA520E-BC54-FA7E-337F-F1AFB86E63FB}"/>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37B0B55F-92C4-D55D-DE8F-A6389E927D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36AA64-0AD2-B1DF-8E75-F1D2ADF0D810}"/>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96133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AF934-AAB4-4AEF-CDC4-4BAEBCADF5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F3DDB36-A235-811B-84ED-56A9FDD51F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707F1E0-F6AB-D4EC-C994-8A59EF151024}"/>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A4B8A964-C149-2ABC-DF00-E38320E424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396376-28F2-7912-E447-C8138C0D539B}"/>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204529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1525F2-A858-F9C1-2AC5-CF42A3E9290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7BBA2D-37CF-65BD-EC2A-A9B8E37DEE9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602A451-D172-1FEE-A1A0-97FCE48D7C7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298F44-B017-EE37-F649-9FD27CA7A70C}"/>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6" name="Segnaposto piè di pagina 5">
            <a:extLst>
              <a:ext uri="{FF2B5EF4-FFF2-40B4-BE49-F238E27FC236}">
                <a16:creationId xmlns:a16="http://schemas.microsoft.com/office/drawing/2014/main" id="{535CA5B4-53F9-F776-0026-EEA9C2F770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E06025-AADF-FEFA-246A-E8168CF33C31}"/>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68134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D85F1-428F-024E-62BA-88827DD6AC0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A31EAF1-F66A-F3FB-9260-DF433EB4A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0CDDD34-350C-52D4-C634-0C509BE3FEC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D3E7B93-9870-C960-957E-8F82D1304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F47CB24-0EB5-0662-5FB0-A9006AB9C9C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9E8068-E0B3-D003-040B-7A8EB0704057}"/>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8" name="Segnaposto piè di pagina 7">
            <a:extLst>
              <a:ext uri="{FF2B5EF4-FFF2-40B4-BE49-F238E27FC236}">
                <a16:creationId xmlns:a16="http://schemas.microsoft.com/office/drawing/2014/main" id="{CCF565E2-BDC0-1487-0AC0-A0B640E0DD7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DC75235-8A3C-C63B-C8EC-A04C136FC2D6}"/>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131927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313630-6AEB-B47C-0759-D691627646B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32EF25B-5F4E-2248-49B0-02E4D7206F6B}"/>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4" name="Segnaposto piè di pagina 3">
            <a:extLst>
              <a:ext uri="{FF2B5EF4-FFF2-40B4-BE49-F238E27FC236}">
                <a16:creationId xmlns:a16="http://schemas.microsoft.com/office/drawing/2014/main" id="{CFEFD821-676D-8E5C-0157-C6ADE790F8B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9F5C358-E637-891C-71EF-3D93BCACE225}"/>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141647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E683B8-BF08-7826-0426-E76A78FB1575}"/>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3" name="Segnaposto piè di pagina 2">
            <a:extLst>
              <a:ext uri="{FF2B5EF4-FFF2-40B4-BE49-F238E27FC236}">
                <a16:creationId xmlns:a16="http://schemas.microsoft.com/office/drawing/2014/main" id="{38FD1DA1-756B-6AFF-D782-855F9FFF117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13F2351-2EB6-988E-88D9-7A5A98462C27}"/>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248649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4D0FA-F79D-5FFB-7241-3FDF685034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8D5772-B85D-D286-CF93-5DAEBC9D0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6FAA8F3-4577-D0DE-9BE7-844105CBC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1CB14F-4577-7CB2-0558-BDC550044CFE}"/>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6" name="Segnaposto piè di pagina 5">
            <a:extLst>
              <a:ext uri="{FF2B5EF4-FFF2-40B4-BE49-F238E27FC236}">
                <a16:creationId xmlns:a16="http://schemas.microsoft.com/office/drawing/2014/main" id="{3914279E-C936-6432-D98A-CAE5EA817D9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816F56A-AD0C-1636-B99F-C5AA69C1B5D9}"/>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182945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4638A-E172-6B72-35BA-51D928F0D1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24263F5-157A-B73A-768A-B96C19E51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6CF097B-3DF2-D5E4-1307-33B21C53E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4C600D4-7C14-8C5C-F97B-09CC5D99ACC7}"/>
              </a:ext>
            </a:extLst>
          </p:cNvPr>
          <p:cNvSpPr>
            <a:spLocks noGrp="1"/>
          </p:cNvSpPr>
          <p:nvPr>
            <p:ph type="dt" sz="half" idx="10"/>
          </p:nvPr>
        </p:nvSpPr>
        <p:spPr/>
        <p:txBody>
          <a:bodyPr/>
          <a:lstStyle/>
          <a:p>
            <a:fld id="{706E19FA-5BBD-4B10-A244-F56D0AD0F148}" type="datetimeFigureOut">
              <a:rPr lang="it-IT" smtClean="0"/>
              <a:t>12/07/2025</a:t>
            </a:fld>
            <a:endParaRPr lang="it-IT"/>
          </a:p>
        </p:txBody>
      </p:sp>
      <p:sp>
        <p:nvSpPr>
          <p:cNvPr id="6" name="Segnaposto piè di pagina 5">
            <a:extLst>
              <a:ext uri="{FF2B5EF4-FFF2-40B4-BE49-F238E27FC236}">
                <a16:creationId xmlns:a16="http://schemas.microsoft.com/office/drawing/2014/main" id="{268B0C2A-5EBB-1949-6B35-4DD62D9B465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888DAA-E8A0-0509-AC43-67B4B4D06700}"/>
              </a:ext>
            </a:extLst>
          </p:cNvPr>
          <p:cNvSpPr>
            <a:spLocks noGrp="1"/>
          </p:cNvSpPr>
          <p:nvPr>
            <p:ph type="sldNum" sz="quarter" idx="12"/>
          </p:nvPr>
        </p:nvSpPr>
        <p:spPr/>
        <p:txBody>
          <a:bodyPr/>
          <a:lstStyle/>
          <a:p>
            <a:fld id="{05E14187-1971-46F0-BD74-4428E363CE71}" type="slidenum">
              <a:rPr lang="it-IT" smtClean="0"/>
              <a:t>‹N›</a:t>
            </a:fld>
            <a:endParaRPr lang="it-IT"/>
          </a:p>
        </p:txBody>
      </p:sp>
    </p:spTree>
    <p:extLst>
      <p:ext uri="{BB962C8B-B14F-4D97-AF65-F5344CB8AC3E}">
        <p14:creationId xmlns:p14="http://schemas.microsoft.com/office/powerpoint/2010/main" val="29640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8F7568D-209B-91FE-AACB-849353E31E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39838DA-169D-05ED-0B70-3D4764FE5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94DF602-123F-01CA-6FF8-C3063F19E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6E19FA-5BBD-4B10-A244-F56D0AD0F148}" type="datetimeFigureOut">
              <a:rPr lang="it-IT" smtClean="0"/>
              <a:t>12/07/2025</a:t>
            </a:fld>
            <a:endParaRPr lang="it-IT"/>
          </a:p>
        </p:txBody>
      </p:sp>
      <p:sp>
        <p:nvSpPr>
          <p:cNvPr id="5" name="Segnaposto piè di pagina 4">
            <a:extLst>
              <a:ext uri="{FF2B5EF4-FFF2-40B4-BE49-F238E27FC236}">
                <a16:creationId xmlns:a16="http://schemas.microsoft.com/office/drawing/2014/main" id="{D86FD111-98E5-732A-9C11-CCC1BC388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014DA4CC-3C5F-406A-7F16-D030AC8DF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E14187-1971-46F0-BD74-4428E363CE71}" type="slidenum">
              <a:rPr lang="it-IT" smtClean="0"/>
              <a:t>‹N›</a:t>
            </a:fld>
            <a:endParaRPr lang="it-IT"/>
          </a:p>
        </p:txBody>
      </p:sp>
    </p:spTree>
    <p:extLst>
      <p:ext uri="{BB962C8B-B14F-4D97-AF65-F5344CB8AC3E}">
        <p14:creationId xmlns:p14="http://schemas.microsoft.com/office/powerpoint/2010/main" val="68617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mailto:paolo.boncio@unich.it" TargetMode="External"/><Relationship Id="rId5" Type="http://schemas.openxmlformats.org/officeDocument/2006/relationships/hyperlink" Target="mailto:alessio.testa@unich.it" TargetMode="External"/><Relationship Id="rId4" Type="http://schemas.openxmlformats.org/officeDocument/2006/relationships/image" Target="../media/image26.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mailto:francesco.visini@ingv.it" TargetMode="External"/><Relationship Id="rId5" Type="http://schemas.openxmlformats.org/officeDocument/2006/relationships/hyperlink" Target="mailto:bruno.pace@unich.it" TargetMode="External"/><Relationship Id="rId4" Type="http://schemas.openxmlformats.org/officeDocument/2006/relationships/image" Target="../media/image26.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shaking-srl.it/" TargetMode="Externa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jb-JY903Yok?feature=oembed" TargetMode="External"/><Relationship Id="rId6"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2.jpeg"/><Relationship Id="rId4" Type="http://schemas.openxmlformats.org/officeDocument/2006/relationships/hyperlink" Target="https://www.knowledge-share.eu/it/start-up/shaking"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hyperlink" Target="https://www.theinsightpartners.com/it/reports/seismic-survey-market" TargetMode="Externa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21.svg"/><Relationship Id="rId4" Type="http://schemas.openxmlformats.org/officeDocument/2006/relationships/image" Target="../media/image18.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7100CB1-7F40-9639-E8BD-CF80C2359E51}"/>
              </a:ext>
            </a:extLst>
          </p:cNvPr>
          <p:cNvSpPr/>
          <p:nvPr/>
        </p:nvSpPr>
        <p:spPr>
          <a:xfrm>
            <a:off x="627105" y="430847"/>
            <a:ext cx="7360920" cy="547497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F9C47029-DF98-FDA4-884A-271785C04BB0}"/>
              </a:ext>
            </a:extLst>
          </p:cNvPr>
          <p:cNvSpPr>
            <a:spLocks noGrp="1"/>
          </p:cNvSpPr>
          <p:nvPr>
            <p:ph type="ctrTitle"/>
          </p:nvPr>
        </p:nvSpPr>
        <p:spPr>
          <a:xfrm>
            <a:off x="-264435" y="904985"/>
            <a:ext cx="9144000" cy="2387600"/>
          </a:xfrm>
        </p:spPr>
        <p:txBody>
          <a:bodyPr>
            <a:normAutofit/>
          </a:bodyPr>
          <a:lstStyle/>
          <a:p>
            <a:r>
              <a:rPr lang="it-IT" sz="3600" dirty="0">
                <a:solidFill>
                  <a:schemeClr val="bg1"/>
                </a:solidFill>
              </a:rPr>
              <a:t>SPIN OFF E START UP </a:t>
            </a:r>
            <a:br>
              <a:rPr lang="it-IT" sz="3600" dirty="0">
                <a:solidFill>
                  <a:schemeClr val="bg1"/>
                </a:solidFill>
              </a:rPr>
            </a:br>
            <a:r>
              <a:rPr lang="it-IT" sz="3600" dirty="0">
                <a:solidFill>
                  <a:schemeClr val="bg1"/>
                </a:solidFill>
              </a:rPr>
              <a:t>UNIVERSITA’ G.’DANNUNZIO</a:t>
            </a:r>
          </a:p>
        </p:txBody>
      </p:sp>
      <p:pic>
        <p:nvPicPr>
          <p:cNvPr id="1026" name="Picture 2" descr="Università degli Studi &quot;G. d'Annunzio&quot;Chieti – Pescara">
            <a:extLst>
              <a:ext uri="{FF2B5EF4-FFF2-40B4-BE49-F238E27FC236}">
                <a16:creationId xmlns:a16="http://schemas.microsoft.com/office/drawing/2014/main" id="{B390B716-7B31-9005-0C92-6495F4DE6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110" y="1995706"/>
            <a:ext cx="2268538" cy="213509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21F6EDFD-EFA7-3AF5-251B-823A0D7F9C84}"/>
              </a:ext>
            </a:extLst>
          </p:cNvPr>
          <p:cNvPicPr>
            <a:picLocks noChangeAspect="1"/>
          </p:cNvPicPr>
          <p:nvPr/>
        </p:nvPicPr>
        <p:blipFill>
          <a:blip r:embed="rId3"/>
          <a:stretch>
            <a:fillRect/>
          </a:stretch>
        </p:blipFill>
        <p:spPr>
          <a:xfrm>
            <a:off x="8879565" y="6196406"/>
            <a:ext cx="1437322" cy="518819"/>
          </a:xfrm>
          <a:prstGeom prst="rect">
            <a:avLst/>
          </a:prstGeom>
        </p:spPr>
      </p:pic>
      <p:pic>
        <p:nvPicPr>
          <p:cNvPr id="7" name="Immagine 6">
            <a:extLst>
              <a:ext uri="{FF2B5EF4-FFF2-40B4-BE49-F238E27FC236}">
                <a16:creationId xmlns:a16="http://schemas.microsoft.com/office/drawing/2014/main" id="{ADF3E12D-3E24-4301-9AB2-A0F9CA12DB42}"/>
              </a:ext>
            </a:extLst>
          </p:cNvPr>
          <p:cNvPicPr>
            <a:picLocks noChangeAspect="1"/>
          </p:cNvPicPr>
          <p:nvPr/>
        </p:nvPicPr>
        <p:blipFill>
          <a:blip r:embed="rId4"/>
          <a:stretch>
            <a:fillRect/>
          </a:stretch>
        </p:blipFill>
        <p:spPr>
          <a:xfrm>
            <a:off x="1314207" y="5934928"/>
            <a:ext cx="2656543" cy="890054"/>
          </a:xfrm>
          <a:prstGeom prst="rect">
            <a:avLst/>
          </a:prstGeom>
        </p:spPr>
      </p:pic>
      <p:cxnSp>
        <p:nvCxnSpPr>
          <p:cNvPr id="9" name="Connettore diritto 8">
            <a:extLst>
              <a:ext uri="{FF2B5EF4-FFF2-40B4-BE49-F238E27FC236}">
                <a16:creationId xmlns:a16="http://schemas.microsoft.com/office/drawing/2014/main" id="{8836F8F2-C1F5-B360-ABB5-CC33BB0BE4B4}"/>
              </a:ext>
            </a:extLst>
          </p:cNvPr>
          <p:cNvCxnSpPr/>
          <p:nvPr/>
        </p:nvCxnSpPr>
        <p:spPr>
          <a:xfrm>
            <a:off x="1977546" y="4010677"/>
            <a:ext cx="4518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28" name="Picture 4" descr="Comunicazione dei Progetti PNRR – Europa">
            <a:extLst>
              <a:ext uri="{FF2B5EF4-FFF2-40B4-BE49-F238E27FC236}">
                <a16:creationId xmlns:a16="http://schemas.microsoft.com/office/drawing/2014/main" id="{93E12C48-193D-990D-13A7-0BE52D84B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375" y="6053633"/>
            <a:ext cx="3224650" cy="80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5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TRL/Call to action</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971550" y="1154430"/>
            <a:ext cx="3562872"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253740" y="2364466"/>
            <a:ext cx="8138160" cy="2031325"/>
          </a:xfrm>
          <a:prstGeom prst="rect">
            <a:avLst/>
          </a:prstGeom>
          <a:noFill/>
        </p:spPr>
        <p:txBody>
          <a:bodyPr wrap="square" rtlCol="0">
            <a:spAutoFit/>
          </a:bodyPr>
          <a:lstStyle/>
          <a:p>
            <a:pPr algn="just"/>
            <a:r>
              <a:rPr lang="it-IT" dirty="0"/>
              <a:t>L’azienda fornisce  servizi nel campo della pericolosità sismica, utilizzando un approccio moderno e sviluppando metodologie innovative per la valutazione della pericolosità, partendo dalla raccolta di parametri di faglia attiva/sismogenetica fino allo sviluppo e all'applicazione di modelli probabilistici per l'analisi della pericolosità sia da scuotimento che da fagliazione in superficie. Si stima che il mercato globale delle indagini sismiche crescerà entro la fine del 2030, crescendo con un </a:t>
            </a:r>
            <a:r>
              <a:rPr lang="it-IT" b="1" dirty="0"/>
              <a:t>CAGR del 3,96% </a:t>
            </a:r>
            <a:endParaRPr lang="it-IT" dirty="0"/>
          </a:p>
        </p:txBody>
      </p:sp>
      <p:pic>
        <p:nvPicPr>
          <p:cNvPr id="10" name="Immagine 9">
            <a:extLst>
              <a:ext uri="{FF2B5EF4-FFF2-40B4-BE49-F238E27FC236}">
                <a16:creationId xmlns:a16="http://schemas.microsoft.com/office/drawing/2014/main" id="{E45A1E62-86CF-67AB-F1DE-9C86BE15D88B}"/>
              </a:ext>
            </a:extLst>
          </p:cNvPr>
          <p:cNvPicPr>
            <a:picLocks noChangeAspect="1"/>
          </p:cNvPicPr>
          <p:nvPr/>
        </p:nvPicPr>
        <p:blipFill>
          <a:blip r:embed="rId2"/>
          <a:stretch>
            <a:fillRect/>
          </a:stretch>
        </p:blipFill>
        <p:spPr>
          <a:xfrm>
            <a:off x="2260738" y="5599185"/>
            <a:ext cx="2651990" cy="890093"/>
          </a:xfrm>
          <a:prstGeom prst="rect">
            <a:avLst/>
          </a:prstGeom>
        </p:spPr>
      </p:pic>
      <p:pic>
        <p:nvPicPr>
          <p:cNvPr id="13" name="Immagine 12">
            <a:extLst>
              <a:ext uri="{FF2B5EF4-FFF2-40B4-BE49-F238E27FC236}">
                <a16:creationId xmlns:a16="http://schemas.microsoft.com/office/drawing/2014/main" id="{969B1BB4-36C6-8D2B-D728-3BA7BA7D8D74}"/>
              </a:ext>
            </a:extLst>
          </p:cNvPr>
          <p:cNvPicPr>
            <a:picLocks noChangeAspect="1"/>
          </p:cNvPicPr>
          <p:nvPr/>
        </p:nvPicPr>
        <p:blipFill>
          <a:blip r:embed="rId3"/>
          <a:stretch>
            <a:fillRect/>
          </a:stretch>
        </p:blipFill>
        <p:spPr>
          <a:xfrm>
            <a:off x="5446383" y="5670164"/>
            <a:ext cx="3225064" cy="804742"/>
          </a:xfrm>
          <a:prstGeom prst="rect">
            <a:avLst/>
          </a:prstGeom>
        </p:spPr>
      </p:pic>
      <p:pic>
        <p:nvPicPr>
          <p:cNvPr id="14" name="Immagine 13">
            <a:extLst>
              <a:ext uri="{FF2B5EF4-FFF2-40B4-BE49-F238E27FC236}">
                <a16:creationId xmlns:a16="http://schemas.microsoft.com/office/drawing/2014/main" id="{1CC140B3-3F9E-1213-FE2A-61E0ACA2727E}"/>
              </a:ext>
            </a:extLst>
          </p:cNvPr>
          <p:cNvPicPr>
            <a:picLocks noChangeAspect="1"/>
          </p:cNvPicPr>
          <p:nvPr/>
        </p:nvPicPr>
        <p:blipFill>
          <a:blip r:embed="rId4"/>
          <a:stretch>
            <a:fillRect/>
          </a:stretch>
        </p:blipFill>
        <p:spPr>
          <a:xfrm>
            <a:off x="9456305" y="5782082"/>
            <a:ext cx="1432684" cy="524301"/>
          </a:xfrm>
          <a:prstGeom prst="rect">
            <a:avLst/>
          </a:prstGeom>
        </p:spPr>
      </p:pic>
      <p:pic>
        <p:nvPicPr>
          <p:cNvPr id="4" name="Elemento grafico 3" descr="Badge 7 contorno">
            <a:extLst>
              <a:ext uri="{FF2B5EF4-FFF2-40B4-BE49-F238E27FC236}">
                <a16:creationId xmlns:a16="http://schemas.microsoft.com/office/drawing/2014/main" id="{9A25CE68-F917-1640-4103-36DAFB978A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9210" y="2970430"/>
            <a:ext cx="914400" cy="914400"/>
          </a:xfrm>
          <a:prstGeom prst="rect">
            <a:avLst/>
          </a:prstGeom>
        </p:spPr>
      </p:pic>
      <p:pic>
        <p:nvPicPr>
          <p:cNvPr id="2" name="Immagine 1">
            <a:extLst>
              <a:ext uri="{FF2B5EF4-FFF2-40B4-BE49-F238E27FC236}">
                <a16:creationId xmlns:a16="http://schemas.microsoft.com/office/drawing/2014/main" id="{CC8BF52E-1A5F-D92E-459E-8D27DE98089F}"/>
              </a:ext>
            </a:extLst>
          </p:cNvPr>
          <p:cNvPicPr>
            <a:picLocks noChangeAspect="1"/>
          </p:cNvPicPr>
          <p:nvPr/>
        </p:nvPicPr>
        <p:blipFill>
          <a:blip r:embed="rId7"/>
          <a:stretch>
            <a:fillRect/>
          </a:stretch>
        </p:blipFill>
        <p:spPr>
          <a:xfrm>
            <a:off x="905517" y="5462326"/>
            <a:ext cx="1088394" cy="1026952"/>
          </a:xfrm>
          <a:prstGeom prst="rect">
            <a:avLst/>
          </a:prstGeom>
        </p:spPr>
      </p:pic>
    </p:spTree>
    <p:extLst>
      <p:ext uri="{BB962C8B-B14F-4D97-AF65-F5344CB8AC3E}">
        <p14:creationId xmlns:p14="http://schemas.microsoft.com/office/powerpoint/2010/main" val="321461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Team</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1107614"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CC29FAF6-BC56-08B4-8F52-0290037E98EA}"/>
              </a:ext>
            </a:extLst>
          </p:cNvPr>
          <p:cNvPicPr>
            <a:picLocks noChangeAspect="1"/>
          </p:cNvPicPr>
          <p:nvPr/>
        </p:nvPicPr>
        <p:blipFill>
          <a:blip r:embed="rId2"/>
          <a:stretch>
            <a:fillRect/>
          </a:stretch>
        </p:blipFill>
        <p:spPr>
          <a:xfrm>
            <a:off x="9871701" y="5921489"/>
            <a:ext cx="1432684" cy="524301"/>
          </a:xfrm>
          <a:prstGeom prst="rect">
            <a:avLst/>
          </a:prstGeom>
        </p:spPr>
      </p:pic>
      <p:pic>
        <p:nvPicPr>
          <p:cNvPr id="5" name="Immagine 4">
            <a:extLst>
              <a:ext uri="{FF2B5EF4-FFF2-40B4-BE49-F238E27FC236}">
                <a16:creationId xmlns:a16="http://schemas.microsoft.com/office/drawing/2014/main" id="{42B615A6-1325-30AE-C54C-72F7281DD232}"/>
              </a:ext>
            </a:extLst>
          </p:cNvPr>
          <p:cNvPicPr>
            <a:picLocks noChangeAspect="1"/>
          </p:cNvPicPr>
          <p:nvPr/>
        </p:nvPicPr>
        <p:blipFill>
          <a:blip r:embed="rId3"/>
          <a:stretch>
            <a:fillRect/>
          </a:stretch>
        </p:blipFill>
        <p:spPr>
          <a:xfrm>
            <a:off x="5874118" y="5754705"/>
            <a:ext cx="3225064" cy="804742"/>
          </a:xfrm>
          <a:prstGeom prst="rect">
            <a:avLst/>
          </a:prstGeom>
        </p:spPr>
      </p:pic>
      <p:pic>
        <p:nvPicPr>
          <p:cNvPr id="7" name="Immagine 6">
            <a:extLst>
              <a:ext uri="{FF2B5EF4-FFF2-40B4-BE49-F238E27FC236}">
                <a16:creationId xmlns:a16="http://schemas.microsoft.com/office/drawing/2014/main" id="{CB7095B5-0611-139F-8000-EDA0B90A5743}"/>
              </a:ext>
            </a:extLst>
          </p:cNvPr>
          <p:cNvPicPr>
            <a:picLocks noChangeAspect="1"/>
          </p:cNvPicPr>
          <p:nvPr/>
        </p:nvPicPr>
        <p:blipFill>
          <a:blip r:embed="rId4"/>
          <a:stretch>
            <a:fillRect/>
          </a:stretch>
        </p:blipFill>
        <p:spPr>
          <a:xfrm>
            <a:off x="2367499" y="5698304"/>
            <a:ext cx="2651990" cy="890093"/>
          </a:xfrm>
          <a:prstGeom prst="rect">
            <a:avLst/>
          </a:prstGeom>
        </p:spPr>
      </p:pic>
      <p:sp>
        <p:nvSpPr>
          <p:cNvPr id="8" name="CasellaDiTesto 7">
            <a:extLst>
              <a:ext uri="{FF2B5EF4-FFF2-40B4-BE49-F238E27FC236}">
                <a16:creationId xmlns:a16="http://schemas.microsoft.com/office/drawing/2014/main" id="{A85324E2-9EDD-5CCD-6C63-6E5C677E9640}"/>
              </a:ext>
            </a:extLst>
          </p:cNvPr>
          <p:cNvSpPr txBox="1"/>
          <p:nvPr/>
        </p:nvSpPr>
        <p:spPr>
          <a:xfrm>
            <a:off x="518160" y="1854763"/>
            <a:ext cx="4565436" cy="2308324"/>
          </a:xfrm>
          <a:prstGeom prst="rect">
            <a:avLst/>
          </a:prstGeom>
          <a:noFill/>
          <a:ln>
            <a:solidFill>
              <a:schemeClr val="tx1"/>
            </a:solidFill>
          </a:ln>
        </p:spPr>
        <p:txBody>
          <a:bodyPr wrap="square" rtlCol="0">
            <a:spAutoFit/>
          </a:bodyPr>
          <a:lstStyle/>
          <a:p>
            <a:r>
              <a:rPr lang="it-IT" sz="1200" b="1" u="sng" dirty="0">
                <a:solidFill>
                  <a:srgbClr val="FE7C11"/>
                </a:solidFill>
                <a:latin typeface="Century Gothic" panose="020B0502020202020204" pitchFamily="34" charset="0"/>
              </a:rPr>
              <a:t>MEMBRO1 </a:t>
            </a:r>
          </a:p>
          <a:p>
            <a:endParaRPr lang="it-IT" sz="1200" b="1" u="sng"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Nome Cognome</a:t>
            </a:r>
            <a:r>
              <a:rPr lang="it-IT" sz="1200" dirty="0">
                <a:solidFill>
                  <a:srgbClr val="FE7C11"/>
                </a:solidFill>
                <a:latin typeface="Century Gothic" panose="020B0502020202020204" pitchFamily="34" charset="0"/>
              </a:rPr>
              <a:t>: Alessio Testa</a:t>
            </a:r>
          </a:p>
          <a:p>
            <a:endParaRPr lang="it-IT" sz="1200"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Descrizione</a:t>
            </a:r>
            <a:r>
              <a:rPr lang="it-IT" sz="1200" dirty="0">
                <a:solidFill>
                  <a:srgbClr val="FE7C11"/>
                </a:solidFill>
                <a:latin typeface="Century Gothic" panose="020B0502020202020204" pitchFamily="34" charset="0"/>
              </a:rPr>
              <a:t>: Direttore dell'azienda, responsabile della raccolta dati sul campo e della caratterizzazione delle faglie. Ricercatore post-dottorato in Geologia dei Terremoti e pericolosità da fagliazione in superficie, afferente al Dipartimento di Ingegneria e Geologia, Università "G. D'Annunzio" di Chieti-Pescara, Chieti.</a:t>
            </a:r>
          </a:p>
          <a:p>
            <a:endParaRPr lang="it-IT" sz="1200" b="1"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E-mail: </a:t>
            </a:r>
            <a:r>
              <a:rPr lang="it-IT" sz="1200" dirty="0">
                <a:solidFill>
                  <a:srgbClr val="FE7C11"/>
                </a:solidFill>
                <a:latin typeface="Century Gothic" panose="020B0502020202020204" pitchFamily="34" charset="0"/>
                <a:hlinkClick r:id="rId5"/>
              </a:rPr>
              <a:t>alessio.testa@unich.it</a:t>
            </a:r>
            <a:r>
              <a:rPr lang="it-IT" sz="1200" dirty="0">
                <a:solidFill>
                  <a:srgbClr val="FE7C11"/>
                </a:solidFill>
                <a:latin typeface="Century Gothic" panose="020B0502020202020204" pitchFamily="34" charset="0"/>
              </a:rPr>
              <a:t> </a:t>
            </a:r>
          </a:p>
        </p:txBody>
      </p:sp>
      <p:sp>
        <p:nvSpPr>
          <p:cNvPr id="13" name="CasellaDiTesto 12">
            <a:extLst>
              <a:ext uri="{FF2B5EF4-FFF2-40B4-BE49-F238E27FC236}">
                <a16:creationId xmlns:a16="http://schemas.microsoft.com/office/drawing/2014/main" id="{CB3BE607-F9B1-4B30-D714-9EA204737146}"/>
              </a:ext>
            </a:extLst>
          </p:cNvPr>
          <p:cNvSpPr txBox="1"/>
          <p:nvPr/>
        </p:nvSpPr>
        <p:spPr>
          <a:xfrm>
            <a:off x="5740398" y="1898777"/>
            <a:ext cx="4754420" cy="2308324"/>
          </a:xfrm>
          <a:prstGeom prst="rect">
            <a:avLst/>
          </a:prstGeom>
          <a:noFill/>
          <a:ln>
            <a:solidFill>
              <a:schemeClr val="tx1"/>
            </a:solidFill>
          </a:ln>
        </p:spPr>
        <p:txBody>
          <a:bodyPr wrap="square" rtlCol="0">
            <a:spAutoFit/>
          </a:bodyPr>
          <a:lstStyle/>
          <a:p>
            <a:r>
              <a:rPr lang="it-IT" sz="1200" b="1" u="sng" dirty="0">
                <a:solidFill>
                  <a:srgbClr val="FE7C11"/>
                </a:solidFill>
                <a:latin typeface="Century Gothic" panose="020B0502020202020204" pitchFamily="34" charset="0"/>
              </a:rPr>
              <a:t>MEMBRO 2</a:t>
            </a:r>
          </a:p>
          <a:p>
            <a:endParaRPr lang="it-IT" sz="1200" b="1" u="sng"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Nome Cognome</a:t>
            </a:r>
            <a:r>
              <a:rPr lang="it-IT" sz="1200" dirty="0">
                <a:solidFill>
                  <a:srgbClr val="FE7C11"/>
                </a:solidFill>
                <a:latin typeface="Century Gothic" panose="020B0502020202020204" pitchFamily="34" charset="0"/>
              </a:rPr>
              <a:t>: Paolo Boncio</a:t>
            </a:r>
          </a:p>
          <a:p>
            <a:endParaRPr lang="it-IT" sz="1200"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Descrizione</a:t>
            </a:r>
            <a:r>
              <a:rPr lang="it-IT" sz="1200" dirty="0">
                <a:solidFill>
                  <a:srgbClr val="FE7C11"/>
                </a:solidFill>
                <a:latin typeface="Century Gothic" panose="020B0502020202020204" pitchFamily="34" charset="0"/>
              </a:rPr>
              <a:t>: Professore associato di Geologia del Terremoto presso l'Università "G. D'Annunzio" di Chieti (Italia). Responsabile della raccolta dati sul campo, caratterizzazione delle faglie attive e </a:t>
            </a:r>
            <a:r>
              <a:rPr lang="it-IT" sz="1200" dirty="0" err="1">
                <a:solidFill>
                  <a:srgbClr val="FE7C11"/>
                </a:solidFill>
                <a:latin typeface="Century Gothic" panose="020B0502020202020204" pitchFamily="34" charset="0"/>
              </a:rPr>
              <a:t>sismogeniche</a:t>
            </a:r>
            <a:r>
              <a:rPr lang="it-IT" sz="1200" dirty="0">
                <a:solidFill>
                  <a:srgbClr val="FE7C11"/>
                </a:solidFill>
                <a:latin typeface="Century Gothic" panose="020B0502020202020204" pitchFamily="34" charset="0"/>
              </a:rPr>
              <a:t> e analisi della pericolosità da fagliazione in superficie.</a:t>
            </a:r>
          </a:p>
          <a:p>
            <a:endParaRPr lang="it-IT" sz="1200" b="1" i="1" dirty="0">
              <a:solidFill>
                <a:schemeClr val="bg1">
                  <a:lumMod val="50000"/>
                </a:schemeClr>
              </a:solidFill>
            </a:endParaRPr>
          </a:p>
          <a:p>
            <a:r>
              <a:rPr lang="it-IT" sz="1200" b="1" i="1" dirty="0">
                <a:solidFill>
                  <a:schemeClr val="bg1">
                    <a:lumMod val="50000"/>
                  </a:schemeClr>
                </a:solidFill>
              </a:rPr>
              <a:t> </a:t>
            </a:r>
            <a:endParaRPr lang="it-IT" sz="1200"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E-mail:</a:t>
            </a:r>
            <a:r>
              <a:rPr lang="it-IT" sz="1200" dirty="0">
                <a:solidFill>
                  <a:srgbClr val="FE7C11"/>
                </a:solidFill>
                <a:latin typeface="Century Gothic" panose="020B0502020202020204" pitchFamily="34" charset="0"/>
              </a:rPr>
              <a:t> </a:t>
            </a:r>
            <a:r>
              <a:rPr lang="it-IT" sz="1200" dirty="0">
                <a:solidFill>
                  <a:srgbClr val="FE7C11"/>
                </a:solidFill>
                <a:latin typeface="Century Gothic" panose="020B0502020202020204" pitchFamily="34" charset="0"/>
                <a:hlinkClick r:id="rId6"/>
              </a:rPr>
              <a:t>paolo.boncio@unich.it</a:t>
            </a:r>
            <a:r>
              <a:rPr lang="it-IT" sz="1200" dirty="0">
                <a:solidFill>
                  <a:srgbClr val="FE7C11"/>
                </a:solidFill>
                <a:latin typeface="Century Gothic" panose="020B0502020202020204" pitchFamily="34" charset="0"/>
              </a:rPr>
              <a:t> </a:t>
            </a:r>
          </a:p>
        </p:txBody>
      </p:sp>
      <p:sp>
        <p:nvSpPr>
          <p:cNvPr id="14" name="Ovale 13">
            <a:extLst>
              <a:ext uri="{FF2B5EF4-FFF2-40B4-BE49-F238E27FC236}">
                <a16:creationId xmlns:a16="http://schemas.microsoft.com/office/drawing/2014/main" id="{3667CDDC-E4C9-DC65-6441-DB85933CB761}"/>
              </a:ext>
            </a:extLst>
          </p:cNvPr>
          <p:cNvSpPr/>
          <p:nvPr/>
        </p:nvSpPr>
        <p:spPr>
          <a:xfrm>
            <a:off x="3789761" y="993357"/>
            <a:ext cx="1229728" cy="12255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D6B0E930-30FA-C5A5-8DE4-286E7CED1F39}"/>
              </a:ext>
            </a:extLst>
          </p:cNvPr>
          <p:cNvSpPr txBox="1"/>
          <p:nvPr/>
        </p:nvSpPr>
        <p:spPr>
          <a:xfrm>
            <a:off x="4057583" y="1319931"/>
            <a:ext cx="851770" cy="369332"/>
          </a:xfrm>
          <a:prstGeom prst="rect">
            <a:avLst/>
          </a:prstGeom>
          <a:noFill/>
        </p:spPr>
        <p:txBody>
          <a:bodyPr wrap="square" rtlCol="0">
            <a:spAutoFit/>
          </a:bodyPr>
          <a:lstStyle/>
          <a:p>
            <a:r>
              <a:rPr lang="it-IT" dirty="0"/>
              <a:t>foto</a:t>
            </a:r>
          </a:p>
        </p:txBody>
      </p:sp>
      <p:sp>
        <p:nvSpPr>
          <p:cNvPr id="16" name="Ovale 15">
            <a:extLst>
              <a:ext uri="{FF2B5EF4-FFF2-40B4-BE49-F238E27FC236}">
                <a16:creationId xmlns:a16="http://schemas.microsoft.com/office/drawing/2014/main" id="{EAF1B9FA-C875-8B7A-350B-20D9CBE60391}"/>
              </a:ext>
            </a:extLst>
          </p:cNvPr>
          <p:cNvSpPr/>
          <p:nvPr/>
        </p:nvSpPr>
        <p:spPr>
          <a:xfrm>
            <a:off x="9076106" y="1103295"/>
            <a:ext cx="1229728" cy="12255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4C749C19-E24C-22F4-61A9-FAD7C5888C7B}"/>
              </a:ext>
            </a:extLst>
          </p:cNvPr>
          <p:cNvPicPr>
            <a:picLocks noChangeAspect="1"/>
          </p:cNvPicPr>
          <p:nvPr/>
        </p:nvPicPr>
        <p:blipFill>
          <a:blip r:embed="rId7"/>
          <a:stretch>
            <a:fillRect/>
          </a:stretch>
        </p:blipFill>
        <p:spPr>
          <a:xfrm>
            <a:off x="3406000" y="529998"/>
            <a:ext cx="1776226" cy="1776226"/>
          </a:xfrm>
          <a:prstGeom prst="rect">
            <a:avLst/>
          </a:prstGeom>
        </p:spPr>
      </p:pic>
      <p:pic>
        <p:nvPicPr>
          <p:cNvPr id="6" name="Immagine 5">
            <a:extLst>
              <a:ext uri="{FF2B5EF4-FFF2-40B4-BE49-F238E27FC236}">
                <a16:creationId xmlns:a16="http://schemas.microsoft.com/office/drawing/2014/main" id="{617039FD-1CDC-7182-5BC0-7F67E1F7BF58}"/>
              </a:ext>
            </a:extLst>
          </p:cNvPr>
          <p:cNvPicPr>
            <a:picLocks noChangeAspect="1"/>
          </p:cNvPicPr>
          <p:nvPr/>
        </p:nvPicPr>
        <p:blipFill>
          <a:blip r:embed="rId8"/>
          <a:stretch>
            <a:fillRect/>
          </a:stretch>
        </p:blipFill>
        <p:spPr>
          <a:xfrm>
            <a:off x="8974628" y="483549"/>
            <a:ext cx="1845260" cy="1845260"/>
          </a:xfrm>
          <a:prstGeom prst="rect">
            <a:avLst/>
          </a:prstGeom>
        </p:spPr>
      </p:pic>
      <p:pic>
        <p:nvPicPr>
          <p:cNvPr id="10" name="Immagine 9">
            <a:extLst>
              <a:ext uri="{FF2B5EF4-FFF2-40B4-BE49-F238E27FC236}">
                <a16:creationId xmlns:a16="http://schemas.microsoft.com/office/drawing/2014/main" id="{3315FA64-D13B-C655-EC1D-355BCEB6F6BB}"/>
              </a:ext>
            </a:extLst>
          </p:cNvPr>
          <p:cNvPicPr>
            <a:picLocks noChangeAspect="1"/>
          </p:cNvPicPr>
          <p:nvPr/>
        </p:nvPicPr>
        <p:blipFill>
          <a:blip r:embed="rId9"/>
          <a:stretch>
            <a:fillRect/>
          </a:stretch>
        </p:blipFill>
        <p:spPr>
          <a:xfrm>
            <a:off x="887615" y="5575170"/>
            <a:ext cx="1088394" cy="1026952"/>
          </a:xfrm>
          <a:prstGeom prst="rect">
            <a:avLst/>
          </a:prstGeom>
        </p:spPr>
      </p:pic>
    </p:spTree>
    <p:extLst>
      <p:ext uri="{BB962C8B-B14F-4D97-AF65-F5344CB8AC3E}">
        <p14:creationId xmlns:p14="http://schemas.microsoft.com/office/powerpoint/2010/main" val="7116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494EC-05B9-B2EC-C756-33E8C5B817D8}"/>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87FFFA46-EA98-FC52-5ABE-C1CF987E42F2}"/>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Team</a:t>
            </a:r>
            <a:endParaRPr lang="it-IT" sz="3200" dirty="0"/>
          </a:p>
        </p:txBody>
      </p:sp>
      <p:sp>
        <p:nvSpPr>
          <p:cNvPr id="9" name="Sottotitolo 2">
            <a:extLst>
              <a:ext uri="{FF2B5EF4-FFF2-40B4-BE49-F238E27FC236}">
                <a16:creationId xmlns:a16="http://schemas.microsoft.com/office/drawing/2014/main" id="{E8EECAC6-1FEF-6EED-2FD7-08CE3E1631F0}"/>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CDACA19A-0C33-2107-2A9A-EC5F49DC452D}"/>
              </a:ext>
            </a:extLst>
          </p:cNvPr>
          <p:cNvCxnSpPr>
            <a:cxnSpLocks/>
          </p:cNvCxnSpPr>
          <p:nvPr/>
        </p:nvCxnSpPr>
        <p:spPr>
          <a:xfrm>
            <a:off x="708660" y="1154430"/>
            <a:ext cx="1107614"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9E2F03B6-606E-7CFD-7192-56A72E9503DA}"/>
              </a:ext>
            </a:extLst>
          </p:cNvPr>
          <p:cNvPicPr>
            <a:picLocks noChangeAspect="1"/>
          </p:cNvPicPr>
          <p:nvPr/>
        </p:nvPicPr>
        <p:blipFill>
          <a:blip r:embed="rId2"/>
          <a:stretch>
            <a:fillRect/>
          </a:stretch>
        </p:blipFill>
        <p:spPr>
          <a:xfrm>
            <a:off x="9580245" y="5922303"/>
            <a:ext cx="1432684" cy="524301"/>
          </a:xfrm>
          <a:prstGeom prst="rect">
            <a:avLst/>
          </a:prstGeom>
        </p:spPr>
      </p:pic>
      <p:pic>
        <p:nvPicPr>
          <p:cNvPr id="5" name="Immagine 4">
            <a:extLst>
              <a:ext uri="{FF2B5EF4-FFF2-40B4-BE49-F238E27FC236}">
                <a16:creationId xmlns:a16="http://schemas.microsoft.com/office/drawing/2014/main" id="{91902ECF-CC3C-8E3F-BFE5-7C817AA68808}"/>
              </a:ext>
            </a:extLst>
          </p:cNvPr>
          <p:cNvPicPr>
            <a:picLocks noChangeAspect="1"/>
          </p:cNvPicPr>
          <p:nvPr/>
        </p:nvPicPr>
        <p:blipFill>
          <a:blip r:embed="rId3"/>
          <a:stretch>
            <a:fillRect/>
          </a:stretch>
        </p:blipFill>
        <p:spPr>
          <a:xfrm>
            <a:off x="5649328" y="5781269"/>
            <a:ext cx="3225064" cy="804742"/>
          </a:xfrm>
          <a:prstGeom prst="rect">
            <a:avLst/>
          </a:prstGeom>
        </p:spPr>
      </p:pic>
      <p:pic>
        <p:nvPicPr>
          <p:cNvPr id="7" name="Immagine 6">
            <a:extLst>
              <a:ext uri="{FF2B5EF4-FFF2-40B4-BE49-F238E27FC236}">
                <a16:creationId xmlns:a16="http://schemas.microsoft.com/office/drawing/2014/main" id="{43D20558-3E8E-9CDB-DC40-36262E933C93}"/>
              </a:ext>
            </a:extLst>
          </p:cNvPr>
          <p:cNvPicPr>
            <a:picLocks noChangeAspect="1"/>
          </p:cNvPicPr>
          <p:nvPr/>
        </p:nvPicPr>
        <p:blipFill>
          <a:blip r:embed="rId4"/>
          <a:stretch>
            <a:fillRect/>
          </a:stretch>
        </p:blipFill>
        <p:spPr>
          <a:xfrm>
            <a:off x="2257363" y="5670164"/>
            <a:ext cx="2651990" cy="890093"/>
          </a:xfrm>
          <a:prstGeom prst="rect">
            <a:avLst/>
          </a:prstGeom>
        </p:spPr>
      </p:pic>
      <p:sp>
        <p:nvSpPr>
          <p:cNvPr id="8" name="CasellaDiTesto 7">
            <a:extLst>
              <a:ext uri="{FF2B5EF4-FFF2-40B4-BE49-F238E27FC236}">
                <a16:creationId xmlns:a16="http://schemas.microsoft.com/office/drawing/2014/main" id="{46538A64-0FC3-59E4-5DCB-AE273F4ADD4C}"/>
              </a:ext>
            </a:extLst>
          </p:cNvPr>
          <p:cNvSpPr txBox="1"/>
          <p:nvPr/>
        </p:nvSpPr>
        <p:spPr>
          <a:xfrm>
            <a:off x="518160" y="1854763"/>
            <a:ext cx="4565436" cy="1938992"/>
          </a:xfrm>
          <a:prstGeom prst="rect">
            <a:avLst/>
          </a:prstGeom>
          <a:noFill/>
          <a:ln>
            <a:solidFill>
              <a:schemeClr val="tx1"/>
            </a:solidFill>
          </a:ln>
        </p:spPr>
        <p:txBody>
          <a:bodyPr wrap="square" rtlCol="0">
            <a:spAutoFit/>
          </a:bodyPr>
          <a:lstStyle/>
          <a:p>
            <a:r>
              <a:rPr lang="it-IT" sz="1200" b="1" u="sng" dirty="0">
                <a:solidFill>
                  <a:srgbClr val="FE7C11"/>
                </a:solidFill>
                <a:latin typeface="Century Gothic" panose="020B0502020202020204" pitchFamily="34" charset="0"/>
              </a:rPr>
              <a:t>MEMBRO 3 </a:t>
            </a:r>
          </a:p>
          <a:p>
            <a:endParaRPr lang="it-IT" sz="1200" b="1" u="sng"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Nome Cognome</a:t>
            </a:r>
            <a:r>
              <a:rPr lang="it-IT" sz="1200" dirty="0">
                <a:solidFill>
                  <a:srgbClr val="FE7C11"/>
                </a:solidFill>
                <a:latin typeface="Century Gothic" panose="020B0502020202020204" pitchFamily="34" charset="0"/>
              </a:rPr>
              <a:t>: Bruno Pace</a:t>
            </a:r>
          </a:p>
          <a:p>
            <a:endParaRPr lang="it-IT" sz="1200" dirty="0">
              <a:solidFill>
                <a:srgbClr val="FE7C11"/>
              </a:solidFill>
              <a:latin typeface="Century Gothic" panose="020B0502020202020204" pitchFamily="34" charset="0"/>
            </a:endParaRPr>
          </a:p>
          <a:p>
            <a:pPr algn="just"/>
            <a:r>
              <a:rPr lang="it-IT" sz="1200" b="1" dirty="0">
                <a:solidFill>
                  <a:srgbClr val="FE7C11"/>
                </a:solidFill>
                <a:latin typeface="Century Gothic" panose="020B0502020202020204" pitchFamily="34" charset="0"/>
              </a:rPr>
              <a:t>Descrizione</a:t>
            </a:r>
            <a:r>
              <a:rPr lang="it-IT" sz="1200" dirty="0">
                <a:solidFill>
                  <a:srgbClr val="FE7C11"/>
                </a:solidFill>
                <a:latin typeface="Century Gothic" panose="020B0502020202020204" pitchFamily="34" charset="0"/>
              </a:rPr>
              <a:t>: Responsabile della modellazione della Pericolosità sismica da scuotimento e da fagliazione in superficie. Professore di sismologia e pericolosità e rischio sismico presso l’Università “G. D’Annunzio” di Chieti.</a:t>
            </a:r>
          </a:p>
          <a:p>
            <a:pPr algn="just"/>
            <a:endParaRPr lang="it-IT" sz="1200" b="1"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E-mail</a:t>
            </a:r>
            <a:r>
              <a:rPr lang="it-IT" sz="1200" dirty="0">
                <a:solidFill>
                  <a:srgbClr val="FE7C11"/>
                </a:solidFill>
                <a:latin typeface="Century Gothic" panose="020B0502020202020204" pitchFamily="34" charset="0"/>
              </a:rPr>
              <a:t>: </a:t>
            </a:r>
            <a:r>
              <a:rPr lang="it-IT" sz="1200" dirty="0">
                <a:solidFill>
                  <a:srgbClr val="FE7C11"/>
                </a:solidFill>
                <a:latin typeface="Century Gothic" panose="020B0502020202020204" pitchFamily="34" charset="0"/>
                <a:hlinkClick r:id="rId5"/>
              </a:rPr>
              <a:t>bruno.pace@unich.it</a:t>
            </a:r>
            <a:r>
              <a:rPr lang="it-IT" sz="1200" dirty="0">
                <a:solidFill>
                  <a:srgbClr val="FE7C11"/>
                </a:solidFill>
                <a:latin typeface="Century Gothic" panose="020B0502020202020204" pitchFamily="34" charset="0"/>
              </a:rPr>
              <a:t> </a:t>
            </a:r>
          </a:p>
        </p:txBody>
      </p:sp>
      <p:sp>
        <p:nvSpPr>
          <p:cNvPr id="13" name="CasellaDiTesto 12">
            <a:extLst>
              <a:ext uri="{FF2B5EF4-FFF2-40B4-BE49-F238E27FC236}">
                <a16:creationId xmlns:a16="http://schemas.microsoft.com/office/drawing/2014/main" id="{FBE6607E-AFBD-30DE-95E6-70377381C9D3}"/>
              </a:ext>
            </a:extLst>
          </p:cNvPr>
          <p:cNvSpPr txBox="1"/>
          <p:nvPr/>
        </p:nvSpPr>
        <p:spPr>
          <a:xfrm>
            <a:off x="5740398" y="1898777"/>
            <a:ext cx="4830620" cy="1938992"/>
          </a:xfrm>
          <a:prstGeom prst="rect">
            <a:avLst/>
          </a:prstGeom>
          <a:noFill/>
          <a:ln>
            <a:solidFill>
              <a:schemeClr val="tx1"/>
            </a:solidFill>
          </a:ln>
        </p:spPr>
        <p:txBody>
          <a:bodyPr wrap="square" rtlCol="0">
            <a:spAutoFit/>
          </a:bodyPr>
          <a:lstStyle/>
          <a:p>
            <a:r>
              <a:rPr lang="it-IT" sz="1200" b="1" u="sng" dirty="0">
                <a:solidFill>
                  <a:srgbClr val="FE7C11"/>
                </a:solidFill>
                <a:latin typeface="Century Gothic" panose="020B0502020202020204" pitchFamily="34" charset="0"/>
              </a:rPr>
              <a:t>MEMBRO 4</a:t>
            </a:r>
          </a:p>
          <a:p>
            <a:endParaRPr lang="it-IT" sz="1200" b="1" u="sng" dirty="0">
              <a:solidFill>
                <a:srgbClr val="FE7C11"/>
              </a:solidFill>
              <a:latin typeface="Century Gothic" panose="020B0502020202020204" pitchFamily="34" charset="0"/>
            </a:endParaRPr>
          </a:p>
          <a:p>
            <a:pPr algn="just"/>
            <a:r>
              <a:rPr lang="it-IT" sz="1200" b="1" dirty="0">
                <a:solidFill>
                  <a:srgbClr val="FE7C11"/>
                </a:solidFill>
                <a:latin typeface="Century Gothic" panose="020B0502020202020204" pitchFamily="34" charset="0"/>
              </a:rPr>
              <a:t>Nome Cognome</a:t>
            </a:r>
            <a:r>
              <a:rPr lang="it-IT" sz="1200" dirty="0">
                <a:solidFill>
                  <a:srgbClr val="FE7C11"/>
                </a:solidFill>
                <a:latin typeface="Century Gothic" panose="020B0502020202020204" pitchFamily="34" charset="0"/>
              </a:rPr>
              <a:t>: Francesco Visini</a:t>
            </a:r>
          </a:p>
          <a:p>
            <a:pPr algn="just"/>
            <a:endParaRPr lang="it-IT" sz="1200" dirty="0">
              <a:solidFill>
                <a:srgbClr val="FE7C11"/>
              </a:solidFill>
              <a:latin typeface="Century Gothic" panose="020B0502020202020204" pitchFamily="34" charset="0"/>
            </a:endParaRPr>
          </a:p>
          <a:p>
            <a:pPr algn="just"/>
            <a:r>
              <a:rPr lang="it-IT" sz="1200" b="1" dirty="0">
                <a:solidFill>
                  <a:srgbClr val="FE7C11"/>
                </a:solidFill>
                <a:latin typeface="Century Gothic" panose="020B0502020202020204" pitchFamily="34" charset="0"/>
              </a:rPr>
              <a:t>Descrizione</a:t>
            </a:r>
            <a:r>
              <a:rPr lang="it-IT" sz="1200" dirty="0">
                <a:solidFill>
                  <a:srgbClr val="FE7C11"/>
                </a:solidFill>
                <a:latin typeface="Century Gothic" panose="020B0502020202020204" pitchFamily="34" charset="0"/>
              </a:rPr>
              <a:t>: Responsabile della modellazione della Pericolosità sismica da scuotimento e da fagliazione in superficie. Ricercatore presso l'Istituto Nazionale di Geofisica e Vulcanologia (INGV).</a:t>
            </a:r>
          </a:p>
          <a:p>
            <a:r>
              <a:rPr lang="it-IT" sz="1200" b="1" i="1" dirty="0">
                <a:solidFill>
                  <a:schemeClr val="bg1">
                    <a:lumMod val="50000"/>
                  </a:schemeClr>
                </a:solidFill>
              </a:rPr>
              <a:t> </a:t>
            </a:r>
            <a:endParaRPr lang="it-IT" sz="1200" dirty="0">
              <a:solidFill>
                <a:srgbClr val="FE7C11"/>
              </a:solidFill>
              <a:latin typeface="Century Gothic" panose="020B0502020202020204" pitchFamily="34" charset="0"/>
            </a:endParaRPr>
          </a:p>
          <a:p>
            <a:r>
              <a:rPr lang="it-IT" sz="1200" b="1" dirty="0">
                <a:solidFill>
                  <a:srgbClr val="FE7C11"/>
                </a:solidFill>
                <a:latin typeface="Century Gothic" panose="020B0502020202020204" pitchFamily="34" charset="0"/>
              </a:rPr>
              <a:t>E-mail:</a:t>
            </a:r>
            <a:r>
              <a:rPr lang="it-IT" sz="1200" dirty="0">
                <a:solidFill>
                  <a:srgbClr val="FE7C11"/>
                </a:solidFill>
                <a:latin typeface="Century Gothic" panose="020B0502020202020204" pitchFamily="34" charset="0"/>
              </a:rPr>
              <a:t> </a:t>
            </a:r>
            <a:r>
              <a:rPr lang="it-IT" sz="1200" dirty="0">
                <a:solidFill>
                  <a:srgbClr val="FE7C11"/>
                </a:solidFill>
                <a:latin typeface="Century Gothic" panose="020B0502020202020204" pitchFamily="34" charset="0"/>
                <a:hlinkClick r:id="rId6"/>
              </a:rPr>
              <a:t>francesco.visini@ingv.it</a:t>
            </a:r>
            <a:r>
              <a:rPr lang="it-IT" sz="1200" dirty="0">
                <a:solidFill>
                  <a:srgbClr val="FE7C11"/>
                </a:solidFill>
                <a:latin typeface="Century Gothic" panose="020B0502020202020204" pitchFamily="34" charset="0"/>
              </a:rPr>
              <a:t>  </a:t>
            </a:r>
          </a:p>
        </p:txBody>
      </p:sp>
      <p:sp>
        <p:nvSpPr>
          <p:cNvPr id="14" name="Ovale 13">
            <a:extLst>
              <a:ext uri="{FF2B5EF4-FFF2-40B4-BE49-F238E27FC236}">
                <a16:creationId xmlns:a16="http://schemas.microsoft.com/office/drawing/2014/main" id="{01A66DCE-AEC5-1A41-0387-A9C16061E04A}"/>
              </a:ext>
            </a:extLst>
          </p:cNvPr>
          <p:cNvSpPr/>
          <p:nvPr/>
        </p:nvSpPr>
        <p:spPr>
          <a:xfrm>
            <a:off x="3789761" y="993357"/>
            <a:ext cx="1229728" cy="12255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B02F611E-FF58-C9A8-7056-17FBDCE56468}"/>
              </a:ext>
            </a:extLst>
          </p:cNvPr>
          <p:cNvSpPr txBox="1"/>
          <p:nvPr/>
        </p:nvSpPr>
        <p:spPr>
          <a:xfrm>
            <a:off x="4057583" y="1319931"/>
            <a:ext cx="851770" cy="369332"/>
          </a:xfrm>
          <a:prstGeom prst="rect">
            <a:avLst/>
          </a:prstGeom>
          <a:noFill/>
        </p:spPr>
        <p:txBody>
          <a:bodyPr wrap="square" rtlCol="0">
            <a:spAutoFit/>
          </a:bodyPr>
          <a:lstStyle/>
          <a:p>
            <a:r>
              <a:rPr lang="it-IT" dirty="0"/>
              <a:t>foto</a:t>
            </a:r>
          </a:p>
        </p:txBody>
      </p:sp>
      <p:sp>
        <p:nvSpPr>
          <p:cNvPr id="16" name="Ovale 15">
            <a:extLst>
              <a:ext uri="{FF2B5EF4-FFF2-40B4-BE49-F238E27FC236}">
                <a16:creationId xmlns:a16="http://schemas.microsoft.com/office/drawing/2014/main" id="{086410B8-4F93-9CC9-AEE1-5A17993EEEEC}"/>
              </a:ext>
            </a:extLst>
          </p:cNvPr>
          <p:cNvSpPr/>
          <p:nvPr/>
        </p:nvSpPr>
        <p:spPr>
          <a:xfrm>
            <a:off x="9076106" y="1103295"/>
            <a:ext cx="1229728" cy="12255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7018B47-A60E-01F9-FC9C-F7EA6F51A980}"/>
              </a:ext>
            </a:extLst>
          </p:cNvPr>
          <p:cNvPicPr>
            <a:picLocks noChangeAspect="1"/>
          </p:cNvPicPr>
          <p:nvPr/>
        </p:nvPicPr>
        <p:blipFill>
          <a:blip r:embed="rId7"/>
          <a:stretch>
            <a:fillRect/>
          </a:stretch>
        </p:blipFill>
        <p:spPr>
          <a:xfrm>
            <a:off x="3701366" y="589939"/>
            <a:ext cx="1827211" cy="1827211"/>
          </a:xfrm>
          <a:prstGeom prst="rect">
            <a:avLst/>
          </a:prstGeom>
        </p:spPr>
      </p:pic>
      <p:pic>
        <p:nvPicPr>
          <p:cNvPr id="6" name="Immagine 5">
            <a:extLst>
              <a:ext uri="{FF2B5EF4-FFF2-40B4-BE49-F238E27FC236}">
                <a16:creationId xmlns:a16="http://schemas.microsoft.com/office/drawing/2014/main" id="{2F9A7CD8-AF1A-A802-0529-D2CC9369FD04}"/>
              </a:ext>
            </a:extLst>
          </p:cNvPr>
          <p:cNvPicPr>
            <a:picLocks noChangeAspect="1"/>
          </p:cNvPicPr>
          <p:nvPr/>
        </p:nvPicPr>
        <p:blipFill>
          <a:blip r:embed="rId8"/>
          <a:stretch>
            <a:fillRect/>
          </a:stretch>
        </p:blipFill>
        <p:spPr>
          <a:xfrm>
            <a:off x="8974628" y="478158"/>
            <a:ext cx="1938992" cy="1938992"/>
          </a:xfrm>
          <a:prstGeom prst="rect">
            <a:avLst/>
          </a:prstGeom>
        </p:spPr>
      </p:pic>
      <p:pic>
        <p:nvPicPr>
          <p:cNvPr id="10" name="Immagine 9">
            <a:extLst>
              <a:ext uri="{FF2B5EF4-FFF2-40B4-BE49-F238E27FC236}">
                <a16:creationId xmlns:a16="http://schemas.microsoft.com/office/drawing/2014/main" id="{7C6E86D1-2026-74D5-4120-F6E5FB1257FC}"/>
              </a:ext>
            </a:extLst>
          </p:cNvPr>
          <p:cNvPicPr>
            <a:picLocks noChangeAspect="1"/>
          </p:cNvPicPr>
          <p:nvPr/>
        </p:nvPicPr>
        <p:blipFill>
          <a:blip r:embed="rId9"/>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344018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7100CB1-7F40-9639-E8BD-CF80C2359E51}"/>
              </a:ext>
            </a:extLst>
          </p:cNvPr>
          <p:cNvSpPr/>
          <p:nvPr/>
        </p:nvSpPr>
        <p:spPr>
          <a:xfrm>
            <a:off x="627105" y="430847"/>
            <a:ext cx="7360920" cy="547497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a:extLst>
              <a:ext uri="{FF2B5EF4-FFF2-40B4-BE49-F238E27FC236}">
                <a16:creationId xmlns:a16="http://schemas.microsoft.com/office/drawing/2014/main" id="{F9C47029-DF98-FDA4-884A-271785C04BB0}"/>
              </a:ext>
            </a:extLst>
          </p:cNvPr>
          <p:cNvSpPr>
            <a:spLocks noGrp="1"/>
          </p:cNvSpPr>
          <p:nvPr>
            <p:ph type="ctrTitle"/>
          </p:nvPr>
        </p:nvSpPr>
        <p:spPr>
          <a:xfrm>
            <a:off x="-264435" y="904985"/>
            <a:ext cx="9144000" cy="2387600"/>
          </a:xfrm>
        </p:spPr>
        <p:txBody>
          <a:bodyPr>
            <a:normAutofit/>
          </a:bodyPr>
          <a:lstStyle/>
          <a:p>
            <a:r>
              <a:rPr lang="it-IT" sz="3600" dirty="0">
                <a:solidFill>
                  <a:schemeClr val="bg1"/>
                </a:solidFill>
              </a:rPr>
              <a:t>GRAZIE</a:t>
            </a:r>
          </a:p>
        </p:txBody>
      </p:sp>
      <p:pic>
        <p:nvPicPr>
          <p:cNvPr id="1026" name="Picture 2" descr="Università degli Studi &quot;G. d'Annunzio&quot;Chieti – Pescara">
            <a:extLst>
              <a:ext uri="{FF2B5EF4-FFF2-40B4-BE49-F238E27FC236}">
                <a16:creationId xmlns:a16="http://schemas.microsoft.com/office/drawing/2014/main" id="{B390B716-7B31-9005-0C92-6495F4DE6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110" y="1995706"/>
            <a:ext cx="2268538" cy="213509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21F6EDFD-EFA7-3AF5-251B-823A0D7F9C84}"/>
              </a:ext>
            </a:extLst>
          </p:cNvPr>
          <p:cNvPicPr>
            <a:picLocks noChangeAspect="1"/>
          </p:cNvPicPr>
          <p:nvPr/>
        </p:nvPicPr>
        <p:blipFill>
          <a:blip r:embed="rId3"/>
          <a:stretch>
            <a:fillRect/>
          </a:stretch>
        </p:blipFill>
        <p:spPr>
          <a:xfrm>
            <a:off x="8879565" y="6196406"/>
            <a:ext cx="1437322" cy="518819"/>
          </a:xfrm>
          <a:prstGeom prst="rect">
            <a:avLst/>
          </a:prstGeom>
        </p:spPr>
      </p:pic>
      <p:pic>
        <p:nvPicPr>
          <p:cNvPr id="7" name="Immagine 6">
            <a:extLst>
              <a:ext uri="{FF2B5EF4-FFF2-40B4-BE49-F238E27FC236}">
                <a16:creationId xmlns:a16="http://schemas.microsoft.com/office/drawing/2014/main" id="{ADF3E12D-3E24-4301-9AB2-A0F9CA12DB42}"/>
              </a:ext>
            </a:extLst>
          </p:cNvPr>
          <p:cNvPicPr>
            <a:picLocks noChangeAspect="1"/>
          </p:cNvPicPr>
          <p:nvPr/>
        </p:nvPicPr>
        <p:blipFill>
          <a:blip r:embed="rId4"/>
          <a:stretch>
            <a:fillRect/>
          </a:stretch>
        </p:blipFill>
        <p:spPr>
          <a:xfrm>
            <a:off x="1314207" y="5934928"/>
            <a:ext cx="2656543" cy="890054"/>
          </a:xfrm>
          <a:prstGeom prst="rect">
            <a:avLst/>
          </a:prstGeom>
        </p:spPr>
      </p:pic>
      <p:cxnSp>
        <p:nvCxnSpPr>
          <p:cNvPr id="9" name="Connettore diritto 8">
            <a:extLst>
              <a:ext uri="{FF2B5EF4-FFF2-40B4-BE49-F238E27FC236}">
                <a16:creationId xmlns:a16="http://schemas.microsoft.com/office/drawing/2014/main" id="{8836F8F2-C1F5-B360-ABB5-CC33BB0BE4B4}"/>
              </a:ext>
            </a:extLst>
          </p:cNvPr>
          <p:cNvCxnSpPr/>
          <p:nvPr/>
        </p:nvCxnSpPr>
        <p:spPr>
          <a:xfrm>
            <a:off x="1977546" y="4010677"/>
            <a:ext cx="4518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28" name="Picture 4" descr="Comunicazione dei Progetti PNRR – Europa">
            <a:extLst>
              <a:ext uri="{FF2B5EF4-FFF2-40B4-BE49-F238E27FC236}">
                <a16:creationId xmlns:a16="http://schemas.microsoft.com/office/drawing/2014/main" id="{93E12C48-193D-990D-13A7-0BE52D84B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375" y="6053633"/>
            <a:ext cx="3224650" cy="80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EFF9C16-3F18-B85C-9D7A-759CDBA9165A}"/>
              </a:ext>
            </a:extLst>
          </p:cNvPr>
          <p:cNvSpPr>
            <a:spLocks noGrp="1"/>
          </p:cNvSpPr>
          <p:nvPr>
            <p:ph type="title"/>
          </p:nvPr>
        </p:nvSpPr>
        <p:spPr>
          <a:xfrm>
            <a:off x="1179942" y="1352356"/>
            <a:ext cx="5193370" cy="3163224"/>
          </a:xfrm>
        </p:spPr>
        <p:txBody>
          <a:bodyPr vert="horz" lIns="91440" tIns="45720" rIns="91440" bIns="45720" rtlCol="0" anchor="t">
            <a:normAutofit/>
          </a:bodyPr>
          <a:lstStyle/>
          <a:p>
            <a:pPr algn="ctr"/>
            <a:r>
              <a:rPr lang="en-US" sz="4800" dirty="0">
                <a:solidFill>
                  <a:schemeClr val="accent6"/>
                </a:solidFill>
              </a:rPr>
              <a:t> </a:t>
            </a:r>
            <a:r>
              <a:rPr lang="en-US" sz="4800" dirty="0">
                <a:effectLst>
                  <a:outerShdw blurRad="38100" dist="38100" dir="2700000" algn="tl">
                    <a:srgbClr val="000000">
                      <a:alpha val="43137"/>
                    </a:srgbClr>
                  </a:outerShdw>
                </a:effectLst>
              </a:rPr>
              <a:t>Shaking </a:t>
            </a:r>
            <a:r>
              <a:rPr lang="en-US" sz="4800" dirty="0" err="1">
                <a:effectLst>
                  <a:outerShdw blurRad="38100" dist="38100" dir="2700000" algn="tl">
                    <a:srgbClr val="000000">
                      <a:alpha val="43137"/>
                    </a:srgbClr>
                  </a:outerShdw>
                </a:effectLst>
              </a:rPr>
              <a:t>S.r.l</a:t>
            </a:r>
            <a:endParaRPr lang="en-US" sz="4800" dirty="0">
              <a:effectLst>
                <a:outerShdw blurRad="38100" dist="38100" dir="2700000" algn="tl">
                  <a:srgbClr val="000000">
                    <a:alpha val="43137"/>
                  </a:srgbClr>
                </a:outerShdw>
              </a:effectLst>
            </a:endParaRPr>
          </a:p>
        </p:txBody>
      </p:sp>
      <p:sp>
        <p:nvSpPr>
          <p:cNvPr id="22" name="Rectangle 1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1A20B27-52D7-A57A-70C1-C777DB6A73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 name="Immagine 6">
            <a:extLst>
              <a:ext uri="{FF2B5EF4-FFF2-40B4-BE49-F238E27FC236}">
                <a16:creationId xmlns:a16="http://schemas.microsoft.com/office/drawing/2014/main" id="{3EC6C21B-2B27-79B2-0F61-63B4B9D10E7C}"/>
              </a:ext>
            </a:extLst>
          </p:cNvPr>
          <p:cNvPicPr>
            <a:picLocks noChangeAspect="1"/>
          </p:cNvPicPr>
          <p:nvPr/>
        </p:nvPicPr>
        <p:blipFill>
          <a:blip r:embed="rId3"/>
          <a:stretch>
            <a:fillRect/>
          </a:stretch>
        </p:blipFill>
        <p:spPr>
          <a:xfrm>
            <a:off x="1179942" y="3070880"/>
            <a:ext cx="2192508" cy="2068736"/>
          </a:xfrm>
          <a:prstGeom prst="rect">
            <a:avLst/>
          </a:prstGeom>
        </p:spPr>
      </p:pic>
      <p:pic>
        <p:nvPicPr>
          <p:cNvPr id="8" name="Immagine 7">
            <a:extLst>
              <a:ext uri="{FF2B5EF4-FFF2-40B4-BE49-F238E27FC236}">
                <a16:creationId xmlns:a16="http://schemas.microsoft.com/office/drawing/2014/main" id="{17B09E47-4BA9-716B-F536-895D51F881C2}"/>
              </a:ext>
            </a:extLst>
          </p:cNvPr>
          <p:cNvPicPr>
            <a:picLocks noChangeAspect="1"/>
          </p:cNvPicPr>
          <p:nvPr/>
        </p:nvPicPr>
        <p:blipFill>
          <a:blip r:embed="rId4"/>
          <a:stretch>
            <a:fillRect/>
          </a:stretch>
        </p:blipFill>
        <p:spPr>
          <a:xfrm>
            <a:off x="6393326" y="5973141"/>
            <a:ext cx="1432684" cy="524301"/>
          </a:xfrm>
          <a:prstGeom prst="rect">
            <a:avLst/>
          </a:prstGeom>
        </p:spPr>
      </p:pic>
      <p:pic>
        <p:nvPicPr>
          <p:cNvPr id="9" name="Immagine 8">
            <a:extLst>
              <a:ext uri="{FF2B5EF4-FFF2-40B4-BE49-F238E27FC236}">
                <a16:creationId xmlns:a16="http://schemas.microsoft.com/office/drawing/2014/main" id="{EF768182-226A-9100-93CD-1D287F710F92}"/>
              </a:ext>
            </a:extLst>
          </p:cNvPr>
          <p:cNvPicPr>
            <a:picLocks noChangeAspect="1"/>
          </p:cNvPicPr>
          <p:nvPr/>
        </p:nvPicPr>
        <p:blipFill>
          <a:blip r:embed="rId5"/>
          <a:stretch>
            <a:fillRect/>
          </a:stretch>
        </p:blipFill>
        <p:spPr>
          <a:xfrm>
            <a:off x="2870936" y="5832921"/>
            <a:ext cx="3225064" cy="804742"/>
          </a:xfrm>
          <a:prstGeom prst="rect">
            <a:avLst/>
          </a:prstGeom>
        </p:spPr>
      </p:pic>
      <p:pic>
        <p:nvPicPr>
          <p:cNvPr id="10" name="Immagine 9">
            <a:extLst>
              <a:ext uri="{FF2B5EF4-FFF2-40B4-BE49-F238E27FC236}">
                <a16:creationId xmlns:a16="http://schemas.microsoft.com/office/drawing/2014/main" id="{31877FD0-57D1-15AB-67FC-B1637232E43F}"/>
              </a:ext>
            </a:extLst>
          </p:cNvPr>
          <p:cNvPicPr>
            <a:picLocks noChangeAspect="1"/>
          </p:cNvPicPr>
          <p:nvPr/>
        </p:nvPicPr>
        <p:blipFill>
          <a:blip r:embed="rId6"/>
          <a:stretch>
            <a:fillRect/>
          </a:stretch>
        </p:blipFill>
        <p:spPr>
          <a:xfrm>
            <a:off x="76854" y="5867933"/>
            <a:ext cx="2656543" cy="890054"/>
          </a:xfrm>
          <a:prstGeom prst="rect">
            <a:avLst/>
          </a:prstGeom>
        </p:spPr>
      </p:pic>
      <p:pic>
        <p:nvPicPr>
          <p:cNvPr id="3" name="Immagine 2">
            <a:extLst>
              <a:ext uri="{FF2B5EF4-FFF2-40B4-BE49-F238E27FC236}">
                <a16:creationId xmlns:a16="http://schemas.microsoft.com/office/drawing/2014/main" id="{4AA428FB-0AFF-E697-9F81-A577501932A7}"/>
              </a:ext>
            </a:extLst>
          </p:cNvPr>
          <p:cNvPicPr>
            <a:picLocks noChangeAspect="1"/>
          </p:cNvPicPr>
          <p:nvPr/>
        </p:nvPicPr>
        <p:blipFill>
          <a:blip r:embed="rId7"/>
          <a:stretch>
            <a:fillRect/>
          </a:stretch>
        </p:blipFill>
        <p:spPr>
          <a:xfrm>
            <a:off x="8482242" y="3406080"/>
            <a:ext cx="3350847" cy="895618"/>
          </a:xfrm>
          <a:prstGeom prst="rect">
            <a:avLst/>
          </a:prstGeom>
        </p:spPr>
      </p:pic>
      <p:pic>
        <p:nvPicPr>
          <p:cNvPr id="5" name="Immagine 4">
            <a:extLst>
              <a:ext uri="{FF2B5EF4-FFF2-40B4-BE49-F238E27FC236}">
                <a16:creationId xmlns:a16="http://schemas.microsoft.com/office/drawing/2014/main" id="{0D4BFB62-100E-AB51-2853-896FF40B192B}"/>
              </a:ext>
            </a:extLst>
          </p:cNvPr>
          <p:cNvPicPr>
            <a:picLocks noChangeAspect="1"/>
          </p:cNvPicPr>
          <p:nvPr/>
        </p:nvPicPr>
        <p:blipFill>
          <a:blip r:embed="rId8"/>
          <a:stretch>
            <a:fillRect/>
          </a:stretch>
        </p:blipFill>
        <p:spPr>
          <a:xfrm>
            <a:off x="2733397" y="3189884"/>
            <a:ext cx="3889741" cy="1949732"/>
          </a:xfrm>
          <a:prstGeom prst="rect">
            <a:avLst/>
          </a:prstGeom>
        </p:spPr>
      </p:pic>
    </p:spTree>
    <p:extLst>
      <p:ext uri="{BB962C8B-B14F-4D97-AF65-F5344CB8AC3E}">
        <p14:creationId xmlns:p14="http://schemas.microsoft.com/office/powerpoint/2010/main" val="13929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401301" y="931678"/>
            <a:ext cx="5816182" cy="4779619"/>
          </a:xfrm>
        </p:spPr>
        <p:txBody>
          <a:bodyPr>
            <a:normAutofit fontScale="85000" lnSpcReduction="10000"/>
          </a:bodyPr>
          <a:lstStyle/>
          <a:p>
            <a:pPr algn="l"/>
            <a:r>
              <a:rPr lang="it-IT" sz="2200" b="1" dirty="0">
                <a:solidFill>
                  <a:schemeClr val="tx2">
                    <a:lumMod val="90000"/>
                    <a:lumOff val="10000"/>
                  </a:schemeClr>
                </a:solidFill>
              </a:rPr>
              <a:t>Profilo</a:t>
            </a:r>
            <a:r>
              <a:rPr lang="it-IT" sz="2100" b="1" dirty="0">
                <a:solidFill>
                  <a:schemeClr val="tx2">
                    <a:lumMod val="90000"/>
                    <a:lumOff val="10000"/>
                  </a:schemeClr>
                </a:solidFill>
              </a:rPr>
              <a:t>:</a:t>
            </a:r>
          </a:p>
          <a:p>
            <a:pPr algn="just"/>
            <a:r>
              <a:rPr lang="it-IT" sz="1800" dirty="0" err="1"/>
              <a:t>SHAking</a:t>
            </a:r>
            <a:r>
              <a:rPr lang="it-IT" sz="1800" dirty="0"/>
              <a:t> S.r.l è uno Spin Off autorizzato dell’Università G. d’Annunzio costituito nel 2023 da un gruppo di docenti afferenti al Dipartimento di Ingegneria e Geologia.  </a:t>
            </a:r>
          </a:p>
          <a:p>
            <a:pPr algn="l"/>
            <a:r>
              <a:rPr lang="it-IT" sz="2200" b="1" dirty="0">
                <a:solidFill>
                  <a:schemeClr val="tx2">
                    <a:lumMod val="90000"/>
                    <a:lumOff val="10000"/>
                  </a:schemeClr>
                </a:solidFill>
              </a:rPr>
              <a:t>Mission</a:t>
            </a:r>
            <a:r>
              <a:rPr lang="it-IT" sz="2100" b="1" dirty="0">
                <a:solidFill>
                  <a:schemeClr val="tx2">
                    <a:lumMod val="90000"/>
                    <a:lumOff val="10000"/>
                  </a:schemeClr>
                </a:solidFill>
              </a:rPr>
              <a:t>:</a:t>
            </a:r>
          </a:p>
          <a:p>
            <a:pPr algn="just"/>
            <a:r>
              <a:rPr lang="it-IT" sz="1800" dirty="0"/>
              <a:t>La Società si propone di perfezionare e applicare metodologie e strumenti innovativi per l’analisi della pericolosità sismica, con particolare attenzione alle infrastrutture strategiche, derivanti dagli effetti primari e secondari di un terremoto, quali la </a:t>
            </a:r>
            <a:r>
              <a:rPr lang="it-IT" sz="1800" dirty="0" err="1"/>
              <a:t>fagliazione</a:t>
            </a:r>
            <a:r>
              <a:rPr lang="it-IT" sz="1800" dirty="0"/>
              <a:t> in superficie, lo scuotimento ed altri fenomeni geologici di deformazione permanente del terreno. </a:t>
            </a:r>
          </a:p>
          <a:p>
            <a:pPr algn="l"/>
            <a:r>
              <a:rPr lang="it-IT" sz="2200" b="1" dirty="0">
                <a:solidFill>
                  <a:schemeClr val="tx2">
                    <a:lumMod val="90000"/>
                    <a:lumOff val="10000"/>
                  </a:schemeClr>
                </a:solidFill>
              </a:rPr>
              <a:t>Servizi</a:t>
            </a:r>
            <a:r>
              <a:rPr lang="it-IT" sz="1800" b="1" dirty="0">
                <a:solidFill>
                  <a:schemeClr val="tx2">
                    <a:lumMod val="90000"/>
                    <a:lumOff val="10000"/>
                  </a:schemeClr>
                </a:solidFill>
              </a:rPr>
              <a:t>:</a:t>
            </a:r>
          </a:p>
          <a:p>
            <a:pPr algn="just"/>
            <a:r>
              <a:rPr lang="it-IT" sz="1800" dirty="0"/>
              <a:t>La società  fornisce servizi nel campo della valutazione della pericolosità sismica, attraverso un approccio moderno tipico della geologia del terremoto, e lo sviluppo di metodologie innovative</a:t>
            </a:r>
            <a:r>
              <a:rPr lang="it-IT" sz="1700" b="0" i="0" dirty="0">
                <a:solidFill>
                  <a:srgbClr val="050505"/>
                </a:solidFill>
                <a:effectLst/>
                <a:latin typeface="Segoe UI Historic" panose="020B0502040204020203" pitchFamily="34" charset="0"/>
              </a:rPr>
              <a:t>.</a:t>
            </a:r>
            <a:endParaRPr lang="it-IT" sz="1700" b="1" dirty="0">
              <a:solidFill>
                <a:schemeClr val="tx2">
                  <a:lumMod val="90000"/>
                  <a:lumOff val="10000"/>
                </a:schemeClr>
              </a:solidFill>
            </a:endParaRPr>
          </a:p>
          <a:p>
            <a:pPr algn="just"/>
            <a:r>
              <a:rPr lang="it-IT" sz="2200" b="1" dirty="0">
                <a:solidFill>
                  <a:schemeClr val="tx2">
                    <a:lumMod val="90000"/>
                    <a:lumOff val="10000"/>
                  </a:schemeClr>
                </a:solidFill>
              </a:rPr>
              <a:t>Sito web: </a:t>
            </a:r>
            <a:r>
              <a:rPr lang="it-IT" sz="2200" dirty="0">
                <a:hlinkClick r:id="rId3"/>
              </a:rPr>
              <a:t>https://shaking-srl.it/</a:t>
            </a:r>
            <a:r>
              <a:rPr lang="it-IT" sz="2200" dirty="0"/>
              <a:t> </a:t>
            </a:r>
          </a:p>
          <a:p>
            <a:pPr algn="just"/>
            <a:r>
              <a:rPr lang="it-IT" sz="2200" b="1" dirty="0">
                <a:solidFill>
                  <a:schemeClr val="tx2">
                    <a:lumMod val="90000"/>
                    <a:lumOff val="10000"/>
                  </a:schemeClr>
                </a:solidFill>
              </a:rPr>
              <a:t>Link di </a:t>
            </a:r>
            <a:r>
              <a:rPr lang="it-IT" sz="2200" b="1" dirty="0" err="1">
                <a:solidFill>
                  <a:schemeClr val="tx2">
                    <a:lumMod val="90000"/>
                    <a:lumOff val="10000"/>
                  </a:schemeClr>
                </a:solidFill>
              </a:rPr>
              <a:t>Knowledgeshare</a:t>
            </a:r>
            <a:r>
              <a:rPr lang="it-IT" sz="2200" b="1" dirty="0">
                <a:solidFill>
                  <a:schemeClr val="tx2">
                    <a:lumMod val="90000"/>
                    <a:lumOff val="10000"/>
                  </a:schemeClr>
                </a:solidFill>
              </a:rPr>
              <a:t>: </a:t>
            </a:r>
          </a:p>
          <a:p>
            <a:pPr algn="just"/>
            <a:r>
              <a:rPr lang="it-IT" sz="2200" dirty="0">
                <a:solidFill>
                  <a:schemeClr val="tx2">
                    <a:lumMod val="90000"/>
                    <a:lumOff val="10000"/>
                  </a:schemeClr>
                </a:solidFill>
                <a:hlinkClick r:id="rId4"/>
              </a:rPr>
              <a:t>https://www.knowledge-share.eu/it/start-up/shaking</a:t>
            </a:r>
            <a:endParaRPr lang="it-IT" sz="2200" dirty="0">
              <a:solidFill>
                <a:schemeClr val="tx2">
                  <a:lumMod val="90000"/>
                  <a:lumOff val="10000"/>
                </a:schemeClr>
              </a:solidFill>
            </a:endParaRPr>
          </a:p>
          <a:p>
            <a:pPr algn="just"/>
            <a:endParaRPr lang="it-IT" sz="2200" dirty="0">
              <a:solidFill>
                <a:schemeClr val="tx2">
                  <a:lumMod val="90000"/>
                  <a:lumOff val="10000"/>
                </a:schemeClr>
              </a:solidFill>
            </a:endParaRPr>
          </a:p>
          <a:p>
            <a:pPr algn="just"/>
            <a:endParaRPr lang="it-IT" sz="2200" dirty="0"/>
          </a:p>
        </p:txBody>
      </p:sp>
      <p:sp>
        <p:nvSpPr>
          <p:cNvPr id="7" name="Sottotitolo 2">
            <a:extLst>
              <a:ext uri="{FF2B5EF4-FFF2-40B4-BE49-F238E27FC236}">
                <a16:creationId xmlns:a16="http://schemas.microsoft.com/office/drawing/2014/main" id="{90A9D891-5100-1C04-2E5D-1B49F8E40308}"/>
              </a:ext>
            </a:extLst>
          </p:cNvPr>
          <p:cNvSpPr txBox="1">
            <a:spLocks/>
          </p:cNvSpPr>
          <p:nvPr/>
        </p:nvSpPr>
        <p:spPr>
          <a:xfrm>
            <a:off x="6242180" y="3404422"/>
            <a:ext cx="5471160" cy="2687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t-IT" sz="1600" b="1" dirty="0">
              <a:solidFill>
                <a:schemeClr val="tx2">
                  <a:lumMod val="90000"/>
                  <a:lumOff val="10000"/>
                </a:schemeClr>
              </a:solidFill>
            </a:endParaRPr>
          </a:p>
          <a:p>
            <a:pPr algn="l"/>
            <a:endParaRPr lang="it-IT" dirty="0"/>
          </a:p>
        </p:txBody>
      </p:sp>
      <p:sp>
        <p:nvSpPr>
          <p:cNvPr id="8" name="Sottotitolo 2">
            <a:extLst>
              <a:ext uri="{FF2B5EF4-FFF2-40B4-BE49-F238E27FC236}">
                <a16:creationId xmlns:a16="http://schemas.microsoft.com/office/drawing/2014/main" id="{A394C58D-174D-A461-BA2C-5D9A6C4A9505}"/>
              </a:ext>
            </a:extLst>
          </p:cNvPr>
          <p:cNvSpPr txBox="1">
            <a:spLocks/>
          </p:cNvSpPr>
          <p:nvPr/>
        </p:nvSpPr>
        <p:spPr>
          <a:xfrm>
            <a:off x="275217" y="4573861"/>
            <a:ext cx="4480560" cy="2687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t-IT" sz="1400" dirty="0"/>
          </a:p>
        </p:txBody>
      </p:sp>
      <p:sp>
        <p:nvSpPr>
          <p:cNvPr id="2" name="Sottotitolo 2">
            <a:extLst>
              <a:ext uri="{FF2B5EF4-FFF2-40B4-BE49-F238E27FC236}">
                <a16:creationId xmlns:a16="http://schemas.microsoft.com/office/drawing/2014/main" id="{70C3AE51-3584-D913-1D75-1131A288AFAD}"/>
              </a:ext>
            </a:extLst>
          </p:cNvPr>
          <p:cNvSpPr txBox="1">
            <a:spLocks/>
          </p:cNvSpPr>
          <p:nvPr/>
        </p:nvSpPr>
        <p:spPr>
          <a:xfrm>
            <a:off x="6852285" y="1343682"/>
            <a:ext cx="4480560" cy="2687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RIASSUNTIVO DELL’INVENZIONE:</a:t>
            </a:r>
          </a:p>
          <a:p>
            <a:pPr algn="l"/>
            <a:endParaRPr lang="it-IT" dirty="0"/>
          </a:p>
        </p:txBody>
      </p:sp>
      <p:sp>
        <p:nvSpPr>
          <p:cNvPr id="4" name="Sottotitolo 2">
            <a:extLst>
              <a:ext uri="{FF2B5EF4-FFF2-40B4-BE49-F238E27FC236}">
                <a16:creationId xmlns:a16="http://schemas.microsoft.com/office/drawing/2014/main" id="{BDBDAE35-E551-DE9C-335F-E4FB998DABB0}"/>
              </a:ext>
            </a:extLst>
          </p:cNvPr>
          <p:cNvSpPr txBox="1">
            <a:spLocks/>
          </p:cNvSpPr>
          <p:nvPr/>
        </p:nvSpPr>
        <p:spPr>
          <a:xfrm>
            <a:off x="275217" y="295435"/>
            <a:ext cx="4480560" cy="26873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3200" b="1" dirty="0">
                <a:solidFill>
                  <a:schemeClr val="tx2">
                    <a:lumMod val="90000"/>
                    <a:lumOff val="10000"/>
                  </a:schemeClr>
                </a:solidFill>
              </a:rPr>
              <a:t>Descrizione</a:t>
            </a:r>
          </a:p>
          <a:p>
            <a:pPr algn="l"/>
            <a:endParaRPr lang="it-IT" dirty="0"/>
          </a:p>
        </p:txBody>
      </p:sp>
      <p:cxnSp>
        <p:nvCxnSpPr>
          <p:cNvPr id="10" name="Connettore diritto 9">
            <a:extLst>
              <a:ext uri="{FF2B5EF4-FFF2-40B4-BE49-F238E27FC236}">
                <a16:creationId xmlns:a16="http://schemas.microsoft.com/office/drawing/2014/main" id="{0D6F8C6F-D3F3-5AD3-2084-8AC736D9A458}"/>
              </a:ext>
            </a:extLst>
          </p:cNvPr>
          <p:cNvCxnSpPr>
            <a:cxnSpLocks/>
          </p:cNvCxnSpPr>
          <p:nvPr/>
        </p:nvCxnSpPr>
        <p:spPr>
          <a:xfrm>
            <a:off x="474346" y="937260"/>
            <a:ext cx="2090738"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Immagine 11">
            <a:extLst>
              <a:ext uri="{FF2B5EF4-FFF2-40B4-BE49-F238E27FC236}">
                <a16:creationId xmlns:a16="http://schemas.microsoft.com/office/drawing/2014/main" id="{0C2CE131-B1A2-C505-9478-38DD0E5F716F}"/>
              </a:ext>
            </a:extLst>
          </p:cNvPr>
          <p:cNvPicPr>
            <a:picLocks noChangeAspect="1"/>
          </p:cNvPicPr>
          <p:nvPr/>
        </p:nvPicPr>
        <p:blipFill>
          <a:blip r:embed="rId5"/>
          <a:stretch>
            <a:fillRect/>
          </a:stretch>
        </p:blipFill>
        <p:spPr>
          <a:xfrm>
            <a:off x="2159005" y="5774037"/>
            <a:ext cx="2651990" cy="1026952"/>
          </a:xfrm>
          <a:prstGeom prst="rect">
            <a:avLst/>
          </a:prstGeom>
        </p:spPr>
      </p:pic>
      <p:pic>
        <p:nvPicPr>
          <p:cNvPr id="13" name="Immagine 12">
            <a:extLst>
              <a:ext uri="{FF2B5EF4-FFF2-40B4-BE49-F238E27FC236}">
                <a16:creationId xmlns:a16="http://schemas.microsoft.com/office/drawing/2014/main" id="{3930F247-537F-D495-46EC-8225A253E7C1}"/>
              </a:ext>
            </a:extLst>
          </p:cNvPr>
          <p:cNvPicPr>
            <a:picLocks noChangeAspect="1"/>
          </p:cNvPicPr>
          <p:nvPr/>
        </p:nvPicPr>
        <p:blipFill>
          <a:blip r:embed="rId6"/>
          <a:stretch>
            <a:fillRect/>
          </a:stretch>
        </p:blipFill>
        <p:spPr>
          <a:xfrm>
            <a:off x="5289147" y="5917543"/>
            <a:ext cx="3225064" cy="804742"/>
          </a:xfrm>
          <a:prstGeom prst="rect">
            <a:avLst/>
          </a:prstGeom>
        </p:spPr>
      </p:pic>
      <p:pic>
        <p:nvPicPr>
          <p:cNvPr id="14" name="Immagine 13">
            <a:extLst>
              <a:ext uri="{FF2B5EF4-FFF2-40B4-BE49-F238E27FC236}">
                <a16:creationId xmlns:a16="http://schemas.microsoft.com/office/drawing/2014/main" id="{CCA70C68-507E-E714-1E1B-82C6C476741B}"/>
              </a:ext>
            </a:extLst>
          </p:cNvPr>
          <p:cNvPicPr>
            <a:picLocks noChangeAspect="1"/>
          </p:cNvPicPr>
          <p:nvPr/>
        </p:nvPicPr>
        <p:blipFill>
          <a:blip r:embed="rId7"/>
          <a:stretch>
            <a:fillRect/>
          </a:stretch>
        </p:blipFill>
        <p:spPr>
          <a:xfrm>
            <a:off x="9304538" y="6057763"/>
            <a:ext cx="1432684" cy="524301"/>
          </a:xfrm>
          <a:prstGeom prst="rect">
            <a:avLst/>
          </a:prstGeom>
        </p:spPr>
      </p:pic>
      <p:pic>
        <p:nvPicPr>
          <p:cNvPr id="18" name="Immagine 17">
            <a:extLst>
              <a:ext uri="{FF2B5EF4-FFF2-40B4-BE49-F238E27FC236}">
                <a16:creationId xmlns:a16="http://schemas.microsoft.com/office/drawing/2014/main" id="{AF0F21D3-7063-A3E1-B403-B45F806DA364}"/>
              </a:ext>
            </a:extLst>
          </p:cNvPr>
          <p:cNvPicPr>
            <a:picLocks noChangeAspect="1"/>
          </p:cNvPicPr>
          <p:nvPr/>
        </p:nvPicPr>
        <p:blipFill>
          <a:blip r:embed="rId8"/>
          <a:stretch>
            <a:fillRect/>
          </a:stretch>
        </p:blipFill>
        <p:spPr>
          <a:xfrm>
            <a:off x="638690" y="5670164"/>
            <a:ext cx="1088394" cy="1026952"/>
          </a:xfrm>
          <a:prstGeom prst="rect">
            <a:avLst/>
          </a:prstGeom>
        </p:spPr>
      </p:pic>
      <p:sp>
        <p:nvSpPr>
          <p:cNvPr id="15" name="CasellaDiTesto 14">
            <a:extLst>
              <a:ext uri="{FF2B5EF4-FFF2-40B4-BE49-F238E27FC236}">
                <a16:creationId xmlns:a16="http://schemas.microsoft.com/office/drawing/2014/main" id="{8E7F0F84-4705-AF4D-73A8-C702D620A723}"/>
              </a:ext>
            </a:extLst>
          </p:cNvPr>
          <p:cNvSpPr txBox="1"/>
          <p:nvPr/>
        </p:nvSpPr>
        <p:spPr>
          <a:xfrm>
            <a:off x="6483192" y="3776506"/>
            <a:ext cx="6094520" cy="369332"/>
          </a:xfrm>
          <a:prstGeom prst="rect">
            <a:avLst/>
          </a:prstGeom>
          <a:noFill/>
        </p:spPr>
        <p:txBody>
          <a:bodyPr wrap="square">
            <a:spAutoFit/>
          </a:bodyPr>
          <a:lstStyle/>
          <a:p>
            <a:endParaRPr lang="it-IT" dirty="0"/>
          </a:p>
        </p:txBody>
      </p:sp>
      <p:pic>
        <p:nvPicPr>
          <p:cNvPr id="11" name="Immagine 10">
            <a:extLst>
              <a:ext uri="{FF2B5EF4-FFF2-40B4-BE49-F238E27FC236}">
                <a16:creationId xmlns:a16="http://schemas.microsoft.com/office/drawing/2014/main" id="{B4577197-A828-B412-83F9-5DE2F959AAB0}"/>
              </a:ext>
            </a:extLst>
          </p:cNvPr>
          <p:cNvPicPr>
            <a:picLocks noChangeAspect="1"/>
          </p:cNvPicPr>
          <p:nvPr/>
        </p:nvPicPr>
        <p:blipFill>
          <a:blip r:embed="rId9"/>
          <a:stretch>
            <a:fillRect/>
          </a:stretch>
        </p:blipFill>
        <p:spPr>
          <a:xfrm>
            <a:off x="6381699" y="720200"/>
            <a:ext cx="5532120" cy="1493193"/>
          </a:xfrm>
          <a:prstGeom prst="rect">
            <a:avLst/>
          </a:prstGeom>
        </p:spPr>
      </p:pic>
      <p:sp>
        <p:nvSpPr>
          <p:cNvPr id="9" name="CasellaDiTesto 8">
            <a:extLst>
              <a:ext uri="{FF2B5EF4-FFF2-40B4-BE49-F238E27FC236}">
                <a16:creationId xmlns:a16="http://schemas.microsoft.com/office/drawing/2014/main" id="{E3248F7F-EC3D-586C-AFC6-0C21E2A43607}"/>
              </a:ext>
            </a:extLst>
          </p:cNvPr>
          <p:cNvSpPr txBox="1"/>
          <p:nvPr/>
        </p:nvSpPr>
        <p:spPr>
          <a:xfrm>
            <a:off x="6901679" y="931678"/>
            <a:ext cx="4212982" cy="1200329"/>
          </a:xfrm>
          <a:prstGeom prst="rect">
            <a:avLst/>
          </a:prstGeom>
          <a:noFill/>
        </p:spPr>
        <p:txBody>
          <a:bodyPr wrap="square" rtlCol="0">
            <a:spAutoFit/>
          </a:bodyPr>
          <a:lstStyle/>
          <a:p>
            <a:pPr algn="ctr"/>
            <a:r>
              <a:rPr lang="en-GB" sz="2400" b="1" i="1" noProof="0" dirty="0">
                <a:solidFill>
                  <a:srgbClr val="FF0000"/>
                </a:solidFill>
                <a:effectLst>
                  <a:outerShdw blurRad="38100" dist="38100" dir="2700000" algn="tl">
                    <a:srgbClr val="000000">
                      <a:alpha val="43137"/>
                    </a:srgbClr>
                  </a:outerShdw>
                </a:effectLst>
              </a:rPr>
              <a:t>Field and numerical solutions for seismic hazard and risk assessment</a:t>
            </a:r>
          </a:p>
        </p:txBody>
      </p:sp>
      <p:pic>
        <p:nvPicPr>
          <p:cNvPr id="16" name="Elementi multimediali online 15" title="SHAking">
            <a:hlinkClick r:id="" action="ppaction://media"/>
            <a:extLst>
              <a:ext uri="{FF2B5EF4-FFF2-40B4-BE49-F238E27FC236}">
                <a16:creationId xmlns:a16="http://schemas.microsoft.com/office/drawing/2014/main" id="{1804435F-4CAD-E677-FCB3-95B3E509BD86}"/>
              </a:ext>
            </a:extLst>
          </p:cNvPr>
          <p:cNvPicPr>
            <a:picLocks noRot="1" noChangeAspect="1"/>
          </p:cNvPicPr>
          <p:nvPr>
            <a:videoFile r:link="rId1"/>
          </p:nvPr>
        </p:nvPicPr>
        <p:blipFill>
          <a:blip r:embed="rId10"/>
          <a:stretch>
            <a:fillRect/>
          </a:stretch>
        </p:blipFill>
        <p:spPr>
          <a:xfrm>
            <a:off x="6629972" y="2599680"/>
            <a:ext cx="4756396" cy="2687364"/>
          </a:xfrm>
          <a:prstGeom prst="rect">
            <a:avLst/>
          </a:prstGeom>
        </p:spPr>
      </p:pic>
    </p:spTree>
    <p:extLst>
      <p:ext uri="{BB962C8B-B14F-4D97-AF65-F5344CB8AC3E}">
        <p14:creationId xmlns:p14="http://schemas.microsoft.com/office/powerpoint/2010/main" val="26720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a:t>
            </a:r>
            <a:r>
              <a:rPr lang="it-IT" sz="3200" b="1" dirty="0">
                <a:solidFill>
                  <a:schemeClr val="tx2">
                    <a:lumMod val="90000"/>
                    <a:lumOff val="10000"/>
                  </a:schemeClr>
                </a:solidFill>
              </a:rPr>
              <a:t>Innovazione</a:t>
            </a:r>
            <a:endParaRPr lang="it-IT" sz="3200" dirty="0">
              <a:solidFill>
                <a:schemeClr val="tx2">
                  <a:lumMod val="90000"/>
                  <a:lumOff val="10000"/>
                </a:schemeClr>
              </a:solidFill>
            </a:endParaRPr>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2127137" cy="0"/>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Elemento grafico 18" descr="Badge 1 contorno">
            <a:extLst>
              <a:ext uri="{FF2B5EF4-FFF2-40B4-BE49-F238E27FC236}">
                <a16:creationId xmlns:a16="http://schemas.microsoft.com/office/drawing/2014/main" id="{F4D79B75-6DE5-CB66-A937-9E77BFB859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840" y="2514600"/>
            <a:ext cx="914400" cy="914400"/>
          </a:xfrm>
          <a:prstGeom prst="rect">
            <a:avLst/>
          </a:prstGeom>
        </p:spPr>
      </p:pic>
      <p:pic>
        <p:nvPicPr>
          <p:cNvPr id="20" name="Immagine 19">
            <a:extLst>
              <a:ext uri="{FF2B5EF4-FFF2-40B4-BE49-F238E27FC236}">
                <a16:creationId xmlns:a16="http://schemas.microsoft.com/office/drawing/2014/main" id="{A1B50DDB-8561-B6B2-ECF8-29968EB3CF87}"/>
              </a:ext>
            </a:extLst>
          </p:cNvPr>
          <p:cNvPicPr>
            <a:picLocks noChangeAspect="1"/>
          </p:cNvPicPr>
          <p:nvPr/>
        </p:nvPicPr>
        <p:blipFill>
          <a:blip r:embed="rId4"/>
          <a:stretch>
            <a:fillRect/>
          </a:stretch>
        </p:blipFill>
        <p:spPr>
          <a:xfrm>
            <a:off x="8229182" y="6179643"/>
            <a:ext cx="1432684" cy="524301"/>
          </a:xfrm>
          <a:prstGeom prst="rect">
            <a:avLst/>
          </a:prstGeom>
        </p:spPr>
      </p:pic>
      <p:pic>
        <p:nvPicPr>
          <p:cNvPr id="21" name="Immagine 20">
            <a:extLst>
              <a:ext uri="{FF2B5EF4-FFF2-40B4-BE49-F238E27FC236}">
                <a16:creationId xmlns:a16="http://schemas.microsoft.com/office/drawing/2014/main" id="{44FC4BE9-DB53-559B-1B13-2AE247C9F4CF}"/>
              </a:ext>
            </a:extLst>
          </p:cNvPr>
          <p:cNvPicPr>
            <a:picLocks noChangeAspect="1"/>
          </p:cNvPicPr>
          <p:nvPr/>
        </p:nvPicPr>
        <p:blipFill>
          <a:blip r:embed="rId5"/>
          <a:stretch>
            <a:fillRect/>
          </a:stretch>
        </p:blipFill>
        <p:spPr>
          <a:xfrm>
            <a:off x="4055846" y="5955030"/>
            <a:ext cx="3225064" cy="804742"/>
          </a:xfrm>
          <a:prstGeom prst="rect">
            <a:avLst/>
          </a:prstGeom>
        </p:spPr>
      </p:pic>
      <p:pic>
        <p:nvPicPr>
          <p:cNvPr id="22" name="Immagine 21">
            <a:extLst>
              <a:ext uri="{FF2B5EF4-FFF2-40B4-BE49-F238E27FC236}">
                <a16:creationId xmlns:a16="http://schemas.microsoft.com/office/drawing/2014/main" id="{8213571B-3C43-8466-E048-862947C50819}"/>
              </a:ext>
            </a:extLst>
          </p:cNvPr>
          <p:cNvPicPr>
            <a:picLocks noChangeAspect="1"/>
          </p:cNvPicPr>
          <p:nvPr/>
        </p:nvPicPr>
        <p:blipFill>
          <a:blip r:embed="rId6"/>
          <a:stretch>
            <a:fillRect/>
          </a:stretch>
        </p:blipFill>
        <p:spPr>
          <a:xfrm>
            <a:off x="559840" y="5885325"/>
            <a:ext cx="2651990" cy="890093"/>
          </a:xfrm>
          <a:prstGeom prst="rect">
            <a:avLst/>
          </a:prstGeom>
        </p:spPr>
      </p:pic>
      <p:sp>
        <p:nvSpPr>
          <p:cNvPr id="2" name="CasellaDiTesto 1">
            <a:extLst>
              <a:ext uri="{FF2B5EF4-FFF2-40B4-BE49-F238E27FC236}">
                <a16:creationId xmlns:a16="http://schemas.microsoft.com/office/drawing/2014/main" id="{94BCE2B4-26A9-A0EC-7DE9-A30FEF464618}"/>
              </a:ext>
            </a:extLst>
          </p:cNvPr>
          <p:cNvSpPr txBox="1"/>
          <p:nvPr/>
        </p:nvSpPr>
        <p:spPr>
          <a:xfrm>
            <a:off x="2668905" y="1451030"/>
            <a:ext cx="8138160" cy="4247317"/>
          </a:xfrm>
          <a:prstGeom prst="rect">
            <a:avLst/>
          </a:prstGeom>
          <a:noFill/>
        </p:spPr>
        <p:txBody>
          <a:bodyPr wrap="square" rtlCol="0">
            <a:spAutoFit/>
          </a:bodyPr>
          <a:lstStyle/>
          <a:p>
            <a:pPr algn="just"/>
            <a:r>
              <a:rPr lang="it-IT" dirty="0"/>
              <a:t>La componente metodologica e tecnologica innovativa (</a:t>
            </a:r>
            <a:r>
              <a:rPr lang="it-IT" i="1" dirty="0" err="1"/>
              <a:t>Methodology</a:t>
            </a:r>
            <a:r>
              <a:rPr lang="it-IT" i="1" dirty="0"/>
              <a:t> Innovation</a:t>
            </a:r>
            <a:r>
              <a:rPr lang="it-IT" dirty="0"/>
              <a:t>) consiste nel creare nuovi strumenti di calcolo e/o perfezionare e ammodernare metodi quantitativi esistenti per la parametrizzazione delle sorgenti sismogenetiche e per l’utilizzo di approcci probabilistici per la stima della pericolosità da </a:t>
            </a:r>
            <a:r>
              <a:rPr lang="it-IT" dirty="0" err="1"/>
              <a:t>fagliazione</a:t>
            </a:r>
            <a:r>
              <a:rPr lang="it-IT" dirty="0"/>
              <a:t> superficiale. Ambizione del progetto è quello di creare e sperimentare i nuovi metodi per un efficace trasferimento ai professionisti che lavorano nelle Scienze della Terra mediante appropriati corsi di formazione (</a:t>
            </a:r>
            <a:r>
              <a:rPr lang="it-IT" i="1" dirty="0" err="1"/>
              <a:t>Methodology</a:t>
            </a:r>
            <a:r>
              <a:rPr lang="it-IT" i="1" dirty="0"/>
              <a:t> &amp; knowledge transfer</a:t>
            </a:r>
            <a:r>
              <a:rPr lang="it-IT" dirty="0"/>
              <a:t>). L’applicazione e la sperimentazione della metodologia innovativa si basa su un protocollo procedurale che prevede la caratterizzazione di sorgenti </a:t>
            </a:r>
            <a:r>
              <a:rPr lang="it-IT" dirty="0" err="1"/>
              <a:t>sismogeniche</a:t>
            </a:r>
            <a:r>
              <a:rPr lang="it-IT" dirty="0"/>
              <a:t> potenzialmente pericolose per l’infrastruttura di riferimento (</a:t>
            </a:r>
            <a:r>
              <a:rPr lang="it-IT" i="1" dirty="0"/>
              <a:t>Data </a:t>
            </a:r>
            <a:r>
              <a:rPr lang="it-IT" i="1" dirty="0" err="1"/>
              <a:t>Acquisition</a:t>
            </a:r>
            <a:r>
              <a:rPr lang="it-IT" dirty="0"/>
              <a:t>), l’elaborazione di dati ottenuti mediante specifiche metodologie deterministiche o probabilistiche (</a:t>
            </a:r>
            <a:r>
              <a:rPr lang="it-IT" i="1" dirty="0"/>
              <a:t>Data Processing</a:t>
            </a:r>
            <a:r>
              <a:rPr lang="it-IT" dirty="0"/>
              <a:t>) e la restituzione dei risultati (</a:t>
            </a:r>
            <a:r>
              <a:rPr lang="it-IT" i="1" dirty="0"/>
              <a:t>Data </a:t>
            </a:r>
            <a:r>
              <a:rPr lang="it-IT" i="1" dirty="0" err="1"/>
              <a:t>Visualization</a:t>
            </a:r>
            <a:r>
              <a:rPr lang="it-IT" dirty="0"/>
              <a:t>) in termini di carte tematiche di zonazione nell’intorno di strutture geologiche potenzialmente pericolose e funzioni di pericolosità.  </a:t>
            </a:r>
          </a:p>
        </p:txBody>
      </p:sp>
      <p:pic>
        <p:nvPicPr>
          <p:cNvPr id="4" name="Immagine 3">
            <a:extLst>
              <a:ext uri="{FF2B5EF4-FFF2-40B4-BE49-F238E27FC236}">
                <a16:creationId xmlns:a16="http://schemas.microsoft.com/office/drawing/2014/main" id="{1AC73553-97EC-11C4-858F-392593AD8A42}"/>
              </a:ext>
            </a:extLst>
          </p:cNvPr>
          <p:cNvPicPr>
            <a:picLocks noChangeAspect="1"/>
          </p:cNvPicPr>
          <p:nvPr/>
        </p:nvPicPr>
        <p:blipFill>
          <a:blip r:embed="rId7"/>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298556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Mercato</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153162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120390" y="522088"/>
            <a:ext cx="8138160" cy="2031325"/>
          </a:xfrm>
          <a:prstGeom prst="rect">
            <a:avLst/>
          </a:prstGeom>
          <a:noFill/>
        </p:spPr>
        <p:txBody>
          <a:bodyPr wrap="square" rtlCol="0">
            <a:spAutoFit/>
          </a:bodyPr>
          <a:lstStyle/>
          <a:p>
            <a:pPr algn="just"/>
            <a:r>
              <a:rPr lang="it-IT" dirty="0"/>
              <a:t>Si stima che il mercato globale delle indagini sismiche crescerà entro la fine del 2030, crescendo con un </a:t>
            </a:r>
            <a:r>
              <a:rPr lang="it-IT" b="1" dirty="0"/>
              <a:t>CAGR del 3,96% </a:t>
            </a:r>
            <a:r>
              <a:rPr lang="it-IT" dirty="0"/>
              <a:t>. La crescita del mercato può essere attribuita principalmente alla crescente domanda di energia, principalmente petrolio e gas, da parte di diversi settori di utilizzo finale e alle crescenti attività di esplorazione di petrolio e gas in tutto il mondo. </a:t>
            </a:r>
          </a:p>
          <a:p>
            <a:pPr algn="just"/>
            <a:r>
              <a:rPr lang="it-IT" dirty="0"/>
              <a:t> </a:t>
            </a:r>
            <a:r>
              <a:rPr lang="it-IT" i="1" dirty="0"/>
              <a:t>Source:</a:t>
            </a:r>
            <a:r>
              <a:rPr lang="it-IT" dirty="0"/>
              <a:t> </a:t>
            </a:r>
            <a:r>
              <a:rPr lang="it-IT" dirty="0">
                <a:hlinkClick r:id="rId2"/>
              </a:rPr>
              <a:t>https://www.theinsightpartners.com/it/reports/seismic-survey-market</a:t>
            </a:r>
            <a:endParaRPr lang="it-IT" dirty="0">
              <a:solidFill>
                <a:srgbClr val="000000"/>
              </a:solidFill>
              <a:latin typeface="fk2022"/>
            </a:endParaRPr>
          </a:p>
          <a:p>
            <a:pPr algn="just"/>
            <a:endParaRPr lang="it-IT" dirty="0"/>
          </a:p>
        </p:txBody>
      </p:sp>
      <p:pic>
        <p:nvPicPr>
          <p:cNvPr id="15" name="Graphic 11" descr="Arrow: Straight with solid fill">
            <a:extLst>
              <a:ext uri="{FF2B5EF4-FFF2-40B4-BE49-F238E27FC236}">
                <a16:creationId xmlns:a16="http://schemas.microsoft.com/office/drawing/2014/main" id="{57DDC10F-1604-E717-0E29-9BD582C879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070939" y="3808140"/>
            <a:ext cx="702132" cy="702132"/>
          </a:xfrm>
          <a:prstGeom prst="rect">
            <a:avLst/>
          </a:prstGeom>
        </p:spPr>
      </p:pic>
      <p:sp>
        <p:nvSpPr>
          <p:cNvPr id="16" name="TextBox 14">
            <a:extLst>
              <a:ext uri="{FF2B5EF4-FFF2-40B4-BE49-F238E27FC236}">
                <a16:creationId xmlns:a16="http://schemas.microsoft.com/office/drawing/2014/main" id="{9E2223BE-18CF-2BD0-AC7B-29E050ED9D20}"/>
              </a:ext>
            </a:extLst>
          </p:cNvPr>
          <p:cNvSpPr txBox="1"/>
          <p:nvPr/>
        </p:nvSpPr>
        <p:spPr>
          <a:xfrm>
            <a:off x="9370857" y="3882207"/>
            <a:ext cx="1228221" cy="553998"/>
          </a:xfrm>
          <a:prstGeom prst="rect">
            <a:avLst/>
          </a:prstGeom>
          <a:noFill/>
        </p:spPr>
        <p:txBody>
          <a:bodyPr wrap="none" rtlCol="0">
            <a:spAutoFit/>
          </a:bodyPr>
          <a:lstStyle/>
          <a:p>
            <a:r>
              <a:rPr lang="it-IT" sz="3000" dirty="0"/>
              <a:t>3,96%</a:t>
            </a:r>
            <a:endParaRPr lang="en-GB" sz="3000" dirty="0"/>
          </a:p>
        </p:txBody>
      </p:sp>
      <p:pic>
        <p:nvPicPr>
          <p:cNvPr id="20" name="Immagine 19">
            <a:extLst>
              <a:ext uri="{FF2B5EF4-FFF2-40B4-BE49-F238E27FC236}">
                <a16:creationId xmlns:a16="http://schemas.microsoft.com/office/drawing/2014/main" id="{A1B50DDB-8561-B6B2-ECF8-29968EB3CF87}"/>
              </a:ext>
            </a:extLst>
          </p:cNvPr>
          <p:cNvPicPr>
            <a:picLocks noChangeAspect="1"/>
          </p:cNvPicPr>
          <p:nvPr/>
        </p:nvPicPr>
        <p:blipFill>
          <a:blip r:embed="rId5"/>
          <a:stretch>
            <a:fillRect/>
          </a:stretch>
        </p:blipFill>
        <p:spPr>
          <a:xfrm>
            <a:off x="8229182" y="6179643"/>
            <a:ext cx="1432684" cy="524301"/>
          </a:xfrm>
          <a:prstGeom prst="rect">
            <a:avLst/>
          </a:prstGeom>
        </p:spPr>
      </p:pic>
      <p:pic>
        <p:nvPicPr>
          <p:cNvPr id="21" name="Immagine 20">
            <a:extLst>
              <a:ext uri="{FF2B5EF4-FFF2-40B4-BE49-F238E27FC236}">
                <a16:creationId xmlns:a16="http://schemas.microsoft.com/office/drawing/2014/main" id="{44FC4BE9-DB53-559B-1B13-2AE247C9F4CF}"/>
              </a:ext>
            </a:extLst>
          </p:cNvPr>
          <p:cNvPicPr>
            <a:picLocks noChangeAspect="1"/>
          </p:cNvPicPr>
          <p:nvPr/>
        </p:nvPicPr>
        <p:blipFill>
          <a:blip r:embed="rId6"/>
          <a:stretch>
            <a:fillRect/>
          </a:stretch>
        </p:blipFill>
        <p:spPr>
          <a:xfrm>
            <a:off x="4055846" y="5955030"/>
            <a:ext cx="3225064" cy="804742"/>
          </a:xfrm>
          <a:prstGeom prst="rect">
            <a:avLst/>
          </a:prstGeom>
        </p:spPr>
      </p:pic>
      <p:pic>
        <p:nvPicPr>
          <p:cNvPr id="22" name="Immagine 21">
            <a:extLst>
              <a:ext uri="{FF2B5EF4-FFF2-40B4-BE49-F238E27FC236}">
                <a16:creationId xmlns:a16="http://schemas.microsoft.com/office/drawing/2014/main" id="{8213571B-3C43-8466-E048-862947C50819}"/>
              </a:ext>
            </a:extLst>
          </p:cNvPr>
          <p:cNvPicPr>
            <a:picLocks noChangeAspect="1"/>
          </p:cNvPicPr>
          <p:nvPr/>
        </p:nvPicPr>
        <p:blipFill>
          <a:blip r:embed="rId7"/>
          <a:stretch>
            <a:fillRect/>
          </a:stretch>
        </p:blipFill>
        <p:spPr>
          <a:xfrm>
            <a:off x="559840" y="5885325"/>
            <a:ext cx="2651990" cy="890093"/>
          </a:xfrm>
          <a:prstGeom prst="rect">
            <a:avLst/>
          </a:prstGeom>
        </p:spPr>
      </p:pic>
      <p:pic>
        <p:nvPicPr>
          <p:cNvPr id="4" name="Immagine 3">
            <a:extLst>
              <a:ext uri="{FF2B5EF4-FFF2-40B4-BE49-F238E27FC236}">
                <a16:creationId xmlns:a16="http://schemas.microsoft.com/office/drawing/2014/main" id="{8DF58728-E7E7-D0EA-7BFC-AAD67716D6EE}"/>
              </a:ext>
            </a:extLst>
          </p:cNvPr>
          <p:cNvPicPr>
            <a:picLocks noChangeAspect="1"/>
          </p:cNvPicPr>
          <p:nvPr/>
        </p:nvPicPr>
        <p:blipFill>
          <a:blip r:embed="rId8"/>
          <a:stretch>
            <a:fillRect/>
          </a:stretch>
        </p:blipFill>
        <p:spPr>
          <a:xfrm>
            <a:off x="4549077" y="2340112"/>
            <a:ext cx="2921150" cy="3160469"/>
          </a:xfrm>
          <a:prstGeom prst="rect">
            <a:avLst/>
          </a:prstGeom>
        </p:spPr>
      </p:pic>
      <p:pic>
        <p:nvPicPr>
          <p:cNvPr id="5" name="Elemento grafico 4" descr="Badge contorno">
            <a:extLst>
              <a:ext uri="{FF2B5EF4-FFF2-40B4-BE49-F238E27FC236}">
                <a16:creationId xmlns:a16="http://schemas.microsoft.com/office/drawing/2014/main" id="{F533B5B3-C024-65E1-4042-E44F280F37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2019" y="2660289"/>
            <a:ext cx="914400" cy="914400"/>
          </a:xfrm>
          <a:prstGeom prst="rect">
            <a:avLst/>
          </a:prstGeom>
        </p:spPr>
      </p:pic>
      <p:pic>
        <p:nvPicPr>
          <p:cNvPr id="2" name="Immagine 1">
            <a:extLst>
              <a:ext uri="{FF2B5EF4-FFF2-40B4-BE49-F238E27FC236}">
                <a16:creationId xmlns:a16="http://schemas.microsoft.com/office/drawing/2014/main" id="{779B33FD-E585-A4AC-7A87-ECA7760BDD6B}"/>
              </a:ext>
            </a:extLst>
          </p:cNvPr>
          <p:cNvPicPr>
            <a:picLocks noChangeAspect="1"/>
          </p:cNvPicPr>
          <p:nvPr/>
        </p:nvPicPr>
        <p:blipFill>
          <a:blip r:embed="rId11"/>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318984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Problema</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1708863"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097530" y="1918252"/>
            <a:ext cx="8138160" cy="1754326"/>
          </a:xfrm>
          <a:prstGeom prst="rect">
            <a:avLst/>
          </a:prstGeom>
          <a:noFill/>
        </p:spPr>
        <p:txBody>
          <a:bodyPr wrap="square" rtlCol="0">
            <a:spAutoFit/>
          </a:bodyPr>
          <a:lstStyle/>
          <a:p>
            <a:pPr algn="just"/>
            <a:r>
              <a:rPr lang="it-IT" dirty="0"/>
              <a:t>Il rischio sismico è una questione che assume rilievo soprattutto in considerazione dei potenziali danni alle cose e alle persone. </a:t>
            </a:r>
          </a:p>
          <a:p>
            <a:pPr algn="just"/>
            <a:r>
              <a:rPr lang="it-IT" dirty="0"/>
              <a:t>Quando una forte scossa si verifica in un territorio desertico il problema della sua mitigazione di fatto non sussiste. Sussiste invece in relazione all’intensità dell’attività umana su di un determinato territorio soprattutto se correlata alla presenza di un’elevata densità di edifici e infrastrutture strategiche.</a:t>
            </a:r>
          </a:p>
        </p:txBody>
      </p:sp>
      <p:pic>
        <p:nvPicPr>
          <p:cNvPr id="8" name="Immagine 7">
            <a:extLst>
              <a:ext uri="{FF2B5EF4-FFF2-40B4-BE49-F238E27FC236}">
                <a16:creationId xmlns:a16="http://schemas.microsoft.com/office/drawing/2014/main" id="{6FFA7BC0-FB0E-4794-F8F5-1C939A48B4F0}"/>
              </a:ext>
            </a:extLst>
          </p:cNvPr>
          <p:cNvPicPr>
            <a:picLocks noChangeAspect="1"/>
          </p:cNvPicPr>
          <p:nvPr/>
        </p:nvPicPr>
        <p:blipFill>
          <a:blip r:embed="rId2"/>
          <a:stretch>
            <a:fillRect/>
          </a:stretch>
        </p:blipFill>
        <p:spPr>
          <a:xfrm>
            <a:off x="899463" y="5817005"/>
            <a:ext cx="2651990" cy="890093"/>
          </a:xfrm>
          <a:prstGeom prst="rect">
            <a:avLst/>
          </a:prstGeom>
        </p:spPr>
      </p:pic>
      <p:pic>
        <p:nvPicPr>
          <p:cNvPr id="10" name="Immagine 9">
            <a:extLst>
              <a:ext uri="{FF2B5EF4-FFF2-40B4-BE49-F238E27FC236}">
                <a16:creationId xmlns:a16="http://schemas.microsoft.com/office/drawing/2014/main" id="{944B638C-CED6-565E-C905-2285C342D7CF}"/>
              </a:ext>
            </a:extLst>
          </p:cNvPr>
          <p:cNvPicPr>
            <a:picLocks noChangeAspect="1"/>
          </p:cNvPicPr>
          <p:nvPr/>
        </p:nvPicPr>
        <p:blipFill>
          <a:blip r:embed="rId3"/>
          <a:stretch>
            <a:fillRect/>
          </a:stretch>
        </p:blipFill>
        <p:spPr>
          <a:xfrm>
            <a:off x="4261586" y="5817005"/>
            <a:ext cx="3225064" cy="804742"/>
          </a:xfrm>
          <a:prstGeom prst="rect">
            <a:avLst/>
          </a:prstGeom>
        </p:spPr>
      </p:pic>
      <p:pic>
        <p:nvPicPr>
          <p:cNvPr id="17" name="Immagine 16">
            <a:extLst>
              <a:ext uri="{FF2B5EF4-FFF2-40B4-BE49-F238E27FC236}">
                <a16:creationId xmlns:a16="http://schemas.microsoft.com/office/drawing/2014/main" id="{7AF07F53-23A8-1B94-14CB-0EAFA2FA9125}"/>
              </a:ext>
            </a:extLst>
          </p:cNvPr>
          <p:cNvPicPr>
            <a:picLocks noChangeAspect="1"/>
          </p:cNvPicPr>
          <p:nvPr/>
        </p:nvPicPr>
        <p:blipFill>
          <a:blip r:embed="rId4"/>
          <a:stretch>
            <a:fillRect/>
          </a:stretch>
        </p:blipFill>
        <p:spPr>
          <a:xfrm>
            <a:off x="8298223" y="5999900"/>
            <a:ext cx="1432684" cy="524301"/>
          </a:xfrm>
          <a:prstGeom prst="rect">
            <a:avLst/>
          </a:prstGeom>
        </p:spPr>
      </p:pic>
      <p:pic>
        <p:nvPicPr>
          <p:cNvPr id="4" name="Elemento grafico 3" descr="Badge 3 contorno">
            <a:extLst>
              <a:ext uri="{FF2B5EF4-FFF2-40B4-BE49-F238E27FC236}">
                <a16:creationId xmlns:a16="http://schemas.microsoft.com/office/drawing/2014/main" id="{12292EE6-257B-1BC0-60E3-50A14F62BD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4900" y="2338215"/>
            <a:ext cx="914400" cy="914400"/>
          </a:xfrm>
          <a:prstGeom prst="rect">
            <a:avLst/>
          </a:prstGeom>
        </p:spPr>
      </p:pic>
      <p:pic>
        <p:nvPicPr>
          <p:cNvPr id="2" name="Immagine 1">
            <a:extLst>
              <a:ext uri="{FF2B5EF4-FFF2-40B4-BE49-F238E27FC236}">
                <a16:creationId xmlns:a16="http://schemas.microsoft.com/office/drawing/2014/main" id="{1E3CAEC4-48EC-7B5F-9E17-F2E38379C372}"/>
              </a:ext>
            </a:extLst>
          </p:cNvPr>
          <p:cNvPicPr>
            <a:picLocks noChangeAspect="1"/>
          </p:cNvPicPr>
          <p:nvPr/>
        </p:nvPicPr>
        <p:blipFill>
          <a:blip r:embed="rId7"/>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30405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Tecnologia</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188422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253740" y="2364466"/>
            <a:ext cx="8138160" cy="2031325"/>
          </a:xfrm>
          <a:prstGeom prst="rect">
            <a:avLst/>
          </a:prstGeom>
          <a:noFill/>
        </p:spPr>
        <p:txBody>
          <a:bodyPr wrap="square" rtlCol="0">
            <a:spAutoFit/>
          </a:bodyPr>
          <a:lstStyle/>
          <a:p>
            <a:pPr algn="just"/>
            <a:r>
              <a:rPr lang="it-IT" dirty="0"/>
              <a:t>L’azienda adotta un protocollo procedurale che prevede la caratterizzazione di sorgenti </a:t>
            </a:r>
            <a:r>
              <a:rPr lang="it-IT" dirty="0" err="1"/>
              <a:t>sismogeniche</a:t>
            </a:r>
            <a:r>
              <a:rPr lang="it-IT" dirty="0"/>
              <a:t> potenzialmente pericolose per l’infrastruttura di riferimento (</a:t>
            </a:r>
            <a:r>
              <a:rPr lang="it-IT" i="1" dirty="0"/>
              <a:t>Data </a:t>
            </a:r>
            <a:r>
              <a:rPr lang="it-IT" i="1" dirty="0" err="1"/>
              <a:t>Acquisition</a:t>
            </a:r>
            <a:r>
              <a:rPr lang="it-IT" dirty="0"/>
              <a:t>), l’elaborazione di dati ottenuti mediante specifiche metodologie deterministiche o probabilistiche (</a:t>
            </a:r>
            <a:r>
              <a:rPr lang="it-IT" i="1" dirty="0"/>
              <a:t>Data Processing</a:t>
            </a:r>
            <a:r>
              <a:rPr lang="it-IT" dirty="0"/>
              <a:t>) e la restituzione dei risultati (</a:t>
            </a:r>
            <a:r>
              <a:rPr lang="it-IT" i="1" dirty="0"/>
              <a:t>Data </a:t>
            </a:r>
            <a:r>
              <a:rPr lang="it-IT" i="1" dirty="0" err="1"/>
              <a:t>Visualization</a:t>
            </a:r>
            <a:r>
              <a:rPr lang="it-IT" dirty="0"/>
              <a:t>) in termini di carte tematiche di zonazione nell’intorno di strutture geologiche potenzialmente pericolose e funzioni di pericolosità.  </a:t>
            </a:r>
          </a:p>
        </p:txBody>
      </p:sp>
      <p:pic>
        <p:nvPicPr>
          <p:cNvPr id="10" name="Immagine 9">
            <a:extLst>
              <a:ext uri="{FF2B5EF4-FFF2-40B4-BE49-F238E27FC236}">
                <a16:creationId xmlns:a16="http://schemas.microsoft.com/office/drawing/2014/main" id="{4567D74A-DF2B-5B62-78C4-59EF38082158}"/>
              </a:ext>
            </a:extLst>
          </p:cNvPr>
          <p:cNvPicPr>
            <a:picLocks noChangeAspect="1"/>
          </p:cNvPicPr>
          <p:nvPr/>
        </p:nvPicPr>
        <p:blipFill>
          <a:blip r:embed="rId2"/>
          <a:stretch>
            <a:fillRect/>
          </a:stretch>
        </p:blipFill>
        <p:spPr>
          <a:xfrm>
            <a:off x="8863903" y="5927724"/>
            <a:ext cx="1432684" cy="524301"/>
          </a:xfrm>
          <a:prstGeom prst="rect">
            <a:avLst/>
          </a:prstGeom>
        </p:spPr>
      </p:pic>
      <p:pic>
        <p:nvPicPr>
          <p:cNvPr id="13" name="Immagine 12">
            <a:extLst>
              <a:ext uri="{FF2B5EF4-FFF2-40B4-BE49-F238E27FC236}">
                <a16:creationId xmlns:a16="http://schemas.microsoft.com/office/drawing/2014/main" id="{80C5518F-7F73-27FE-894F-A4B7CAB7CD53}"/>
              </a:ext>
            </a:extLst>
          </p:cNvPr>
          <p:cNvPicPr>
            <a:picLocks noChangeAspect="1"/>
          </p:cNvPicPr>
          <p:nvPr/>
        </p:nvPicPr>
        <p:blipFill>
          <a:blip r:embed="rId3"/>
          <a:stretch>
            <a:fillRect/>
          </a:stretch>
        </p:blipFill>
        <p:spPr>
          <a:xfrm>
            <a:off x="4733988" y="5718743"/>
            <a:ext cx="3225064" cy="804742"/>
          </a:xfrm>
          <a:prstGeom prst="rect">
            <a:avLst/>
          </a:prstGeom>
        </p:spPr>
      </p:pic>
      <p:pic>
        <p:nvPicPr>
          <p:cNvPr id="14" name="Immagine 13">
            <a:extLst>
              <a:ext uri="{FF2B5EF4-FFF2-40B4-BE49-F238E27FC236}">
                <a16:creationId xmlns:a16="http://schemas.microsoft.com/office/drawing/2014/main" id="{C8E0E115-5D78-D377-0E21-4309A0F5D76D}"/>
              </a:ext>
            </a:extLst>
          </p:cNvPr>
          <p:cNvPicPr>
            <a:picLocks noChangeAspect="1"/>
          </p:cNvPicPr>
          <p:nvPr/>
        </p:nvPicPr>
        <p:blipFill>
          <a:blip r:embed="rId4"/>
          <a:stretch>
            <a:fillRect/>
          </a:stretch>
        </p:blipFill>
        <p:spPr>
          <a:xfrm>
            <a:off x="861885" y="5633392"/>
            <a:ext cx="2651990" cy="890093"/>
          </a:xfrm>
          <a:prstGeom prst="rect">
            <a:avLst/>
          </a:prstGeom>
        </p:spPr>
      </p:pic>
      <p:pic>
        <p:nvPicPr>
          <p:cNvPr id="4" name="Elemento grafico 3" descr="Badge 4 contorno">
            <a:extLst>
              <a:ext uri="{FF2B5EF4-FFF2-40B4-BE49-F238E27FC236}">
                <a16:creationId xmlns:a16="http://schemas.microsoft.com/office/drawing/2014/main" id="{B9626A51-87DF-945B-DB08-36DA6875A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550" y="2743200"/>
            <a:ext cx="914400" cy="914400"/>
          </a:xfrm>
          <a:prstGeom prst="rect">
            <a:avLst/>
          </a:prstGeom>
        </p:spPr>
      </p:pic>
      <p:pic>
        <p:nvPicPr>
          <p:cNvPr id="2" name="Immagine 1">
            <a:extLst>
              <a:ext uri="{FF2B5EF4-FFF2-40B4-BE49-F238E27FC236}">
                <a16:creationId xmlns:a16="http://schemas.microsoft.com/office/drawing/2014/main" id="{1114A011-CC82-06C5-A6AB-A225103649DF}"/>
              </a:ext>
            </a:extLst>
          </p:cNvPr>
          <p:cNvPicPr>
            <a:picLocks noChangeAspect="1"/>
          </p:cNvPicPr>
          <p:nvPr/>
        </p:nvPicPr>
        <p:blipFill>
          <a:blip r:embed="rId7"/>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78095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Punti di forza e debolezza   delle attuali tecnologie</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857250" y="1645920"/>
            <a:ext cx="404622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648415" y="2737888"/>
            <a:ext cx="8138160" cy="1477328"/>
          </a:xfrm>
          <a:prstGeom prst="rect">
            <a:avLst/>
          </a:prstGeom>
          <a:noFill/>
        </p:spPr>
        <p:txBody>
          <a:bodyPr wrap="square" rtlCol="0">
            <a:spAutoFit/>
          </a:bodyPr>
          <a:lstStyle/>
          <a:p>
            <a:r>
              <a:rPr lang="it-IT" dirty="0"/>
              <a:t>Le tecnologie per l'analisi del rischio sismico,  hanno il vantaggio di quantificare il rischio sismico in modo strutturato, consentendo una valutazione più precisa delle strutture e dei territori. Tuttavia, questi strumenti possono essere complessi da utilizzare e non sempre tengono conto di tutti gli elementi che possono influenzare la risposta sismica. </a:t>
            </a:r>
          </a:p>
        </p:txBody>
      </p:sp>
      <p:pic>
        <p:nvPicPr>
          <p:cNvPr id="10" name="Immagine 9">
            <a:extLst>
              <a:ext uri="{FF2B5EF4-FFF2-40B4-BE49-F238E27FC236}">
                <a16:creationId xmlns:a16="http://schemas.microsoft.com/office/drawing/2014/main" id="{555430CD-E3A6-94FF-D42E-244D577A1C7A}"/>
              </a:ext>
            </a:extLst>
          </p:cNvPr>
          <p:cNvPicPr>
            <a:picLocks noChangeAspect="1"/>
          </p:cNvPicPr>
          <p:nvPr/>
        </p:nvPicPr>
        <p:blipFill>
          <a:blip r:embed="rId2"/>
          <a:stretch>
            <a:fillRect/>
          </a:stretch>
        </p:blipFill>
        <p:spPr>
          <a:xfrm>
            <a:off x="899463" y="5817005"/>
            <a:ext cx="2651990" cy="890093"/>
          </a:xfrm>
          <a:prstGeom prst="rect">
            <a:avLst/>
          </a:prstGeom>
        </p:spPr>
      </p:pic>
      <p:pic>
        <p:nvPicPr>
          <p:cNvPr id="13" name="Immagine 12">
            <a:extLst>
              <a:ext uri="{FF2B5EF4-FFF2-40B4-BE49-F238E27FC236}">
                <a16:creationId xmlns:a16="http://schemas.microsoft.com/office/drawing/2014/main" id="{3D59AD5C-5929-4380-F13C-1FA2904CA551}"/>
              </a:ext>
            </a:extLst>
          </p:cNvPr>
          <p:cNvPicPr>
            <a:picLocks noChangeAspect="1"/>
          </p:cNvPicPr>
          <p:nvPr/>
        </p:nvPicPr>
        <p:blipFill>
          <a:blip r:embed="rId3"/>
          <a:stretch>
            <a:fillRect/>
          </a:stretch>
        </p:blipFill>
        <p:spPr>
          <a:xfrm>
            <a:off x="4733988" y="5718743"/>
            <a:ext cx="3225064" cy="804742"/>
          </a:xfrm>
          <a:prstGeom prst="rect">
            <a:avLst/>
          </a:prstGeom>
        </p:spPr>
      </p:pic>
      <p:pic>
        <p:nvPicPr>
          <p:cNvPr id="14" name="Immagine 13">
            <a:extLst>
              <a:ext uri="{FF2B5EF4-FFF2-40B4-BE49-F238E27FC236}">
                <a16:creationId xmlns:a16="http://schemas.microsoft.com/office/drawing/2014/main" id="{2C213763-B6BC-26D9-F680-4EE0ADB0E448}"/>
              </a:ext>
            </a:extLst>
          </p:cNvPr>
          <p:cNvPicPr>
            <a:picLocks noChangeAspect="1"/>
          </p:cNvPicPr>
          <p:nvPr/>
        </p:nvPicPr>
        <p:blipFill>
          <a:blip r:embed="rId4"/>
          <a:stretch>
            <a:fillRect/>
          </a:stretch>
        </p:blipFill>
        <p:spPr>
          <a:xfrm>
            <a:off x="9141587" y="5858963"/>
            <a:ext cx="1432684" cy="524301"/>
          </a:xfrm>
          <a:prstGeom prst="rect">
            <a:avLst/>
          </a:prstGeom>
        </p:spPr>
      </p:pic>
      <p:pic>
        <p:nvPicPr>
          <p:cNvPr id="6" name="Elemento grafico 5" descr="Badge 5 contorno">
            <a:extLst>
              <a:ext uri="{FF2B5EF4-FFF2-40B4-BE49-F238E27FC236}">
                <a16:creationId xmlns:a16="http://schemas.microsoft.com/office/drawing/2014/main" id="{98B6552C-39C3-1B30-101B-7C90A4ACC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6685" y="2971800"/>
            <a:ext cx="914400" cy="914400"/>
          </a:xfrm>
          <a:prstGeom prst="rect">
            <a:avLst/>
          </a:prstGeom>
        </p:spPr>
      </p:pic>
      <p:pic>
        <p:nvPicPr>
          <p:cNvPr id="2" name="Immagine 1">
            <a:extLst>
              <a:ext uri="{FF2B5EF4-FFF2-40B4-BE49-F238E27FC236}">
                <a16:creationId xmlns:a16="http://schemas.microsoft.com/office/drawing/2014/main" id="{E2CEA025-19EF-7B3A-E0EE-AB85230C00CF}"/>
              </a:ext>
            </a:extLst>
          </p:cNvPr>
          <p:cNvPicPr>
            <a:picLocks noChangeAspect="1"/>
          </p:cNvPicPr>
          <p:nvPr/>
        </p:nvPicPr>
        <p:blipFill>
          <a:blip r:embed="rId7"/>
          <a:stretch>
            <a:fillRect/>
          </a:stretch>
        </p:blipFill>
        <p:spPr>
          <a:xfrm>
            <a:off x="638690" y="5670164"/>
            <a:ext cx="1088394" cy="1026952"/>
          </a:xfrm>
          <a:prstGeom prst="rect">
            <a:avLst/>
          </a:prstGeom>
        </p:spPr>
      </p:pic>
    </p:spTree>
    <p:extLst>
      <p:ext uri="{BB962C8B-B14F-4D97-AF65-F5344CB8AC3E}">
        <p14:creationId xmlns:p14="http://schemas.microsoft.com/office/powerpoint/2010/main" val="150713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CC0F681-DA81-AAC2-C3CB-77E7BD1F42D3}"/>
              </a:ext>
            </a:extLst>
          </p:cNvPr>
          <p:cNvSpPr>
            <a:spLocks noGrp="1"/>
          </p:cNvSpPr>
          <p:nvPr>
            <p:ph type="subTitle" idx="1"/>
          </p:nvPr>
        </p:nvSpPr>
        <p:spPr>
          <a:xfrm>
            <a:off x="518160" y="595948"/>
            <a:ext cx="5471160" cy="2687364"/>
          </a:xfrm>
        </p:spPr>
        <p:txBody>
          <a:bodyPr>
            <a:normAutofit/>
          </a:bodyPr>
          <a:lstStyle/>
          <a:p>
            <a:pPr algn="l"/>
            <a:r>
              <a:rPr lang="it-IT" sz="3200" b="1" dirty="0">
                <a:solidFill>
                  <a:schemeClr val="tx2">
                    <a:lumMod val="75000"/>
                    <a:lumOff val="25000"/>
                  </a:schemeClr>
                </a:solidFill>
              </a:rPr>
              <a:t> Killer Application</a:t>
            </a:r>
            <a:endParaRPr lang="it-IT" sz="3200" dirty="0"/>
          </a:p>
        </p:txBody>
      </p:sp>
      <p:sp>
        <p:nvSpPr>
          <p:cNvPr id="9" name="Sottotitolo 2">
            <a:extLst>
              <a:ext uri="{FF2B5EF4-FFF2-40B4-BE49-F238E27FC236}">
                <a16:creationId xmlns:a16="http://schemas.microsoft.com/office/drawing/2014/main" id="{CCA5611A-79EB-FC7C-60EF-F055AA58A9AE}"/>
              </a:ext>
            </a:extLst>
          </p:cNvPr>
          <p:cNvSpPr txBox="1">
            <a:spLocks/>
          </p:cNvSpPr>
          <p:nvPr/>
        </p:nvSpPr>
        <p:spPr>
          <a:xfrm>
            <a:off x="7486650" y="1577340"/>
            <a:ext cx="4187190" cy="2581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a:solidFill>
                  <a:schemeClr val="bg1"/>
                </a:solidFill>
              </a:rPr>
              <a:t>Titolo rappresentativo del brevetto:</a:t>
            </a:r>
          </a:p>
          <a:p>
            <a:pPr algn="l"/>
            <a:endParaRPr lang="it-IT" dirty="0"/>
          </a:p>
        </p:txBody>
      </p:sp>
      <p:cxnSp>
        <p:nvCxnSpPr>
          <p:cNvPr id="11" name="Connettore diritto 10">
            <a:extLst>
              <a:ext uri="{FF2B5EF4-FFF2-40B4-BE49-F238E27FC236}">
                <a16:creationId xmlns:a16="http://schemas.microsoft.com/office/drawing/2014/main" id="{3E6D6AFA-FDFF-96CD-D701-6716919FF621}"/>
              </a:ext>
            </a:extLst>
          </p:cNvPr>
          <p:cNvCxnSpPr>
            <a:cxnSpLocks/>
          </p:cNvCxnSpPr>
          <p:nvPr/>
        </p:nvCxnSpPr>
        <p:spPr>
          <a:xfrm>
            <a:off x="708660" y="1154430"/>
            <a:ext cx="33147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7C41954E-C38C-CA7D-4F17-16627C34D218}"/>
              </a:ext>
            </a:extLst>
          </p:cNvPr>
          <p:cNvSpPr txBox="1"/>
          <p:nvPr/>
        </p:nvSpPr>
        <p:spPr>
          <a:xfrm>
            <a:off x="3253740" y="2364466"/>
            <a:ext cx="8138160" cy="1200329"/>
          </a:xfrm>
          <a:prstGeom prst="rect">
            <a:avLst/>
          </a:prstGeom>
          <a:noFill/>
        </p:spPr>
        <p:txBody>
          <a:bodyPr wrap="square" rtlCol="0">
            <a:spAutoFit/>
          </a:bodyPr>
          <a:lstStyle/>
          <a:p>
            <a:pPr marL="285750" indent="-285750">
              <a:buFont typeface="Arial" panose="020B0604020202020204" pitchFamily="34" charset="0"/>
              <a:buChar char="•"/>
            </a:pPr>
            <a:r>
              <a:rPr lang="it-IT" dirty="0"/>
              <a:t>Analisi della pericolosità sismica da scuotimento e da fagliazione in superficie</a:t>
            </a:r>
          </a:p>
          <a:p>
            <a:pPr marL="285750" indent="-285750">
              <a:buFont typeface="Arial" panose="020B0604020202020204" pitchFamily="34" charset="0"/>
              <a:buChar char="•"/>
            </a:pPr>
            <a:r>
              <a:rPr lang="it-IT" dirty="0"/>
              <a:t>Studi e metodologie di studio di geologia del terremoto</a:t>
            </a:r>
          </a:p>
          <a:p>
            <a:pPr marL="285750" indent="-285750">
              <a:buFont typeface="Arial" panose="020B0604020202020204" pitchFamily="34" charset="0"/>
              <a:buChar char="•"/>
            </a:pPr>
            <a:r>
              <a:rPr lang="it-IT" dirty="0"/>
              <a:t>Rischio sismico</a:t>
            </a:r>
          </a:p>
          <a:p>
            <a:endParaRPr lang="it-IT" dirty="0"/>
          </a:p>
        </p:txBody>
      </p:sp>
      <p:pic>
        <p:nvPicPr>
          <p:cNvPr id="10" name="Immagine 9">
            <a:extLst>
              <a:ext uri="{FF2B5EF4-FFF2-40B4-BE49-F238E27FC236}">
                <a16:creationId xmlns:a16="http://schemas.microsoft.com/office/drawing/2014/main" id="{8AC53E0B-FD63-2DB5-393C-2360320E6F2C}"/>
              </a:ext>
            </a:extLst>
          </p:cNvPr>
          <p:cNvPicPr>
            <a:picLocks noChangeAspect="1"/>
          </p:cNvPicPr>
          <p:nvPr/>
        </p:nvPicPr>
        <p:blipFill>
          <a:blip r:embed="rId2"/>
          <a:stretch>
            <a:fillRect/>
          </a:stretch>
        </p:blipFill>
        <p:spPr>
          <a:xfrm>
            <a:off x="9664003" y="5921489"/>
            <a:ext cx="1432684" cy="524301"/>
          </a:xfrm>
          <a:prstGeom prst="rect">
            <a:avLst/>
          </a:prstGeom>
        </p:spPr>
      </p:pic>
      <p:pic>
        <p:nvPicPr>
          <p:cNvPr id="13" name="Immagine 12">
            <a:extLst>
              <a:ext uri="{FF2B5EF4-FFF2-40B4-BE49-F238E27FC236}">
                <a16:creationId xmlns:a16="http://schemas.microsoft.com/office/drawing/2014/main" id="{0FBC7A42-AC12-D950-4D24-B3738FBB9EE8}"/>
              </a:ext>
            </a:extLst>
          </p:cNvPr>
          <p:cNvPicPr>
            <a:picLocks noChangeAspect="1"/>
          </p:cNvPicPr>
          <p:nvPr/>
        </p:nvPicPr>
        <p:blipFill>
          <a:blip r:embed="rId3"/>
          <a:stretch>
            <a:fillRect/>
          </a:stretch>
        </p:blipFill>
        <p:spPr>
          <a:xfrm>
            <a:off x="5874118" y="5641048"/>
            <a:ext cx="3225064" cy="804742"/>
          </a:xfrm>
          <a:prstGeom prst="rect">
            <a:avLst/>
          </a:prstGeom>
        </p:spPr>
      </p:pic>
      <p:pic>
        <p:nvPicPr>
          <p:cNvPr id="14" name="Immagine 13">
            <a:extLst>
              <a:ext uri="{FF2B5EF4-FFF2-40B4-BE49-F238E27FC236}">
                <a16:creationId xmlns:a16="http://schemas.microsoft.com/office/drawing/2014/main" id="{5868648D-9B22-6A79-26FB-FD32CE55D6F5}"/>
              </a:ext>
            </a:extLst>
          </p:cNvPr>
          <p:cNvPicPr>
            <a:picLocks noChangeAspect="1"/>
          </p:cNvPicPr>
          <p:nvPr/>
        </p:nvPicPr>
        <p:blipFill>
          <a:blip r:embed="rId4"/>
          <a:stretch>
            <a:fillRect/>
          </a:stretch>
        </p:blipFill>
        <p:spPr>
          <a:xfrm>
            <a:off x="2505086" y="5636758"/>
            <a:ext cx="2651990" cy="890093"/>
          </a:xfrm>
          <a:prstGeom prst="rect">
            <a:avLst/>
          </a:prstGeom>
        </p:spPr>
      </p:pic>
      <p:pic>
        <p:nvPicPr>
          <p:cNvPr id="6" name="Elemento grafico 5" descr="Badge 6 contorno">
            <a:extLst>
              <a:ext uri="{FF2B5EF4-FFF2-40B4-BE49-F238E27FC236}">
                <a16:creationId xmlns:a16="http://schemas.microsoft.com/office/drawing/2014/main" id="{FE2E310F-4BF8-D58B-F522-AA26141059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475" y="2545270"/>
            <a:ext cx="914400" cy="914400"/>
          </a:xfrm>
          <a:prstGeom prst="rect">
            <a:avLst/>
          </a:prstGeom>
        </p:spPr>
      </p:pic>
      <p:pic>
        <p:nvPicPr>
          <p:cNvPr id="2" name="Immagine 1">
            <a:extLst>
              <a:ext uri="{FF2B5EF4-FFF2-40B4-BE49-F238E27FC236}">
                <a16:creationId xmlns:a16="http://schemas.microsoft.com/office/drawing/2014/main" id="{984761B1-CFAD-CEFE-7BB1-53297890C666}"/>
              </a:ext>
            </a:extLst>
          </p:cNvPr>
          <p:cNvPicPr>
            <a:picLocks noChangeAspect="1"/>
          </p:cNvPicPr>
          <p:nvPr/>
        </p:nvPicPr>
        <p:blipFill>
          <a:blip r:embed="rId7"/>
          <a:stretch>
            <a:fillRect/>
          </a:stretch>
        </p:blipFill>
        <p:spPr>
          <a:xfrm>
            <a:off x="1095313" y="5568328"/>
            <a:ext cx="1088394" cy="1026952"/>
          </a:xfrm>
          <a:prstGeom prst="rect">
            <a:avLst/>
          </a:prstGeom>
        </p:spPr>
      </p:pic>
    </p:spTree>
    <p:extLst>
      <p:ext uri="{BB962C8B-B14F-4D97-AF65-F5344CB8AC3E}">
        <p14:creationId xmlns:p14="http://schemas.microsoft.com/office/powerpoint/2010/main" val="8112167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36314</TotalTime>
  <Words>995</Words>
  <Application>Microsoft Office PowerPoint</Application>
  <PresentationFormat>Widescreen</PresentationFormat>
  <Paragraphs>77</Paragraphs>
  <Slides>13</Slides>
  <Notes>1</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Aptos</vt:lpstr>
      <vt:lpstr>Aptos Display</vt:lpstr>
      <vt:lpstr>Arial</vt:lpstr>
      <vt:lpstr>Century Gothic</vt:lpstr>
      <vt:lpstr>fk2022</vt:lpstr>
      <vt:lpstr>Segoe UI Historic</vt:lpstr>
      <vt:lpstr>Tema di Office</vt:lpstr>
      <vt:lpstr>SPIN OFF E START UP  UNIVERSITA’ G.’DANNUNZIO</vt:lpstr>
      <vt:lpstr> Shaking S.r.l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Consuela Torelli</dc:creator>
  <cp:lastModifiedBy>Paolo Boncio</cp:lastModifiedBy>
  <cp:revision>34</cp:revision>
  <dcterms:created xsi:type="dcterms:W3CDTF">2024-08-19T10:14:01Z</dcterms:created>
  <dcterms:modified xsi:type="dcterms:W3CDTF">2025-07-12T06:01:19Z</dcterms:modified>
</cp:coreProperties>
</file>