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7" r:id="rId6"/>
    <p:sldId id="260" r:id="rId7"/>
    <p:sldId id="264" r:id="rId8"/>
    <p:sldId id="261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2418568-C8B6-461F-A9B7-643F91F1A396}">
          <p14:sldIdLst>
            <p14:sldId id="256"/>
            <p14:sldId id="257"/>
            <p14:sldId id="259"/>
            <p14:sldId id="258"/>
          </p14:sldIdLst>
        </p14:section>
        <p14:section name="Sezione senza titolo" id="{1DAEDA9E-BE06-4C5D-9463-61E5DE77BEB5}">
          <p14:sldIdLst>
            <p14:sldId id="267"/>
            <p14:sldId id="260"/>
            <p14:sldId id="264"/>
          </p14:sldIdLst>
        </p14:section>
        <p14:section name="Sezione senza titolo" id="{775FB406-A0AB-49BD-9799-3C79AD64E448}">
          <p14:sldIdLst>
            <p14:sldId id="261"/>
            <p14:sldId id="262"/>
            <p14:sldId id="265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F7260-EBEB-4860-859C-D6CA611DFB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256F07-ABC6-4231-982D-C53FEFA2FA18}">
      <dgm:prSet phldrT="[Testo]"/>
      <dgm:spPr/>
      <dgm:t>
        <a:bodyPr/>
        <a:lstStyle/>
        <a:p>
          <a:r>
            <a:rPr lang="it-IT" dirty="0"/>
            <a:t>PUNTI DI FORZA </a:t>
          </a:r>
        </a:p>
        <a:p>
          <a:r>
            <a:rPr lang="it-IT" dirty="0"/>
            <a:t>NUTRACEUTICI</a:t>
          </a:r>
        </a:p>
      </dgm:t>
    </dgm:pt>
    <dgm:pt modelId="{125A554F-7EA4-4E60-B2C8-4FEDDC2ACEB1}" type="parTrans" cxnId="{2D401E24-716E-4FE3-B5B8-A9C1C59B36F8}">
      <dgm:prSet/>
      <dgm:spPr/>
      <dgm:t>
        <a:bodyPr/>
        <a:lstStyle/>
        <a:p>
          <a:endParaRPr lang="it-IT"/>
        </a:p>
      </dgm:t>
    </dgm:pt>
    <dgm:pt modelId="{A18E7418-E9FD-49C2-8329-5850654C7831}" type="sibTrans" cxnId="{2D401E24-716E-4FE3-B5B8-A9C1C59B36F8}">
      <dgm:prSet/>
      <dgm:spPr/>
      <dgm:t>
        <a:bodyPr/>
        <a:lstStyle/>
        <a:p>
          <a:endParaRPr lang="it-IT"/>
        </a:p>
      </dgm:t>
    </dgm:pt>
    <dgm:pt modelId="{E0AD82D0-1F4A-47D2-9CC6-226D02B81630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Prevenzione delle malattie croniche;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71E13-4F5D-4FDE-9E98-A69E69808571}" type="parTrans" cxnId="{07494B27-9671-4AEB-9668-4553D0084765}">
      <dgm:prSet/>
      <dgm:spPr/>
      <dgm:t>
        <a:bodyPr/>
        <a:lstStyle/>
        <a:p>
          <a:endParaRPr lang="it-IT"/>
        </a:p>
      </dgm:t>
    </dgm:pt>
    <dgm:pt modelId="{9C808416-6639-4E2A-A8D5-ADB3F7ADEE24}" type="sibTrans" cxnId="{07494B27-9671-4AEB-9668-4553D0084765}">
      <dgm:prSet/>
      <dgm:spPr/>
      <dgm:t>
        <a:bodyPr/>
        <a:lstStyle/>
        <a:p>
          <a:endParaRPr lang="it-IT"/>
        </a:p>
      </dgm:t>
    </dgm:pt>
    <dgm:pt modelId="{41CF2C26-A3B1-412F-9509-8C041D3AD3FC}">
      <dgm:prSet phldrT="[Testo]"/>
      <dgm:spPr/>
      <dgm:t>
        <a:bodyPr/>
        <a:lstStyle/>
        <a:p>
          <a:pPr algn="ctr"/>
          <a:r>
            <a:rPr lang="it-IT" dirty="0"/>
            <a:t>PUNTI DI DEBOLEZZA</a:t>
          </a:r>
        </a:p>
        <a:p>
          <a:pPr algn="ctr"/>
          <a:r>
            <a:rPr lang="it-IT" dirty="0"/>
            <a:t> NUTRACEUTICI</a:t>
          </a:r>
        </a:p>
      </dgm:t>
    </dgm:pt>
    <dgm:pt modelId="{12E34FAD-B370-4AF3-A58C-DE6CE2AC1E90}" type="parTrans" cxnId="{4AAC721E-5569-47EE-ABA4-94FCFE028CEC}">
      <dgm:prSet/>
      <dgm:spPr/>
      <dgm:t>
        <a:bodyPr/>
        <a:lstStyle/>
        <a:p>
          <a:endParaRPr lang="it-IT"/>
        </a:p>
      </dgm:t>
    </dgm:pt>
    <dgm:pt modelId="{171788FF-EAB3-4FC7-92A1-541A836A24C7}" type="sibTrans" cxnId="{4AAC721E-5569-47EE-ABA4-94FCFE028CEC}">
      <dgm:prSet/>
      <dgm:spPr/>
      <dgm:t>
        <a:bodyPr/>
        <a:lstStyle/>
        <a:p>
          <a:endParaRPr lang="it-IT"/>
        </a:p>
      </dgm:t>
    </dgm:pt>
    <dgm:pt modelId="{FC93184B-04AF-41B1-921C-FCE0D2AF53E1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Minori effetti collaterali;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C9EFE-D47B-4D38-BB3C-0BD2B28D8FB2}" type="parTrans" cxnId="{68963385-DA8A-4AC2-BD46-52321D6DEBC7}">
      <dgm:prSet/>
      <dgm:spPr/>
      <dgm:t>
        <a:bodyPr/>
        <a:lstStyle/>
        <a:p>
          <a:endParaRPr lang="it-IT"/>
        </a:p>
      </dgm:t>
    </dgm:pt>
    <dgm:pt modelId="{47E3A101-3DB2-40E6-BF3B-A8AC57F6E0F9}" type="sibTrans" cxnId="{68963385-DA8A-4AC2-BD46-52321D6DEBC7}">
      <dgm:prSet/>
      <dgm:spPr/>
      <dgm:t>
        <a:bodyPr/>
        <a:lstStyle/>
        <a:p>
          <a:endParaRPr lang="it-IT"/>
        </a:p>
      </dgm:t>
    </dgm:pt>
    <dgm:pt modelId="{C56E60FA-FAC0-49E2-AA0C-C91BD64A4B55}">
      <dgm:prSet phldrT="[Testo]"/>
      <dgm:spPr/>
      <dgm:t>
        <a:bodyPr/>
        <a:lstStyle/>
        <a:p>
          <a:pPr algn="l"/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AFDAE-FA00-4682-8530-786AC9C12E66}" type="parTrans" cxnId="{78278241-EB1F-4FA1-BFD4-992A6E8A9B96}">
      <dgm:prSet/>
      <dgm:spPr/>
      <dgm:t>
        <a:bodyPr/>
        <a:lstStyle/>
        <a:p>
          <a:endParaRPr lang="it-IT"/>
        </a:p>
      </dgm:t>
    </dgm:pt>
    <dgm:pt modelId="{17E9452E-EBE9-4305-AE4F-297A7C9A0249}" type="sibTrans" cxnId="{78278241-EB1F-4FA1-BFD4-992A6E8A9B96}">
      <dgm:prSet/>
      <dgm:spPr/>
      <dgm:t>
        <a:bodyPr/>
        <a:lstStyle/>
        <a:p>
          <a:endParaRPr lang="it-IT"/>
        </a:p>
      </dgm:t>
    </dgm:pt>
    <dgm:pt modelId="{29B65172-D94A-4917-8534-838A235C276B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Facilità di sviluppo e commercializzazione;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B4B6B-AE90-4A0F-B191-CA0BC868AE5A}" type="parTrans" cxnId="{171439A0-6673-4DF6-BB87-DD038FB32B3C}">
      <dgm:prSet/>
      <dgm:spPr/>
      <dgm:t>
        <a:bodyPr/>
        <a:lstStyle/>
        <a:p>
          <a:endParaRPr lang="it-IT"/>
        </a:p>
      </dgm:t>
    </dgm:pt>
    <dgm:pt modelId="{6C3161A9-A6E1-4E8D-B482-1FC1594542EC}" type="sibTrans" cxnId="{171439A0-6673-4DF6-BB87-DD038FB32B3C}">
      <dgm:prSet/>
      <dgm:spPr/>
      <dgm:t>
        <a:bodyPr/>
        <a:lstStyle/>
        <a:p>
          <a:endParaRPr lang="it-IT"/>
        </a:p>
      </dgm:t>
    </dgm:pt>
    <dgm:pt modelId="{6E84E508-4836-4650-906E-DB48886EFD04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Origine naturale;</a:t>
          </a:r>
        </a:p>
      </dgm:t>
    </dgm:pt>
    <dgm:pt modelId="{F7846830-8CDD-4EA0-8C85-CD8B4C0E5E28}" type="parTrans" cxnId="{17ED8515-BA38-43D8-A94A-08EE8742F3F5}">
      <dgm:prSet/>
      <dgm:spPr/>
      <dgm:t>
        <a:bodyPr/>
        <a:lstStyle/>
        <a:p>
          <a:endParaRPr lang="it-IT"/>
        </a:p>
      </dgm:t>
    </dgm:pt>
    <dgm:pt modelId="{8E29CAC3-1746-4F89-A919-0A89716A2686}" type="sibTrans" cxnId="{17ED8515-BA38-43D8-A94A-08EE8742F3F5}">
      <dgm:prSet/>
      <dgm:spPr/>
      <dgm:t>
        <a:bodyPr/>
        <a:lstStyle/>
        <a:p>
          <a:endParaRPr lang="it-IT"/>
        </a:p>
      </dgm:t>
    </dgm:pt>
    <dgm:pt modelId="{785241F9-3AE2-4F8E-955A-DB4772B59327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Accesso facile senza prescrizione;</a:t>
          </a:r>
        </a:p>
      </dgm:t>
    </dgm:pt>
    <dgm:pt modelId="{6D7B8F23-8BAE-480E-8BE3-B1F219FF1CC7}" type="parTrans" cxnId="{8BA5F6B4-8BF4-49CF-922B-D252FDAB27B8}">
      <dgm:prSet/>
      <dgm:spPr/>
      <dgm:t>
        <a:bodyPr/>
        <a:lstStyle/>
        <a:p>
          <a:endParaRPr lang="it-IT"/>
        </a:p>
      </dgm:t>
    </dgm:pt>
    <dgm:pt modelId="{7FD1B377-921A-4383-BD56-333917FC9AA2}" type="sibTrans" cxnId="{8BA5F6B4-8BF4-49CF-922B-D252FDAB27B8}">
      <dgm:prSet/>
      <dgm:spPr/>
      <dgm:t>
        <a:bodyPr/>
        <a:lstStyle/>
        <a:p>
          <a:endParaRPr lang="it-IT"/>
        </a:p>
      </dgm:t>
    </dgm:pt>
    <dgm:pt modelId="{BBAC05E6-3F2D-4CD9-AE5C-243DFF933270}">
      <dgm:prSet phldrT="[Testo]"/>
      <dgm:spPr/>
      <dgm:t>
        <a:bodyPr/>
        <a:lstStyle/>
        <a:p>
          <a:pPr algn="ctr"/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5F224-A281-4531-97A4-6A6B9A9C7522}" type="parTrans" cxnId="{4B22AC54-8CE7-46C6-9EB4-42F19A0C404A}">
      <dgm:prSet/>
      <dgm:spPr/>
      <dgm:t>
        <a:bodyPr/>
        <a:lstStyle/>
        <a:p>
          <a:endParaRPr lang="it-IT"/>
        </a:p>
      </dgm:t>
    </dgm:pt>
    <dgm:pt modelId="{5E2AC089-F51D-4986-953C-F98B4FB65CEA}" type="sibTrans" cxnId="{4B22AC54-8CE7-46C6-9EB4-42F19A0C404A}">
      <dgm:prSet/>
      <dgm:spPr/>
      <dgm:t>
        <a:bodyPr/>
        <a:lstStyle/>
        <a:p>
          <a:endParaRPr lang="it-IT"/>
        </a:p>
      </dgm:t>
    </dgm:pt>
    <dgm:pt modelId="{D4160096-146E-4EB1-837B-96726D1E2756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Facilità di sviluppo e commercializzazione rispetto al farmaco, richiede un minore investimento, minore tempo, e iter burocratico facilitato;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45111-B8F0-4472-9DDE-27E608E6F217}" type="parTrans" cxnId="{E6E58A7F-D5C6-4D5F-9A6C-C0387360CB3E}">
      <dgm:prSet/>
      <dgm:spPr/>
      <dgm:t>
        <a:bodyPr/>
        <a:lstStyle/>
        <a:p>
          <a:endParaRPr lang="it-IT"/>
        </a:p>
      </dgm:t>
    </dgm:pt>
    <dgm:pt modelId="{EC684329-6686-4C96-9AD8-D9E8A384847F}" type="sibTrans" cxnId="{E6E58A7F-D5C6-4D5F-9A6C-C0387360CB3E}">
      <dgm:prSet/>
      <dgm:spPr/>
      <dgm:t>
        <a:bodyPr/>
        <a:lstStyle/>
        <a:p>
          <a:endParaRPr lang="it-IT"/>
        </a:p>
      </dgm:t>
    </dgm:pt>
    <dgm:pt modelId="{EC262C46-8114-45E6-8C3C-846AA44B38A7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Evidenze scientifiche spesso limitate;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78D91-374F-4691-A3AB-6E36FD4AB9D2}" type="sibTrans" cxnId="{EDD0615B-B07E-42FA-B656-829483D5C775}">
      <dgm:prSet/>
      <dgm:spPr/>
      <dgm:t>
        <a:bodyPr/>
        <a:lstStyle/>
        <a:p>
          <a:endParaRPr lang="it-IT"/>
        </a:p>
      </dgm:t>
    </dgm:pt>
    <dgm:pt modelId="{97F92829-188D-4684-BF52-339B17A74690}" type="parTrans" cxnId="{EDD0615B-B07E-42FA-B656-829483D5C775}">
      <dgm:prSet/>
      <dgm:spPr/>
      <dgm:t>
        <a:bodyPr/>
        <a:lstStyle/>
        <a:p>
          <a:endParaRPr lang="it-IT"/>
        </a:p>
      </dgm:t>
    </dgm:pt>
    <dgm:pt modelId="{7F88776E-4E65-4CB7-BAE1-1B90079CF99E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Regolamentazione meno rigorosa dei farmaci;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81EA7-1919-429E-8FFF-BB5869E92204}" type="parTrans" cxnId="{A2E4F483-A2F7-49C9-BD33-E5AAB353FDB0}">
      <dgm:prSet/>
      <dgm:spPr/>
      <dgm:t>
        <a:bodyPr/>
        <a:lstStyle/>
        <a:p>
          <a:endParaRPr lang="it-IT"/>
        </a:p>
      </dgm:t>
    </dgm:pt>
    <dgm:pt modelId="{AA3289B7-6BC0-43B9-8FBE-16FDCA8F1443}" type="sibTrans" cxnId="{A2E4F483-A2F7-49C9-BD33-E5AAB353FDB0}">
      <dgm:prSet/>
      <dgm:spPr/>
      <dgm:t>
        <a:bodyPr/>
        <a:lstStyle/>
        <a:p>
          <a:endParaRPr lang="it-IT"/>
        </a:p>
      </dgm:t>
    </dgm:pt>
    <dgm:pt modelId="{D2EEA238-6163-49CA-A00B-5853BCBB3DE3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Possibili aspettative irrealistiche;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40708-00A0-4802-9458-1E2B8EC3B3DA}" type="parTrans" cxnId="{8DB85C7F-A775-425F-B3B6-91907B853985}">
      <dgm:prSet/>
      <dgm:spPr/>
      <dgm:t>
        <a:bodyPr/>
        <a:lstStyle/>
        <a:p>
          <a:endParaRPr lang="it-IT"/>
        </a:p>
      </dgm:t>
    </dgm:pt>
    <dgm:pt modelId="{83D68389-536D-4042-9AF1-FD070CE476C9}" type="sibTrans" cxnId="{8DB85C7F-A775-425F-B3B6-91907B853985}">
      <dgm:prSet/>
      <dgm:spPr/>
      <dgm:t>
        <a:bodyPr/>
        <a:lstStyle/>
        <a:p>
          <a:endParaRPr lang="it-IT"/>
        </a:p>
      </dgm:t>
    </dgm:pt>
    <dgm:pt modelId="{8B830933-74CA-490E-BD2F-6284B7A61BF6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Scarsa o nulla innovatività delle formulazioni presenti sul mercato, prodotte spesso come copie di altri nutraceutici da aziende terziste;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0728D-D670-4BEC-912E-F423524B9351}" type="parTrans" cxnId="{93692049-24A7-46B4-96C4-F56E2F2442C6}">
      <dgm:prSet/>
      <dgm:spPr/>
      <dgm:t>
        <a:bodyPr/>
        <a:lstStyle/>
        <a:p>
          <a:endParaRPr lang="it-IT"/>
        </a:p>
      </dgm:t>
    </dgm:pt>
    <dgm:pt modelId="{6B565598-4F1F-413F-B8B7-3DD1593B6A59}" type="sibTrans" cxnId="{93692049-24A7-46B4-96C4-F56E2F2442C6}">
      <dgm:prSet/>
      <dgm:spPr/>
      <dgm:t>
        <a:bodyPr/>
        <a:lstStyle/>
        <a:p>
          <a:endParaRPr lang="it-IT"/>
        </a:p>
      </dgm:t>
    </dgm:pt>
    <dgm:pt modelId="{F7E0898A-B36C-4C8A-AB8D-814060EADA39}">
      <dgm:prSet phldrT="[Testo]"/>
      <dgm:spPr/>
      <dgm:t>
        <a:bodyPr/>
        <a:lstStyle/>
        <a:p>
          <a:pPr algn="ctr"/>
          <a:r>
            <a:rPr lang="it-IT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Grande concorrenza, saturazione del mercato, scarsa visibilità delle piccole aziende, bassa difendibilità della proprietà intellettuale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6E259-1CA5-4126-A14E-9ED6ABEB23A6}" type="parTrans" cxnId="{77B4E89E-DBAF-4AC8-8D16-2722FF9802FA}">
      <dgm:prSet/>
      <dgm:spPr/>
      <dgm:t>
        <a:bodyPr/>
        <a:lstStyle/>
        <a:p>
          <a:endParaRPr lang="it-IT"/>
        </a:p>
      </dgm:t>
    </dgm:pt>
    <dgm:pt modelId="{2465FA8E-B653-4D5D-88F1-70EC019DC266}" type="sibTrans" cxnId="{77B4E89E-DBAF-4AC8-8D16-2722FF9802FA}">
      <dgm:prSet/>
      <dgm:spPr/>
      <dgm:t>
        <a:bodyPr/>
        <a:lstStyle/>
        <a:p>
          <a:endParaRPr lang="it-IT"/>
        </a:p>
      </dgm:t>
    </dgm:pt>
    <dgm:pt modelId="{796DA2DB-D35D-413C-90BF-B81EC4E854C6}" type="pres">
      <dgm:prSet presAssocID="{E54F7260-EBEB-4860-859C-D6CA611DFB58}" presName="Name0" presStyleCnt="0">
        <dgm:presLayoutVars>
          <dgm:dir/>
          <dgm:animLvl val="lvl"/>
          <dgm:resizeHandles val="exact"/>
        </dgm:presLayoutVars>
      </dgm:prSet>
      <dgm:spPr/>
    </dgm:pt>
    <dgm:pt modelId="{9CC76ED5-5CC7-43D1-BAD8-431EF9524CF2}" type="pres">
      <dgm:prSet presAssocID="{95256F07-ABC6-4231-982D-C53FEFA2FA18}" presName="composite" presStyleCnt="0"/>
      <dgm:spPr/>
    </dgm:pt>
    <dgm:pt modelId="{3F1D3212-3224-488D-86DC-6BE562C2F856}" type="pres">
      <dgm:prSet presAssocID="{95256F07-ABC6-4231-982D-C53FEFA2FA18}" presName="parTx" presStyleLbl="alignNode1" presStyleIdx="0" presStyleCnt="2" custScaleX="104996" custScaleY="101622">
        <dgm:presLayoutVars>
          <dgm:chMax val="0"/>
          <dgm:chPref val="0"/>
          <dgm:bulletEnabled val="1"/>
        </dgm:presLayoutVars>
      </dgm:prSet>
      <dgm:spPr/>
    </dgm:pt>
    <dgm:pt modelId="{CD7A2280-6449-46FD-8DB0-C01EB847BA93}" type="pres">
      <dgm:prSet presAssocID="{95256F07-ABC6-4231-982D-C53FEFA2FA18}" presName="desTx" presStyleLbl="alignAccFollowNode1" presStyleIdx="0" presStyleCnt="2" custScaleX="105372" custLinFactX="-4032" custLinFactNeighborX="-100000" custLinFactNeighborY="13384">
        <dgm:presLayoutVars>
          <dgm:bulletEnabled val="1"/>
        </dgm:presLayoutVars>
      </dgm:prSet>
      <dgm:spPr/>
    </dgm:pt>
    <dgm:pt modelId="{6207D907-CC9C-4A25-886A-5460B561639E}" type="pres">
      <dgm:prSet presAssocID="{A18E7418-E9FD-49C2-8329-5850654C7831}" presName="space" presStyleCnt="0"/>
      <dgm:spPr/>
    </dgm:pt>
    <dgm:pt modelId="{B5830142-DFAA-4963-984D-C3EC779E7907}" type="pres">
      <dgm:prSet presAssocID="{41CF2C26-A3B1-412F-9509-8C041D3AD3FC}" presName="composite" presStyleCnt="0"/>
      <dgm:spPr/>
    </dgm:pt>
    <dgm:pt modelId="{F44BD994-644B-42C5-B9C6-607D48BDED42}" type="pres">
      <dgm:prSet presAssocID="{41CF2C26-A3B1-412F-9509-8C041D3AD3FC}" presName="parTx" presStyleLbl="alignNode1" presStyleIdx="1" presStyleCnt="2" custScaleY="109397" custLinFactNeighborX="-5574" custLinFactNeighborY="-3255">
        <dgm:presLayoutVars>
          <dgm:chMax val="0"/>
          <dgm:chPref val="0"/>
          <dgm:bulletEnabled val="1"/>
        </dgm:presLayoutVars>
      </dgm:prSet>
      <dgm:spPr/>
    </dgm:pt>
    <dgm:pt modelId="{A8C07EFC-374F-43A5-9FEE-557C2A85111C}" type="pres">
      <dgm:prSet presAssocID="{41CF2C26-A3B1-412F-9509-8C041D3AD3FC}" presName="desTx" presStyleLbl="alignAccFollowNode1" presStyleIdx="1" presStyleCnt="2" custScaleY="99232" custLinFactNeighborX="-5916" custLinFactNeighborY="9945">
        <dgm:presLayoutVars>
          <dgm:bulletEnabled val="1"/>
        </dgm:presLayoutVars>
      </dgm:prSet>
      <dgm:spPr/>
    </dgm:pt>
  </dgm:ptLst>
  <dgm:cxnLst>
    <dgm:cxn modelId="{66DEA503-5451-4C05-8FDA-776D6428985A}" type="presOf" srcId="{EC262C46-8114-45E6-8C3C-846AA44B38A7}" destId="{A8C07EFC-374F-43A5-9FEE-557C2A85111C}" srcOrd="0" destOrd="0" presId="urn:microsoft.com/office/officeart/2005/8/layout/hList1"/>
    <dgm:cxn modelId="{BDD92F14-FA19-4820-8E89-8A4537132323}" type="presOf" srcId="{7F88776E-4E65-4CB7-BAE1-1B90079CF99E}" destId="{A8C07EFC-374F-43A5-9FEE-557C2A85111C}" srcOrd="0" destOrd="1" presId="urn:microsoft.com/office/officeart/2005/8/layout/hList1"/>
    <dgm:cxn modelId="{17ED8515-BA38-43D8-A94A-08EE8742F3F5}" srcId="{95256F07-ABC6-4231-982D-C53FEFA2FA18}" destId="{6E84E508-4836-4650-906E-DB48886EFD04}" srcOrd="3" destOrd="0" parTransId="{F7846830-8CDD-4EA0-8C85-CD8B4C0E5E28}" sibTransId="{8E29CAC3-1746-4F89-A919-0A89716A2686}"/>
    <dgm:cxn modelId="{4AAC721E-5569-47EE-ABA4-94FCFE028CEC}" srcId="{E54F7260-EBEB-4860-859C-D6CA611DFB58}" destId="{41CF2C26-A3B1-412F-9509-8C041D3AD3FC}" srcOrd="1" destOrd="0" parTransId="{12E34FAD-B370-4AF3-A58C-DE6CE2AC1E90}" sibTransId="{171788FF-EAB3-4FC7-92A1-541A836A24C7}"/>
    <dgm:cxn modelId="{2D401E24-716E-4FE3-B5B8-A9C1C59B36F8}" srcId="{E54F7260-EBEB-4860-859C-D6CA611DFB58}" destId="{95256F07-ABC6-4231-982D-C53FEFA2FA18}" srcOrd="0" destOrd="0" parTransId="{125A554F-7EA4-4E60-B2C8-4FEDDC2ACEB1}" sibTransId="{A18E7418-E9FD-49C2-8329-5850654C7831}"/>
    <dgm:cxn modelId="{07494B27-9671-4AEB-9668-4553D0084765}" srcId="{95256F07-ABC6-4231-982D-C53FEFA2FA18}" destId="{E0AD82D0-1F4A-47D2-9CC6-226D02B81630}" srcOrd="0" destOrd="0" parTransId="{CE771E13-4F5D-4FDE-9E98-A69E69808571}" sibTransId="{9C808416-6639-4E2A-A8D5-ADB3F7ADEE24}"/>
    <dgm:cxn modelId="{C9D8A02F-7A49-4B5F-90B0-A0B6F9760A5F}" type="presOf" srcId="{BBAC05E6-3F2D-4CD9-AE5C-243DFF933270}" destId="{CD7A2280-6449-46FD-8DB0-C01EB847BA93}" srcOrd="0" destOrd="6" presId="urn:microsoft.com/office/officeart/2005/8/layout/hList1"/>
    <dgm:cxn modelId="{1115CD32-9AF2-4D44-9B14-2C353E1D438E}" type="presOf" srcId="{95256F07-ABC6-4231-982D-C53FEFA2FA18}" destId="{3F1D3212-3224-488D-86DC-6BE562C2F856}" srcOrd="0" destOrd="0" presId="urn:microsoft.com/office/officeart/2005/8/layout/hList1"/>
    <dgm:cxn modelId="{00400D34-05E7-4001-A08B-EB5F30BFF255}" type="presOf" srcId="{FC93184B-04AF-41B1-921C-FCE0D2AF53E1}" destId="{CD7A2280-6449-46FD-8DB0-C01EB847BA93}" srcOrd="0" destOrd="1" presId="urn:microsoft.com/office/officeart/2005/8/layout/hList1"/>
    <dgm:cxn modelId="{6A7AAE38-1BB8-46DA-9C03-91EE850B290E}" type="presOf" srcId="{8B830933-74CA-490E-BD2F-6284B7A61BF6}" destId="{A8C07EFC-374F-43A5-9FEE-557C2A85111C}" srcOrd="0" destOrd="3" presId="urn:microsoft.com/office/officeart/2005/8/layout/hList1"/>
    <dgm:cxn modelId="{EDD0615B-B07E-42FA-B656-829483D5C775}" srcId="{41CF2C26-A3B1-412F-9509-8C041D3AD3FC}" destId="{EC262C46-8114-45E6-8C3C-846AA44B38A7}" srcOrd="0" destOrd="0" parTransId="{97F92829-188D-4684-BF52-339B17A74690}" sibTransId="{BFC78D91-374F-4691-A3AB-6E36FD4AB9D2}"/>
    <dgm:cxn modelId="{DA98395D-2B66-4944-BB43-63F3CC3D45C1}" type="presOf" srcId="{F7E0898A-B36C-4C8A-AB8D-814060EADA39}" destId="{A8C07EFC-374F-43A5-9FEE-557C2A85111C}" srcOrd="0" destOrd="4" presId="urn:microsoft.com/office/officeart/2005/8/layout/hList1"/>
    <dgm:cxn modelId="{78278241-EB1F-4FA1-BFD4-992A6E8A9B96}" srcId="{95256F07-ABC6-4231-982D-C53FEFA2FA18}" destId="{C56E60FA-FAC0-49E2-AA0C-C91BD64A4B55}" srcOrd="7" destOrd="0" parTransId="{F91AFDAE-FA00-4682-8530-786AC9C12E66}" sibTransId="{17E9452E-EBE9-4305-AE4F-297A7C9A0249}"/>
    <dgm:cxn modelId="{93692049-24A7-46B4-96C4-F56E2F2442C6}" srcId="{41CF2C26-A3B1-412F-9509-8C041D3AD3FC}" destId="{8B830933-74CA-490E-BD2F-6284B7A61BF6}" srcOrd="3" destOrd="0" parTransId="{2A00728D-D670-4BEC-912E-F423524B9351}" sibTransId="{6B565598-4F1F-413F-B8B7-3DD1593B6A59}"/>
    <dgm:cxn modelId="{3FF5454C-FA8B-49A9-BE6A-60766BADE11F}" type="presOf" srcId="{6E84E508-4836-4650-906E-DB48886EFD04}" destId="{CD7A2280-6449-46FD-8DB0-C01EB847BA93}" srcOrd="0" destOrd="3" presId="urn:microsoft.com/office/officeart/2005/8/layout/hList1"/>
    <dgm:cxn modelId="{F26E174D-5F85-416F-98FE-7B364A71E39B}" type="presOf" srcId="{E54F7260-EBEB-4860-859C-D6CA611DFB58}" destId="{796DA2DB-D35D-413C-90BF-B81EC4E854C6}" srcOrd="0" destOrd="0" presId="urn:microsoft.com/office/officeart/2005/8/layout/hList1"/>
    <dgm:cxn modelId="{4B22AC54-8CE7-46C6-9EB4-42F19A0C404A}" srcId="{95256F07-ABC6-4231-982D-C53FEFA2FA18}" destId="{BBAC05E6-3F2D-4CD9-AE5C-243DFF933270}" srcOrd="6" destOrd="0" parTransId="{EFF5F224-A281-4531-97A4-6A6B9A9C7522}" sibTransId="{5E2AC089-F51D-4986-953C-F98B4FB65CEA}"/>
    <dgm:cxn modelId="{23869E55-2261-4B20-A2DB-400DC5EC1FFB}" type="presOf" srcId="{D2EEA238-6163-49CA-A00B-5853BCBB3DE3}" destId="{A8C07EFC-374F-43A5-9FEE-557C2A85111C}" srcOrd="0" destOrd="2" presId="urn:microsoft.com/office/officeart/2005/8/layout/hList1"/>
    <dgm:cxn modelId="{926D3D56-E2AF-41BB-A59F-98FD117FE738}" type="presOf" srcId="{D4160096-146E-4EB1-837B-96726D1E2756}" destId="{CD7A2280-6449-46FD-8DB0-C01EB847BA93}" srcOrd="0" destOrd="5" presId="urn:microsoft.com/office/officeart/2005/8/layout/hList1"/>
    <dgm:cxn modelId="{8DB85C7F-A775-425F-B3B6-91907B853985}" srcId="{41CF2C26-A3B1-412F-9509-8C041D3AD3FC}" destId="{D2EEA238-6163-49CA-A00B-5853BCBB3DE3}" srcOrd="2" destOrd="0" parTransId="{F2640708-00A0-4802-9458-1E2B8EC3B3DA}" sibTransId="{83D68389-536D-4042-9AF1-FD070CE476C9}"/>
    <dgm:cxn modelId="{E6E58A7F-D5C6-4D5F-9A6C-C0387360CB3E}" srcId="{95256F07-ABC6-4231-982D-C53FEFA2FA18}" destId="{D4160096-146E-4EB1-837B-96726D1E2756}" srcOrd="5" destOrd="0" parTransId="{6A545111-B8F0-4472-9DDE-27E608E6F217}" sibTransId="{EC684329-6686-4C96-9AD8-D9E8A384847F}"/>
    <dgm:cxn modelId="{A2E4F483-A2F7-49C9-BD33-E5AAB353FDB0}" srcId="{41CF2C26-A3B1-412F-9509-8C041D3AD3FC}" destId="{7F88776E-4E65-4CB7-BAE1-1B90079CF99E}" srcOrd="1" destOrd="0" parTransId="{96481EA7-1919-429E-8FFF-BB5869E92204}" sibTransId="{AA3289B7-6BC0-43B9-8FBE-16FDCA8F1443}"/>
    <dgm:cxn modelId="{68963385-DA8A-4AC2-BD46-52321D6DEBC7}" srcId="{95256F07-ABC6-4231-982D-C53FEFA2FA18}" destId="{FC93184B-04AF-41B1-921C-FCE0D2AF53E1}" srcOrd="1" destOrd="0" parTransId="{4D9C9EFE-D47B-4D38-BB3C-0BD2B28D8FB2}" sibTransId="{47E3A101-3DB2-40E6-BF3B-A8AC57F6E0F9}"/>
    <dgm:cxn modelId="{E17EB999-B6F8-4D96-8760-A214E4E53E46}" type="presOf" srcId="{C56E60FA-FAC0-49E2-AA0C-C91BD64A4B55}" destId="{CD7A2280-6449-46FD-8DB0-C01EB847BA93}" srcOrd="0" destOrd="7" presId="urn:microsoft.com/office/officeart/2005/8/layout/hList1"/>
    <dgm:cxn modelId="{77B4E89E-DBAF-4AC8-8D16-2722FF9802FA}" srcId="{41CF2C26-A3B1-412F-9509-8C041D3AD3FC}" destId="{F7E0898A-B36C-4C8A-AB8D-814060EADA39}" srcOrd="4" destOrd="0" parTransId="{3386E259-1CA5-4126-A14E-9ED6ABEB23A6}" sibTransId="{2465FA8E-B653-4D5D-88F1-70EC019DC266}"/>
    <dgm:cxn modelId="{171439A0-6673-4DF6-BB87-DD038FB32B3C}" srcId="{95256F07-ABC6-4231-982D-C53FEFA2FA18}" destId="{29B65172-D94A-4917-8534-838A235C276B}" srcOrd="2" destOrd="0" parTransId="{F6CB4B6B-AE90-4A0F-B191-CA0BC868AE5A}" sibTransId="{6C3161A9-A6E1-4E8D-B482-1FC1594542EC}"/>
    <dgm:cxn modelId="{8BA5F6B4-8BF4-49CF-922B-D252FDAB27B8}" srcId="{95256F07-ABC6-4231-982D-C53FEFA2FA18}" destId="{785241F9-3AE2-4F8E-955A-DB4772B59327}" srcOrd="4" destOrd="0" parTransId="{6D7B8F23-8BAE-480E-8BE3-B1F219FF1CC7}" sibTransId="{7FD1B377-921A-4383-BD56-333917FC9AA2}"/>
    <dgm:cxn modelId="{7311F2BA-35C3-4DF9-B39A-A4C739E0BC10}" type="presOf" srcId="{41CF2C26-A3B1-412F-9509-8C041D3AD3FC}" destId="{F44BD994-644B-42C5-B9C6-607D48BDED42}" srcOrd="0" destOrd="0" presId="urn:microsoft.com/office/officeart/2005/8/layout/hList1"/>
    <dgm:cxn modelId="{E2DB29D9-33DA-45E9-9CDD-B840FF367ABE}" type="presOf" srcId="{785241F9-3AE2-4F8E-955A-DB4772B59327}" destId="{CD7A2280-6449-46FD-8DB0-C01EB847BA93}" srcOrd="0" destOrd="4" presId="urn:microsoft.com/office/officeart/2005/8/layout/hList1"/>
    <dgm:cxn modelId="{C9BDF4DF-19C0-46F4-8F2E-FA65E8989BD7}" type="presOf" srcId="{29B65172-D94A-4917-8534-838A235C276B}" destId="{CD7A2280-6449-46FD-8DB0-C01EB847BA93}" srcOrd="0" destOrd="2" presId="urn:microsoft.com/office/officeart/2005/8/layout/hList1"/>
    <dgm:cxn modelId="{50DACCF1-6AFB-4213-9057-7AD1AC28B09D}" type="presOf" srcId="{E0AD82D0-1F4A-47D2-9CC6-226D02B81630}" destId="{CD7A2280-6449-46FD-8DB0-C01EB847BA93}" srcOrd="0" destOrd="0" presId="urn:microsoft.com/office/officeart/2005/8/layout/hList1"/>
    <dgm:cxn modelId="{31055C4F-3EAD-49F0-A214-2F8B4CA5EFA3}" type="presParOf" srcId="{796DA2DB-D35D-413C-90BF-B81EC4E854C6}" destId="{9CC76ED5-5CC7-43D1-BAD8-431EF9524CF2}" srcOrd="0" destOrd="0" presId="urn:microsoft.com/office/officeart/2005/8/layout/hList1"/>
    <dgm:cxn modelId="{F2326177-BD41-40DC-B95A-6C62C62A56CA}" type="presParOf" srcId="{9CC76ED5-5CC7-43D1-BAD8-431EF9524CF2}" destId="{3F1D3212-3224-488D-86DC-6BE562C2F856}" srcOrd="0" destOrd="0" presId="urn:microsoft.com/office/officeart/2005/8/layout/hList1"/>
    <dgm:cxn modelId="{4E7E0B94-FE52-43BC-AC01-6CC64178F86D}" type="presParOf" srcId="{9CC76ED5-5CC7-43D1-BAD8-431EF9524CF2}" destId="{CD7A2280-6449-46FD-8DB0-C01EB847BA93}" srcOrd="1" destOrd="0" presId="urn:microsoft.com/office/officeart/2005/8/layout/hList1"/>
    <dgm:cxn modelId="{6709C987-0A7F-4ED6-97D1-6E36C99614E0}" type="presParOf" srcId="{796DA2DB-D35D-413C-90BF-B81EC4E854C6}" destId="{6207D907-CC9C-4A25-886A-5460B561639E}" srcOrd="1" destOrd="0" presId="urn:microsoft.com/office/officeart/2005/8/layout/hList1"/>
    <dgm:cxn modelId="{E2BAB1A5-8D2F-4208-A2F0-E77A5078956A}" type="presParOf" srcId="{796DA2DB-D35D-413C-90BF-B81EC4E854C6}" destId="{B5830142-DFAA-4963-984D-C3EC779E7907}" srcOrd="2" destOrd="0" presId="urn:microsoft.com/office/officeart/2005/8/layout/hList1"/>
    <dgm:cxn modelId="{AD2A51C0-1AD3-40C9-BD8F-D373FFB3CAF2}" type="presParOf" srcId="{B5830142-DFAA-4963-984D-C3EC779E7907}" destId="{F44BD994-644B-42C5-B9C6-607D48BDED42}" srcOrd="0" destOrd="0" presId="urn:microsoft.com/office/officeart/2005/8/layout/hList1"/>
    <dgm:cxn modelId="{6145C483-3022-4947-86B2-35A5A241C50D}" type="presParOf" srcId="{B5830142-DFAA-4963-984D-C3EC779E7907}" destId="{A8C07EFC-374F-43A5-9FEE-557C2A8511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F7260-EBEB-4860-859C-D6CA611DFB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256F07-ABC6-4231-982D-C53FEFA2FA18}">
      <dgm:prSet phldrT="[Testo]"/>
      <dgm:spPr/>
      <dgm:t>
        <a:bodyPr/>
        <a:lstStyle/>
        <a:p>
          <a:r>
            <a:rPr lang="it-IT" dirty="0"/>
            <a:t>PUNTI DI FORZA  </a:t>
          </a:r>
        </a:p>
        <a:p>
          <a:r>
            <a:rPr lang="it-IT" dirty="0"/>
            <a:t>COSMECEUTICI</a:t>
          </a:r>
        </a:p>
      </dgm:t>
    </dgm:pt>
    <dgm:pt modelId="{125A554F-7EA4-4E60-B2C8-4FEDDC2ACEB1}" type="parTrans" cxnId="{2D401E24-716E-4FE3-B5B8-A9C1C59B36F8}">
      <dgm:prSet/>
      <dgm:spPr/>
      <dgm:t>
        <a:bodyPr/>
        <a:lstStyle/>
        <a:p>
          <a:endParaRPr lang="it-IT"/>
        </a:p>
      </dgm:t>
    </dgm:pt>
    <dgm:pt modelId="{A18E7418-E9FD-49C2-8329-5850654C7831}" type="sibTrans" cxnId="{2D401E24-716E-4FE3-B5B8-A9C1C59B36F8}">
      <dgm:prSet/>
      <dgm:spPr/>
      <dgm:t>
        <a:bodyPr/>
        <a:lstStyle/>
        <a:p>
          <a:endParaRPr lang="it-IT"/>
        </a:p>
      </dgm:t>
    </dgm:pt>
    <dgm:pt modelId="{E0AD82D0-1F4A-47D2-9CC6-226D02B81630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Benefici estetici visibili;</a:t>
          </a:r>
        </a:p>
      </dgm:t>
    </dgm:pt>
    <dgm:pt modelId="{CE771E13-4F5D-4FDE-9E98-A69E69808571}" type="parTrans" cxnId="{07494B27-9671-4AEB-9668-4553D0084765}">
      <dgm:prSet/>
      <dgm:spPr/>
      <dgm:t>
        <a:bodyPr/>
        <a:lstStyle/>
        <a:p>
          <a:endParaRPr lang="it-IT"/>
        </a:p>
      </dgm:t>
    </dgm:pt>
    <dgm:pt modelId="{9C808416-6639-4E2A-A8D5-ADB3F7ADEE24}" type="sibTrans" cxnId="{07494B27-9671-4AEB-9668-4553D0084765}">
      <dgm:prSet/>
      <dgm:spPr/>
      <dgm:t>
        <a:bodyPr/>
        <a:lstStyle/>
        <a:p>
          <a:endParaRPr lang="it-IT"/>
        </a:p>
      </dgm:t>
    </dgm:pt>
    <dgm:pt modelId="{41CF2C26-A3B1-412F-9509-8C041D3AD3FC}">
      <dgm:prSet phldrT="[Testo]"/>
      <dgm:spPr/>
      <dgm:t>
        <a:bodyPr/>
        <a:lstStyle/>
        <a:p>
          <a:r>
            <a:rPr lang="it-IT" dirty="0"/>
            <a:t>PUNTI DI </a:t>
          </a:r>
        </a:p>
        <a:p>
          <a:r>
            <a:rPr lang="it-IT" dirty="0"/>
            <a:t>DEBOLEZZA  COSMECEUTICI</a:t>
          </a:r>
        </a:p>
      </dgm:t>
    </dgm:pt>
    <dgm:pt modelId="{12E34FAD-B370-4AF3-A58C-DE6CE2AC1E90}" type="parTrans" cxnId="{4AAC721E-5569-47EE-ABA4-94FCFE028CEC}">
      <dgm:prSet/>
      <dgm:spPr/>
      <dgm:t>
        <a:bodyPr/>
        <a:lstStyle/>
        <a:p>
          <a:endParaRPr lang="it-IT"/>
        </a:p>
      </dgm:t>
    </dgm:pt>
    <dgm:pt modelId="{171788FF-EAB3-4FC7-92A1-541A836A24C7}" type="sibTrans" cxnId="{4AAC721E-5569-47EE-ABA4-94FCFE028CEC}">
      <dgm:prSet/>
      <dgm:spPr/>
      <dgm:t>
        <a:bodyPr/>
        <a:lstStyle/>
        <a:p>
          <a:endParaRPr lang="it-IT"/>
        </a:p>
      </dgm:t>
    </dgm:pt>
    <dgm:pt modelId="{C56E60FA-FAC0-49E2-AA0C-C91BD64A4B55}">
      <dgm:prSet phldrT="[Testo]"/>
      <dgm:spPr/>
      <dgm:t>
        <a:bodyPr/>
        <a:lstStyle/>
        <a:p>
          <a:pPr algn="l"/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AFDAE-FA00-4682-8530-786AC9C12E66}" type="parTrans" cxnId="{78278241-EB1F-4FA1-BFD4-992A6E8A9B96}">
      <dgm:prSet/>
      <dgm:spPr/>
      <dgm:t>
        <a:bodyPr/>
        <a:lstStyle/>
        <a:p>
          <a:endParaRPr lang="it-IT"/>
        </a:p>
      </dgm:t>
    </dgm:pt>
    <dgm:pt modelId="{17E9452E-EBE9-4305-AE4F-297A7C9A0249}" type="sibTrans" cxnId="{78278241-EB1F-4FA1-BFD4-992A6E8A9B96}">
      <dgm:prSet/>
      <dgm:spPr/>
      <dgm:t>
        <a:bodyPr/>
        <a:lstStyle/>
        <a:p>
          <a:endParaRPr lang="it-IT"/>
        </a:p>
      </dgm:t>
    </dgm:pt>
    <dgm:pt modelId="{BBAC05E6-3F2D-4CD9-AE5C-243DFF933270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Azione preventiva e complementare;</a:t>
          </a:r>
        </a:p>
      </dgm:t>
    </dgm:pt>
    <dgm:pt modelId="{EFF5F224-A281-4531-97A4-6A6B9A9C7522}" type="parTrans" cxnId="{4B22AC54-8CE7-46C6-9EB4-42F19A0C404A}">
      <dgm:prSet/>
      <dgm:spPr/>
      <dgm:t>
        <a:bodyPr/>
        <a:lstStyle/>
        <a:p>
          <a:endParaRPr lang="it-IT"/>
        </a:p>
      </dgm:t>
    </dgm:pt>
    <dgm:pt modelId="{5E2AC089-F51D-4986-953C-F98B4FB65CEA}" type="sibTrans" cxnId="{4B22AC54-8CE7-46C6-9EB4-42F19A0C404A}">
      <dgm:prSet/>
      <dgm:spPr/>
      <dgm:t>
        <a:bodyPr/>
        <a:lstStyle/>
        <a:p>
          <a:endParaRPr lang="it-IT"/>
        </a:p>
      </dgm:t>
    </dgm:pt>
    <dgm:pt modelId="{EC262C46-8114-45E6-8C3C-846AA44B38A7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Non esiste una definizione legale univoca: sono considerati cosmetici, non farmaci;</a:t>
          </a:r>
        </a:p>
      </dgm:t>
    </dgm:pt>
    <dgm:pt modelId="{BFC78D91-374F-4691-A3AB-6E36FD4AB9D2}" type="sibTrans" cxnId="{EDD0615B-B07E-42FA-B656-829483D5C775}">
      <dgm:prSet/>
      <dgm:spPr/>
      <dgm:t>
        <a:bodyPr/>
        <a:lstStyle/>
        <a:p>
          <a:endParaRPr lang="it-IT"/>
        </a:p>
      </dgm:t>
    </dgm:pt>
    <dgm:pt modelId="{97F92829-188D-4684-BF52-339B17A74690}" type="parTrans" cxnId="{EDD0615B-B07E-42FA-B656-829483D5C775}">
      <dgm:prSet/>
      <dgm:spPr/>
      <dgm:t>
        <a:bodyPr/>
        <a:lstStyle/>
        <a:p>
          <a:endParaRPr lang="it-IT"/>
        </a:p>
      </dgm:t>
    </dgm:pt>
    <dgm:pt modelId="{A5A32C30-0F70-4541-B40D-44BD9CFB097D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Contengono principi attivi funzionali;</a:t>
          </a:r>
        </a:p>
      </dgm:t>
    </dgm:pt>
    <dgm:pt modelId="{F3BCF459-BB0D-4A09-AA71-BC33B9529150}" type="parTrans" cxnId="{12AFAB28-314E-4104-B26E-BEA3957949D8}">
      <dgm:prSet/>
      <dgm:spPr/>
      <dgm:t>
        <a:bodyPr/>
        <a:lstStyle/>
        <a:p>
          <a:endParaRPr lang="it-IT"/>
        </a:p>
      </dgm:t>
    </dgm:pt>
    <dgm:pt modelId="{430469E6-477D-48B1-ACE0-F9EEDE27AE74}" type="sibTrans" cxnId="{12AFAB28-314E-4104-B26E-BEA3957949D8}">
      <dgm:prSet/>
      <dgm:spPr/>
      <dgm:t>
        <a:bodyPr/>
        <a:lstStyle/>
        <a:p>
          <a:endParaRPr lang="it-IT"/>
        </a:p>
      </dgm:t>
    </dgm:pt>
    <dgm:pt modelId="{05535314-96FE-40EF-BCCD-C77B4F74F573}">
      <dgm:prSet phldrT="[Testo]"/>
      <dgm:spPr/>
      <dgm:t>
        <a:bodyPr/>
        <a:lstStyle/>
        <a:p>
          <a:pPr algn="just"/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3BF3A-B182-4ED1-AD58-951B5E85C465}" type="parTrans" cxnId="{60E8ACE1-1976-4F28-AF1C-48403C645E2D}">
      <dgm:prSet/>
      <dgm:spPr/>
      <dgm:t>
        <a:bodyPr/>
        <a:lstStyle/>
        <a:p>
          <a:endParaRPr lang="it-IT"/>
        </a:p>
      </dgm:t>
    </dgm:pt>
    <dgm:pt modelId="{D3D62D15-8CCF-412B-B195-458108882A57}" type="sibTrans" cxnId="{60E8ACE1-1976-4F28-AF1C-48403C645E2D}">
      <dgm:prSet/>
      <dgm:spPr/>
      <dgm:t>
        <a:bodyPr/>
        <a:lstStyle/>
        <a:p>
          <a:endParaRPr lang="it-IT"/>
        </a:p>
      </dgm:t>
    </dgm:pt>
    <dgm:pt modelId="{A680A094-619D-463C-AA7D-9632C5C40C7C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Uso topico e localizzato</a:t>
          </a:r>
        </a:p>
      </dgm:t>
    </dgm:pt>
    <dgm:pt modelId="{867620D8-8D38-42B4-8359-99A8F0A69328}" type="parTrans" cxnId="{8AF051A6-BC89-444F-ADB3-DC861B47F9D6}">
      <dgm:prSet/>
      <dgm:spPr/>
      <dgm:t>
        <a:bodyPr/>
        <a:lstStyle/>
        <a:p>
          <a:endParaRPr lang="it-IT"/>
        </a:p>
      </dgm:t>
    </dgm:pt>
    <dgm:pt modelId="{E29E1BE7-D8B5-4167-B7FF-C7A2EE95D5BF}" type="sibTrans" cxnId="{8AF051A6-BC89-444F-ADB3-DC861B47F9D6}">
      <dgm:prSet/>
      <dgm:spPr/>
      <dgm:t>
        <a:bodyPr/>
        <a:lstStyle/>
        <a:p>
          <a:endParaRPr lang="it-IT"/>
        </a:p>
      </dgm:t>
    </dgm:pt>
    <dgm:pt modelId="{0B3295FA-BA49-42A8-A382-014F00E8DDAD}">
      <dgm:prSet phldrT="[Testo]"/>
      <dgm:spPr/>
      <dgm:t>
        <a:bodyPr/>
        <a:lstStyle/>
        <a:p>
          <a:pPr algn="l"/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6333D-C0C3-48A6-AF3F-464A3DA3A26D}" type="parTrans" cxnId="{5935C053-BCB3-4533-97E2-19CD424BA5B0}">
      <dgm:prSet/>
      <dgm:spPr/>
      <dgm:t>
        <a:bodyPr/>
        <a:lstStyle/>
        <a:p>
          <a:endParaRPr lang="it-IT"/>
        </a:p>
      </dgm:t>
    </dgm:pt>
    <dgm:pt modelId="{6689545F-59EF-4F8D-875F-DED08075ED1E}" type="sibTrans" cxnId="{5935C053-BCB3-4533-97E2-19CD424BA5B0}">
      <dgm:prSet/>
      <dgm:spPr/>
      <dgm:t>
        <a:bodyPr/>
        <a:lstStyle/>
        <a:p>
          <a:endParaRPr lang="it-IT"/>
        </a:p>
      </dgm:t>
    </dgm:pt>
    <dgm:pt modelId="{72984613-A046-4956-AD05-F9AD3877F72B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Efficacia clinica spesso non dimostrata;</a:t>
          </a:r>
        </a:p>
      </dgm:t>
    </dgm:pt>
    <dgm:pt modelId="{2E4083B9-1528-49AB-B403-ECF3800C461D}" type="parTrans" cxnId="{8ABA8510-B336-4C26-8393-E1D663A53DC6}">
      <dgm:prSet/>
      <dgm:spPr/>
      <dgm:t>
        <a:bodyPr/>
        <a:lstStyle/>
        <a:p>
          <a:endParaRPr lang="it-IT"/>
        </a:p>
      </dgm:t>
    </dgm:pt>
    <dgm:pt modelId="{184B4B24-FF0D-4962-8E06-178280A25093}" type="sibTrans" cxnId="{8ABA8510-B336-4C26-8393-E1D663A53DC6}">
      <dgm:prSet/>
      <dgm:spPr/>
      <dgm:t>
        <a:bodyPr/>
        <a:lstStyle/>
        <a:p>
          <a:endParaRPr lang="it-IT"/>
        </a:p>
      </dgm:t>
    </dgm:pt>
    <dgm:pt modelId="{6B93FABF-A2DA-4B78-9C74-2E5689DF0AA1}">
      <dgm:prSet phldrT="[Testo]"/>
      <dgm:spPr/>
      <dgm:t>
        <a:bodyPr/>
        <a:lstStyle/>
        <a:p>
          <a:pPr algn="ctr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Aspettative superiori alla realtà</a:t>
          </a:r>
        </a:p>
      </dgm:t>
    </dgm:pt>
    <dgm:pt modelId="{CF1E1EFF-513B-4F0F-AE86-C09D41EDB9B3}" type="parTrans" cxnId="{DE733D4B-B8AC-493A-AC4A-51363DD6E304}">
      <dgm:prSet/>
      <dgm:spPr/>
      <dgm:t>
        <a:bodyPr/>
        <a:lstStyle/>
        <a:p>
          <a:endParaRPr lang="it-IT"/>
        </a:p>
      </dgm:t>
    </dgm:pt>
    <dgm:pt modelId="{45159B0B-2D72-4DC0-98E9-A9E409E4E14C}" type="sibTrans" cxnId="{DE733D4B-B8AC-493A-AC4A-51363DD6E304}">
      <dgm:prSet/>
      <dgm:spPr/>
      <dgm:t>
        <a:bodyPr/>
        <a:lstStyle/>
        <a:p>
          <a:endParaRPr lang="it-IT"/>
        </a:p>
      </dgm:t>
    </dgm:pt>
    <dgm:pt modelId="{796DA2DB-D35D-413C-90BF-B81EC4E854C6}" type="pres">
      <dgm:prSet presAssocID="{E54F7260-EBEB-4860-859C-D6CA611DFB58}" presName="Name0" presStyleCnt="0">
        <dgm:presLayoutVars>
          <dgm:dir/>
          <dgm:animLvl val="lvl"/>
          <dgm:resizeHandles val="exact"/>
        </dgm:presLayoutVars>
      </dgm:prSet>
      <dgm:spPr/>
    </dgm:pt>
    <dgm:pt modelId="{9CC76ED5-5CC7-43D1-BAD8-431EF9524CF2}" type="pres">
      <dgm:prSet presAssocID="{95256F07-ABC6-4231-982D-C53FEFA2FA18}" presName="composite" presStyleCnt="0"/>
      <dgm:spPr/>
    </dgm:pt>
    <dgm:pt modelId="{3F1D3212-3224-488D-86DC-6BE562C2F856}" type="pres">
      <dgm:prSet presAssocID="{95256F07-ABC6-4231-982D-C53FEFA2FA18}" presName="parTx" presStyleLbl="alignNode1" presStyleIdx="0" presStyleCnt="2" custScaleX="104996" custScaleY="144536" custLinFactNeighborX="-1736" custLinFactNeighborY="-77822">
        <dgm:presLayoutVars>
          <dgm:chMax val="0"/>
          <dgm:chPref val="0"/>
          <dgm:bulletEnabled val="1"/>
        </dgm:presLayoutVars>
      </dgm:prSet>
      <dgm:spPr/>
    </dgm:pt>
    <dgm:pt modelId="{CD7A2280-6449-46FD-8DB0-C01EB847BA93}" type="pres">
      <dgm:prSet presAssocID="{95256F07-ABC6-4231-982D-C53FEFA2FA18}" presName="desTx" presStyleLbl="alignAccFollowNode1" presStyleIdx="0" presStyleCnt="2" custScaleX="105150" custScaleY="145656" custLinFactX="-4032" custLinFactNeighborX="-100000" custLinFactNeighborY="13384">
        <dgm:presLayoutVars>
          <dgm:bulletEnabled val="1"/>
        </dgm:presLayoutVars>
      </dgm:prSet>
      <dgm:spPr/>
    </dgm:pt>
    <dgm:pt modelId="{6207D907-CC9C-4A25-886A-5460B561639E}" type="pres">
      <dgm:prSet presAssocID="{A18E7418-E9FD-49C2-8329-5850654C7831}" presName="space" presStyleCnt="0"/>
      <dgm:spPr/>
    </dgm:pt>
    <dgm:pt modelId="{B5830142-DFAA-4963-984D-C3EC779E7907}" type="pres">
      <dgm:prSet presAssocID="{41CF2C26-A3B1-412F-9509-8C041D3AD3FC}" presName="composite" presStyleCnt="0"/>
      <dgm:spPr/>
    </dgm:pt>
    <dgm:pt modelId="{F44BD994-644B-42C5-B9C6-607D48BDED42}" type="pres">
      <dgm:prSet presAssocID="{41CF2C26-A3B1-412F-9509-8C041D3AD3FC}" presName="parTx" presStyleLbl="alignNode1" presStyleIdx="1" presStyleCnt="2" custScaleX="96479" custScaleY="149569" custLinFactNeighborX="-9190" custLinFactNeighborY="-84274">
        <dgm:presLayoutVars>
          <dgm:chMax val="0"/>
          <dgm:chPref val="0"/>
          <dgm:bulletEnabled val="1"/>
        </dgm:presLayoutVars>
      </dgm:prSet>
      <dgm:spPr/>
    </dgm:pt>
    <dgm:pt modelId="{A8C07EFC-374F-43A5-9FEE-557C2A85111C}" type="pres">
      <dgm:prSet presAssocID="{41CF2C26-A3B1-412F-9509-8C041D3AD3FC}" presName="desTx" presStyleLbl="alignAccFollowNode1" presStyleIdx="1" presStyleCnt="2" custScaleY="154316" custLinFactNeighborX="-6424" custLinFactNeighborY="18194">
        <dgm:presLayoutVars>
          <dgm:bulletEnabled val="1"/>
        </dgm:presLayoutVars>
      </dgm:prSet>
      <dgm:spPr/>
    </dgm:pt>
  </dgm:ptLst>
  <dgm:cxnLst>
    <dgm:cxn modelId="{66DEA503-5451-4C05-8FDA-776D6428985A}" type="presOf" srcId="{EC262C46-8114-45E6-8C3C-846AA44B38A7}" destId="{A8C07EFC-374F-43A5-9FEE-557C2A85111C}" srcOrd="0" destOrd="0" presId="urn:microsoft.com/office/officeart/2005/8/layout/hList1"/>
    <dgm:cxn modelId="{236D0D0E-6C04-4CA9-A01A-E6705C0F187F}" type="presOf" srcId="{6B93FABF-A2DA-4B78-9C74-2E5689DF0AA1}" destId="{A8C07EFC-374F-43A5-9FEE-557C2A85111C}" srcOrd="0" destOrd="2" presId="urn:microsoft.com/office/officeart/2005/8/layout/hList1"/>
    <dgm:cxn modelId="{8ABA8510-B336-4C26-8393-E1D663A53DC6}" srcId="{41CF2C26-A3B1-412F-9509-8C041D3AD3FC}" destId="{72984613-A046-4956-AD05-F9AD3877F72B}" srcOrd="1" destOrd="0" parTransId="{2E4083B9-1528-49AB-B403-ECF3800C461D}" sibTransId="{184B4B24-FF0D-4962-8E06-178280A25093}"/>
    <dgm:cxn modelId="{4AAC721E-5569-47EE-ABA4-94FCFE028CEC}" srcId="{E54F7260-EBEB-4860-859C-D6CA611DFB58}" destId="{41CF2C26-A3B1-412F-9509-8C041D3AD3FC}" srcOrd="1" destOrd="0" parTransId="{12E34FAD-B370-4AF3-A58C-DE6CE2AC1E90}" sibTransId="{171788FF-EAB3-4FC7-92A1-541A836A24C7}"/>
    <dgm:cxn modelId="{2D401E24-716E-4FE3-B5B8-A9C1C59B36F8}" srcId="{E54F7260-EBEB-4860-859C-D6CA611DFB58}" destId="{95256F07-ABC6-4231-982D-C53FEFA2FA18}" srcOrd="0" destOrd="0" parTransId="{125A554F-7EA4-4E60-B2C8-4FEDDC2ACEB1}" sibTransId="{A18E7418-E9FD-49C2-8329-5850654C7831}"/>
    <dgm:cxn modelId="{07494B27-9671-4AEB-9668-4553D0084765}" srcId="{95256F07-ABC6-4231-982D-C53FEFA2FA18}" destId="{E0AD82D0-1F4A-47D2-9CC6-226D02B81630}" srcOrd="0" destOrd="0" parTransId="{CE771E13-4F5D-4FDE-9E98-A69E69808571}" sibTransId="{9C808416-6639-4E2A-A8D5-ADB3F7ADEE24}"/>
    <dgm:cxn modelId="{116F9528-A875-4E48-A4F9-DD54EE9E8A53}" type="presOf" srcId="{05535314-96FE-40EF-BCCD-C77B4F74F573}" destId="{CD7A2280-6449-46FD-8DB0-C01EB847BA93}" srcOrd="0" destOrd="4" presId="urn:microsoft.com/office/officeart/2005/8/layout/hList1"/>
    <dgm:cxn modelId="{12AFAB28-314E-4104-B26E-BEA3957949D8}" srcId="{95256F07-ABC6-4231-982D-C53FEFA2FA18}" destId="{A5A32C30-0F70-4541-B40D-44BD9CFB097D}" srcOrd="1" destOrd="0" parTransId="{F3BCF459-BB0D-4A09-AA71-BC33B9529150}" sibTransId="{430469E6-477D-48B1-ACE0-F9EEDE27AE74}"/>
    <dgm:cxn modelId="{C9D8A02F-7A49-4B5F-90B0-A0B6F9760A5F}" type="presOf" srcId="{BBAC05E6-3F2D-4CD9-AE5C-243DFF933270}" destId="{CD7A2280-6449-46FD-8DB0-C01EB847BA93}" srcOrd="0" destOrd="2" presId="urn:microsoft.com/office/officeart/2005/8/layout/hList1"/>
    <dgm:cxn modelId="{1115CD32-9AF2-4D44-9B14-2C353E1D438E}" type="presOf" srcId="{95256F07-ABC6-4231-982D-C53FEFA2FA18}" destId="{3F1D3212-3224-488D-86DC-6BE562C2F856}" srcOrd="0" destOrd="0" presId="urn:microsoft.com/office/officeart/2005/8/layout/hList1"/>
    <dgm:cxn modelId="{EDD0615B-B07E-42FA-B656-829483D5C775}" srcId="{41CF2C26-A3B1-412F-9509-8C041D3AD3FC}" destId="{EC262C46-8114-45E6-8C3C-846AA44B38A7}" srcOrd="0" destOrd="0" parTransId="{97F92829-188D-4684-BF52-339B17A74690}" sibTransId="{BFC78D91-374F-4691-A3AB-6E36FD4AB9D2}"/>
    <dgm:cxn modelId="{78278241-EB1F-4FA1-BFD4-992A6E8A9B96}" srcId="{95256F07-ABC6-4231-982D-C53FEFA2FA18}" destId="{C56E60FA-FAC0-49E2-AA0C-C91BD64A4B55}" srcOrd="5" destOrd="0" parTransId="{F91AFDAE-FA00-4682-8530-786AC9C12E66}" sibTransId="{17E9452E-EBE9-4305-AE4F-297A7C9A0249}"/>
    <dgm:cxn modelId="{DE733D4B-B8AC-493A-AC4A-51363DD6E304}" srcId="{41CF2C26-A3B1-412F-9509-8C041D3AD3FC}" destId="{6B93FABF-A2DA-4B78-9C74-2E5689DF0AA1}" srcOrd="2" destOrd="0" parTransId="{CF1E1EFF-513B-4F0F-AE86-C09D41EDB9B3}" sibTransId="{45159B0B-2D72-4DC0-98E9-A9E409E4E14C}"/>
    <dgm:cxn modelId="{F26E174D-5F85-416F-98FE-7B364A71E39B}" type="presOf" srcId="{E54F7260-EBEB-4860-859C-D6CA611DFB58}" destId="{796DA2DB-D35D-413C-90BF-B81EC4E854C6}" srcOrd="0" destOrd="0" presId="urn:microsoft.com/office/officeart/2005/8/layout/hList1"/>
    <dgm:cxn modelId="{5935C053-BCB3-4533-97E2-19CD424BA5B0}" srcId="{41CF2C26-A3B1-412F-9509-8C041D3AD3FC}" destId="{0B3295FA-BA49-42A8-A382-014F00E8DDAD}" srcOrd="3" destOrd="0" parTransId="{A776333D-C0C3-48A6-AF3F-464A3DA3A26D}" sibTransId="{6689545F-59EF-4F8D-875F-DED08075ED1E}"/>
    <dgm:cxn modelId="{4B22AC54-8CE7-46C6-9EB4-42F19A0C404A}" srcId="{95256F07-ABC6-4231-982D-C53FEFA2FA18}" destId="{BBAC05E6-3F2D-4CD9-AE5C-243DFF933270}" srcOrd="2" destOrd="0" parTransId="{EFF5F224-A281-4531-97A4-6A6B9A9C7522}" sibTransId="{5E2AC089-F51D-4986-953C-F98B4FB65CEA}"/>
    <dgm:cxn modelId="{E81FE585-BEB6-48B8-8C13-25E85514A6D3}" type="presOf" srcId="{0B3295FA-BA49-42A8-A382-014F00E8DDAD}" destId="{A8C07EFC-374F-43A5-9FEE-557C2A85111C}" srcOrd="0" destOrd="3" presId="urn:microsoft.com/office/officeart/2005/8/layout/hList1"/>
    <dgm:cxn modelId="{9BEBED91-82FF-4497-8E40-D2B1A2DB786E}" type="presOf" srcId="{A680A094-619D-463C-AA7D-9632C5C40C7C}" destId="{CD7A2280-6449-46FD-8DB0-C01EB847BA93}" srcOrd="0" destOrd="3" presId="urn:microsoft.com/office/officeart/2005/8/layout/hList1"/>
    <dgm:cxn modelId="{E17EB999-B6F8-4D96-8760-A214E4E53E46}" type="presOf" srcId="{C56E60FA-FAC0-49E2-AA0C-C91BD64A4B55}" destId="{CD7A2280-6449-46FD-8DB0-C01EB847BA93}" srcOrd="0" destOrd="5" presId="urn:microsoft.com/office/officeart/2005/8/layout/hList1"/>
    <dgm:cxn modelId="{11254D9F-7178-4E22-A07C-548B0DE20EE2}" type="presOf" srcId="{A5A32C30-0F70-4541-B40D-44BD9CFB097D}" destId="{CD7A2280-6449-46FD-8DB0-C01EB847BA93}" srcOrd="0" destOrd="1" presId="urn:microsoft.com/office/officeart/2005/8/layout/hList1"/>
    <dgm:cxn modelId="{8AF051A6-BC89-444F-ADB3-DC861B47F9D6}" srcId="{95256F07-ABC6-4231-982D-C53FEFA2FA18}" destId="{A680A094-619D-463C-AA7D-9632C5C40C7C}" srcOrd="3" destOrd="0" parTransId="{867620D8-8D38-42B4-8359-99A8F0A69328}" sibTransId="{E29E1BE7-D8B5-4167-B7FF-C7A2EE95D5BF}"/>
    <dgm:cxn modelId="{7311F2BA-35C3-4DF9-B39A-A4C739E0BC10}" type="presOf" srcId="{41CF2C26-A3B1-412F-9509-8C041D3AD3FC}" destId="{F44BD994-644B-42C5-B9C6-607D48BDED42}" srcOrd="0" destOrd="0" presId="urn:microsoft.com/office/officeart/2005/8/layout/hList1"/>
    <dgm:cxn modelId="{44FD8BBC-C0D7-47EC-979E-DF94922C7822}" type="presOf" srcId="{72984613-A046-4956-AD05-F9AD3877F72B}" destId="{A8C07EFC-374F-43A5-9FEE-557C2A85111C}" srcOrd="0" destOrd="1" presId="urn:microsoft.com/office/officeart/2005/8/layout/hList1"/>
    <dgm:cxn modelId="{60E8ACE1-1976-4F28-AF1C-48403C645E2D}" srcId="{95256F07-ABC6-4231-982D-C53FEFA2FA18}" destId="{05535314-96FE-40EF-BCCD-C77B4F74F573}" srcOrd="4" destOrd="0" parTransId="{BC93BF3A-B182-4ED1-AD58-951B5E85C465}" sibTransId="{D3D62D15-8CCF-412B-B195-458108882A57}"/>
    <dgm:cxn modelId="{50DACCF1-6AFB-4213-9057-7AD1AC28B09D}" type="presOf" srcId="{E0AD82D0-1F4A-47D2-9CC6-226D02B81630}" destId="{CD7A2280-6449-46FD-8DB0-C01EB847BA93}" srcOrd="0" destOrd="0" presId="urn:microsoft.com/office/officeart/2005/8/layout/hList1"/>
    <dgm:cxn modelId="{31055C4F-3EAD-49F0-A214-2F8B4CA5EFA3}" type="presParOf" srcId="{796DA2DB-D35D-413C-90BF-B81EC4E854C6}" destId="{9CC76ED5-5CC7-43D1-BAD8-431EF9524CF2}" srcOrd="0" destOrd="0" presId="urn:microsoft.com/office/officeart/2005/8/layout/hList1"/>
    <dgm:cxn modelId="{F2326177-BD41-40DC-B95A-6C62C62A56CA}" type="presParOf" srcId="{9CC76ED5-5CC7-43D1-BAD8-431EF9524CF2}" destId="{3F1D3212-3224-488D-86DC-6BE562C2F856}" srcOrd="0" destOrd="0" presId="urn:microsoft.com/office/officeart/2005/8/layout/hList1"/>
    <dgm:cxn modelId="{4E7E0B94-FE52-43BC-AC01-6CC64178F86D}" type="presParOf" srcId="{9CC76ED5-5CC7-43D1-BAD8-431EF9524CF2}" destId="{CD7A2280-6449-46FD-8DB0-C01EB847BA93}" srcOrd="1" destOrd="0" presId="urn:microsoft.com/office/officeart/2005/8/layout/hList1"/>
    <dgm:cxn modelId="{6709C987-0A7F-4ED6-97D1-6E36C99614E0}" type="presParOf" srcId="{796DA2DB-D35D-413C-90BF-B81EC4E854C6}" destId="{6207D907-CC9C-4A25-886A-5460B561639E}" srcOrd="1" destOrd="0" presId="urn:microsoft.com/office/officeart/2005/8/layout/hList1"/>
    <dgm:cxn modelId="{E2BAB1A5-8D2F-4208-A2F0-E77A5078956A}" type="presParOf" srcId="{796DA2DB-D35D-413C-90BF-B81EC4E854C6}" destId="{B5830142-DFAA-4963-984D-C3EC779E7907}" srcOrd="2" destOrd="0" presId="urn:microsoft.com/office/officeart/2005/8/layout/hList1"/>
    <dgm:cxn modelId="{AD2A51C0-1AD3-40C9-BD8F-D373FFB3CAF2}" type="presParOf" srcId="{B5830142-DFAA-4963-984D-C3EC779E7907}" destId="{F44BD994-644B-42C5-B9C6-607D48BDED42}" srcOrd="0" destOrd="0" presId="urn:microsoft.com/office/officeart/2005/8/layout/hList1"/>
    <dgm:cxn modelId="{6145C483-3022-4947-86B2-35A5A241C50D}" type="presParOf" srcId="{B5830142-DFAA-4963-984D-C3EC779E7907}" destId="{A8C07EFC-374F-43A5-9FEE-557C2A8511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D3212-3224-488D-86DC-6BE562C2F856}">
      <dsp:nvSpPr>
        <dsp:cNvPr id="0" name=""/>
        <dsp:cNvSpPr/>
      </dsp:nvSpPr>
      <dsp:spPr>
        <a:xfrm>
          <a:off x="6017" y="229974"/>
          <a:ext cx="2473029" cy="52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PUNTI DI FORZA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NUTRACEUTICI</a:t>
          </a:r>
        </a:p>
      </dsp:txBody>
      <dsp:txXfrm>
        <a:off x="6017" y="229974"/>
        <a:ext cx="2473029" cy="521704"/>
      </dsp:txXfrm>
    </dsp:sp>
    <dsp:sp modelId="{CD7A2280-6449-46FD-8DB0-C01EB847BA93}">
      <dsp:nvSpPr>
        <dsp:cNvPr id="0" name=""/>
        <dsp:cNvSpPr/>
      </dsp:nvSpPr>
      <dsp:spPr>
        <a:xfrm>
          <a:off x="0" y="977489"/>
          <a:ext cx="2481885" cy="3020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Prevenzione delle malattie croniche;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Minori effetti collaterali;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Facilità di sviluppo e commercializzazione;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Origine naturale;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Accesso facile senza prescrizione;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Facilità di sviluppo e commercializzazione rispetto al farmaco, richiede un minore investimento, minore tempo, e iter burocratico facilitato;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77489"/>
        <a:ext cx="2481885" cy="3020351"/>
      </dsp:txXfrm>
    </dsp:sp>
    <dsp:sp modelId="{F44BD994-644B-42C5-B9C6-607D48BDED42}">
      <dsp:nvSpPr>
        <dsp:cNvPr id="0" name=""/>
        <dsp:cNvSpPr/>
      </dsp:nvSpPr>
      <dsp:spPr>
        <a:xfrm>
          <a:off x="2681937" y="209084"/>
          <a:ext cx="2355355" cy="56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PUNTI DI DEBOLEZZA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 NUTRACEUTICI</a:t>
          </a:r>
        </a:p>
      </dsp:txBody>
      <dsp:txXfrm>
        <a:off x="2681937" y="209084"/>
        <a:ext cx="2355355" cy="561619"/>
      </dsp:txXfrm>
    </dsp:sp>
    <dsp:sp modelId="{A8C07EFC-374F-43A5-9FEE-557C2A85111C}">
      <dsp:nvSpPr>
        <dsp:cNvPr id="0" name=""/>
        <dsp:cNvSpPr/>
      </dsp:nvSpPr>
      <dsp:spPr>
        <a:xfrm>
          <a:off x="2673881" y="1000685"/>
          <a:ext cx="2355355" cy="299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Evidenze scientifiche spesso limitate;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Regolamentazione meno rigorosa dei farmaci;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Possibili aspettative irrealistiche;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Scarsa o nulla innovatività delle formulazioni presenti sul mercato, prodotte spesso come copie di altri nutraceutici da aziende terziste;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Grande concorrenza, saturazione del mercato, scarsa visibilità delle piccole aziende, bassa difendibilità della proprietà intellettuale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3881" y="1000685"/>
        <a:ext cx="2355355" cy="299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D3212-3224-488D-86DC-6BE562C2F856}">
      <dsp:nvSpPr>
        <dsp:cNvPr id="0" name=""/>
        <dsp:cNvSpPr/>
      </dsp:nvSpPr>
      <dsp:spPr>
        <a:xfrm>
          <a:off x="0" y="539946"/>
          <a:ext cx="2363450" cy="731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PUNTI DI FORZA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COSMECEUTICI</a:t>
          </a:r>
        </a:p>
      </dsp:txBody>
      <dsp:txXfrm>
        <a:off x="0" y="539946"/>
        <a:ext cx="2363450" cy="731129"/>
      </dsp:txXfrm>
    </dsp:sp>
    <dsp:sp modelId="{CD7A2280-6449-46FD-8DB0-C01EB847BA93}">
      <dsp:nvSpPr>
        <dsp:cNvPr id="0" name=""/>
        <dsp:cNvSpPr/>
      </dsp:nvSpPr>
      <dsp:spPr>
        <a:xfrm>
          <a:off x="0" y="1393440"/>
          <a:ext cx="2366917" cy="24469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Benefici estetici visibili;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Contengono principi attivi funzionali;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Azione preventiva e complementare;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 Uso topico e localizzato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93440"/>
        <a:ext cx="2366917" cy="2446933"/>
      </dsp:txXfrm>
    </dsp:sp>
    <dsp:sp modelId="{F44BD994-644B-42C5-B9C6-607D48BDED42}">
      <dsp:nvSpPr>
        <dsp:cNvPr id="0" name=""/>
        <dsp:cNvSpPr/>
      </dsp:nvSpPr>
      <dsp:spPr>
        <a:xfrm>
          <a:off x="2516191" y="464573"/>
          <a:ext cx="2171733" cy="75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PUNTI DI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DEBOLEZZA  COSMECEUTICI</a:t>
          </a:r>
        </a:p>
      </dsp:txBody>
      <dsp:txXfrm>
        <a:off x="2516191" y="464573"/>
        <a:ext cx="2171733" cy="756589"/>
      </dsp:txXfrm>
    </dsp:sp>
    <dsp:sp modelId="{A8C07EFC-374F-43A5-9FEE-557C2A85111C}">
      <dsp:nvSpPr>
        <dsp:cNvPr id="0" name=""/>
        <dsp:cNvSpPr/>
      </dsp:nvSpPr>
      <dsp:spPr>
        <a:xfrm>
          <a:off x="2538824" y="1371498"/>
          <a:ext cx="2250991" cy="2592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Non esiste una definizione legale univoca: sono considerati cosmetici, non farmaci;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Efficacia clinica spesso non dimostrata;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 Aspettative superiori alla realtà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8824" y="1371498"/>
        <a:ext cx="2250991" cy="2592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830F-7D3E-48D0-9064-ED24880AF99F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2E92-08B9-436B-B4FD-93A468E73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2E92-08B9-436B-B4FD-93A468E73B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2E92-08B9-436B-B4FD-93A468E73BD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4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855BF-47DF-7183-8B83-A8DA04FE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9A1BB7-A180-08AE-444B-B6A1EFE9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D350F-4E81-1847-2014-DAAD3280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7D5E23-D2EC-8955-1056-6C9A707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80C3C-FBF8-2962-E75F-1683F28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3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763F0-C1D7-F2E6-8596-B3FC63B6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06A63-3BBD-D0B6-E0A0-D6078B3C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6EC8B7-5D19-519C-3DF1-03C6D1E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076BE-BABA-072F-3551-FF320220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F0448-40FE-18B7-F3F6-1481130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7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B2761D-09F4-C639-0ED7-1117741BE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CA5173-0BEE-8DA2-07A0-270918F2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79E8-7A90-D4F5-3C53-6F731CAE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0B3C3-5A15-BC92-9192-30B78F02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57B60-0665-1CCD-C6B8-5C2A664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3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B841B-5CF7-D3DB-6EE0-D2904F38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3E53D-1C68-1128-FB7A-CCA78C3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A520E-BC54-FA7E-337F-F1AFB86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0B55F-92C4-D55D-DE8F-A6389E9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6AA64-0AD2-B1DF-8E75-F1D2ADF0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AF934-AAB4-4AEF-CDC4-4BAEBCAD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DDB36-A235-811B-84ED-56A9FDD5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7F1E0-F6AB-D4EC-C994-8A59EF1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8A964-C149-2ABC-DF00-E38320E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96376-28F2-7912-E447-C8138C0D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525F2-A858-F9C1-2AC5-CF42A3E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BBA2D-37CF-65BD-EC2A-A9B8E37DE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2A451-D172-1FEE-A1A0-97FCE48D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98F44-B017-EE37-F649-9FD27CA7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CA5B4-53F9-F776-0026-EEA9C2F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06025-AADF-FEFA-246A-E8168CF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34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D85F1-428F-024E-62BA-88827DD6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31EAF1-F66A-F3FB-9260-DF433EB4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CDDD34-350C-52D4-C634-0C509BE3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3E7B93-9870-C960-957E-8F82D130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47CB24-0EB5-0662-5FB0-A9006AB9C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E8068-E0B3-D003-040B-7A8EB07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F565E2-BDC0-1487-0AC0-A0B640E0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C75235-8A3C-C63B-C8EC-A04C136F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7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13630-6AEB-B47C-0759-D6916276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EF25B-5F4E-2248-49B0-02E4D720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EFD821-676D-8E5C-0157-C6ADE790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5C358-E637-891C-71EF-3D93BCA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47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E683B8-BF08-7826-0426-E76A78FB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FD1DA1-756B-6AFF-D782-855F9FFF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3F2351-2EB6-988E-88D9-7A5A9846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4D0FA-F79D-5FFB-7241-3FDF685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D5772-B85D-D286-CF93-5DAEBC9D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AA8F3-4577-D0DE-9BE7-844105CB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1CB14F-4577-7CB2-0558-BDC55004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4279E-C936-6432-D98A-CAE5EA81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16F56A-AD0C-1636-B99F-C5AA69C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4638A-E172-6B72-35BA-51D928F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4263F5-157A-B73A-768A-B96C19E51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CF097B-3DF2-D5E4-1307-33B21C53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C600D4-7C14-8C5C-F97B-09CC5D99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B0C2A-5EBB-1949-6B35-4DD62D9B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888DAA-E8A0-0509-AC43-67B4B4D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F7568D-209B-91FE-AACB-849353E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838DA-169D-05ED-0B70-3D4764FE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DF602-123F-01CA-6FF8-C3063F19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E19FA-5BBD-4B10-A244-F56D0AD0F148}" type="datetimeFigureOut">
              <a:rPr lang="it-IT" smtClean="0"/>
              <a:t>31/07/2025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FD111-98E5-732A-9C11-CCC1BC38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4DA4CC-3C5F-406A-7F16-D030AC8D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an.celia@unich.it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stefanucci@unich.it" TargetMode="External"/><Relationship Id="rId11" Type="http://schemas.openxmlformats.org/officeDocument/2006/relationships/image" Target="../media/image39.jpg"/><Relationship Id="rId5" Type="http://schemas.openxmlformats.org/officeDocument/2006/relationships/hyperlink" Target="mailto:adriano.mollica@unich.it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27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yrh4yqxwbM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3" Type="http://schemas.openxmlformats.org/officeDocument/2006/relationships/hyperlink" Target="https://www.fortunebusinessinsights.com/cosmeceuticals-market-102521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hyperlink" Target="https://www.integratoriesalut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16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0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SPIN-OFF E START UP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UNIVERSITA’ G.D’ANNUNZIO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5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810514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TRL/Call to action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971550" y="1154430"/>
            <a:ext cx="3562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905648" y="1852151"/>
            <a:ext cx="8138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Sviluppo scientifico, validazione e commercializzazione di formulazioni ad uso topico, o orale come integratori e nutraceutici, alimenti funzionali, integratori sportivi, cosmetici e cosmeceutici per migliorare le performance fisiche, la compliance e lo stato di salute in soggetti giovani ed anziani. Tutte queste formulazioni avranno come target quello di coadiuvare i trattamenti terapeutici convenzionali per la prevenzione di diverse patologie con particolare riferimento alle sindromi dismetaboliche, l’invecchiamento, ed il trofismo dei tessuti. Si stima che il mercato globale della nutraceutica e cosmeceutica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CAGR del 9,1%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 2024 al 2030, mentre per i cosmeceutici  si prevede un CARG del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dell’8,9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 2018 al 2026 ).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5A1E62-86CF-67AB-F1DE-9C86BE15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31" y="5609386"/>
            <a:ext cx="2651990" cy="9416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9B1BB4-36C6-8D2B-D728-3BA7BA7D8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86" y="5660894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C140B3-3F9E-1213-FE2A-61E0ACA2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778" y="5818036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7 contorno">
            <a:extLst>
              <a:ext uri="{FF2B5EF4-FFF2-40B4-BE49-F238E27FC236}">
                <a16:creationId xmlns:a16="http://schemas.microsoft.com/office/drawing/2014/main" id="{323ACA11-92C3-1D6F-64B8-BC8356CD9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" y="2826112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DA85A18-0427-4B2F-AF3C-26D7DD686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75" y="5566711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C29FAF6-BC56-08B4-8F52-0290037E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86" y="5814339"/>
            <a:ext cx="1432684" cy="5243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B615A6-1325-30AE-C54C-72F7281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88" y="5769443"/>
            <a:ext cx="3225064" cy="804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7095B5-0611-139F-8000-EDA0B90A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745" y="5769443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5324E2-9EDD-5CCD-6C63-6E5C677E9640}"/>
              </a:ext>
            </a:extLst>
          </p:cNvPr>
          <p:cNvSpPr txBox="1"/>
          <p:nvPr/>
        </p:nvSpPr>
        <p:spPr>
          <a:xfrm>
            <a:off x="6230538" y="1326014"/>
            <a:ext cx="512342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2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Adriano Mollica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 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Ordinario di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Chimica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Farmaceutica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presso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il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Dipartimento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di Farmacia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dell’Università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degli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studi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di Chieti-Pescara</a:t>
            </a:r>
          </a:p>
          <a:p>
            <a:endParaRPr lang="it-IT" sz="1200" b="1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474747"/>
                </a:solidFill>
                <a:latin typeface="Arial" panose="020B0604020202020204" pitchFamily="34" charset="0"/>
                <a:hlinkClick r:id="rId5"/>
              </a:rPr>
              <a:t>adriano.mollica@unich.it</a:t>
            </a:r>
            <a:r>
              <a:rPr lang="it-IT" sz="1200" dirty="0">
                <a:solidFill>
                  <a:srgbClr val="474747"/>
                </a:solidFill>
                <a:latin typeface="Arial" panose="020B0604020202020204" pitchFamily="34" charset="0"/>
              </a:rPr>
              <a:t> </a:t>
            </a:r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3BE607-F9B1-4B30-D714-9EA204737146}"/>
              </a:ext>
            </a:extLst>
          </p:cNvPr>
          <p:cNvSpPr txBox="1"/>
          <p:nvPr/>
        </p:nvSpPr>
        <p:spPr>
          <a:xfrm>
            <a:off x="427375" y="1267376"/>
            <a:ext cx="501817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1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Azzurra Stefanucci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CEO di SCM Nutraceutici Universitari S.r.l e Ricercatrice in chimica degli alimenti presso il Dipartimento di Farmacia dell’Università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di Chieti-Pescara .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>
                <a:solidFill>
                  <a:srgbClr val="767676"/>
                </a:solidFill>
                <a:latin typeface="Arial" panose="020B0604020202020204" pitchFamily="34" charset="0"/>
                <a:hlinkClick r:id="rId6"/>
              </a:rPr>
              <a:t>a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6"/>
              </a:rPr>
              <a:t>.stefanucci@unich.it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742C0D-7CBB-AAEB-F0B1-D20050D9F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14" y="5632584"/>
            <a:ext cx="1088394" cy="102695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B79BFA-A70B-D924-3C85-3AB96BA629E4}"/>
              </a:ext>
            </a:extLst>
          </p:cNvPr>
          <p:cNvSpPr txBox="1"/>
          <p:nvPr/>
        </p:nvSpPr>
        <p:spPr>
          <a:xfrm>
            <a:off x="3219222" y="3706177"/>
            <a:ext cx="5873191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3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Christian Celia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Professore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associato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in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tecnologia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Farmaceutica</a:t>
            </a:r>
            <a:r>
              <a:rPr lang="en-US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presso il Dipartimento di Farmacia dell’Università degli studi G.d’Annunzio di Chieti-Pescara  e Chief Innovation Officer di SCM Nutraceutici Universitari s.r.l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>
                <a:latin typeface="Century Gothic" panose="020B0502020202020204" pitchFamily="34" charset="0"/>
                <a:hlinkClick r:id="rId8"/>
              </a:rPr>
              <a:t>christian.celia@unich.it</a:t>
            </a:r>
            <a:endParaRPr lang="it-IT" sz="1200" dirty="0"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B211C2F-61B9-BD03-D42D-28D8F7DC48D6}"/>
              </a:ext>
            </a:extLst>
          </p:cNvPr>
          <p:cNvSpPr/>
          <p:nvPr/>
        </p:nvSpPr>
        <p:spPr>
          <a:xfrm>
            <a:off x="9992628" y="362990"/>
            <a:ext cx="1674723" cy="1674723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E5C1830-5041-57A1-3F22-1DD5D35EA161}"/>
              </a:ext>
            </a:extLst>
          </p:cNvPr>
          <p:cNvSpPr/>
          <p:nvPr/>
        </p:nvSpPr>
        <p:spPr>
          <a:xfrm rot="16200000">
            <a:off x="4049654" y="512444"/>
            <a:ext cx="1689394" cy="1283971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5723762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670939D-D6F3-3C7A-C86F-C48B73B76EAB}"/>
              </a:ext>
            </a:extLst>
          </p:cNvPr>
          <p:cNvSpPr/>
          <p:nvPr/>
        </p:nvSpPr>
        <p:spPr>
          <a:xfrm>
            <a:off x="7917366" y="3071708"/>
            <a:ext cx="1432684" cy="1471830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GRAZIE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F9C16-3F18-B85C-9D7A-759CDBA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4" y="1022530"/>
            <a:ext cx="7157806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36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Nutraceutici</a:t>
            </a:r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Universitari</a:t>
            </a:r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endParaRPr lang="en-US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A20B27-52D7-A57A-70C1-C777DB6A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6C21B-2B27-79B2-0F61-63B4B9D1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58" y="2308756"/>
            <a:ext cx="2192508" cy="20687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B09E47-4BA9-716B-F536-895D51F8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26" y="5973141"/>
            <a:ext cx="1432684" cy="5243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768182-226A-9100-93CD-1D287F71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936" y="5832921"/>
            <a:ext cx="3225064" cy="8047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77FD0-57D1-15AB-67FC-B1637232E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4" y="5867933"/>
            <a:ext cx="2656543" cy="8900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85AC3E-B47B-121D-C2FB-E39790B094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78" y="2640591"/>
            <a:ext cx="2797217" cy="20720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9E9733F-A409-835E-D7B6-F1CD416A5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641" y="2308756"/>
            <a:ext cx="2090512" cy="2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17" y="1005254"/>
            <a:ext cx="6699923" cy="491228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Profilo</a:t>
            </a:r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SCM Nutraceutici Universitari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– “SCM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Nutraver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®” è uno Spin-off autorizzato dell’Università degli Studi “G. d’Annunzio” di Chieti – Pescara costituitosi nel 2024 che progetta e produce nutraceutici innovativi, cosmeceutici e dispositivi medici.  </a:t>
            </a:r>
          </a:p>
          <a:p>
            <a:pPr algn="just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L’attività scientifica dello spin-off universitario è finalizzata alla progettazione e produzione di nutraceutici innovativi, ivi comprese bevande funzionali,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superfoods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energy drink, integratori alimentari innovativi, cosmetici, cosmeceutici, dispositivi medici, alimenti funzionali utilizzati come rigeneranti, tonificanti, e per uso sportivo, sulla base dell’attività di ricerca svolta dal gruppo e loro commercializzazione.</a:t>
            </a:r>
          </a:p>
          <a:p>
            <a:pPr algn="just">
              <a:lnSpc>
                <a:spcPct val="120000"/>
              </a:lnSpc>
            </a:pPr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it-IT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Lo Spin-off svolge i seguenti servizi in conto terzi: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Studi focalizzati su argomenti specifici relativamente ad analisi in HPLC e Liquido Massa;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Analisi NMR;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Analisi quali-quantitative del contenuto di amminoacidi;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Progettazione e caratterizzazione di Nutraceutici;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Prototipazione e caratterizzazione di Cosmetici, Cosmeceutici e Nutraceutici;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• Analisi chimico-fisiche legate alla caratterizzazione dei materiali e dei prodotti/prototipi da essi derivati. </a:t>
            </a:r>
          </a:p>
          <a:p>
            <a:pPr algn="just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 Web: </a:t>
            </a:r>
            <a:r>
              <a:rPr lang="it-IT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https://www.scm-nutraceutici.it/</a:t>
            </a:r>
          </a:p>
          <a:p>
            <a:pPr algn="just"/>
            <a:endParaRPr lang="it-IT" sz="22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0A9D891-5100-1C04-2E5D-1B49F8E40308}"/>
              </a:ext>
            </a:extLst>
          </p:cNvPr>
          <p:cNvSpPr txBox="1">
            <a:spLocks/>
          </p:cNvSpPr>
          <p:nvPr/>
        </p:nvSpPr>
        <p:spPr>
          <a:xfrm>
            <a:off x="6242180" y="3404422"/>
            <a:ext cx="54711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394C58D-174D-A461-BA2C-5D9A6C4A9505}"/>
              </a:ext>
            </a:extLst>
          </p:cNvPr>
          <p:cNvSpPr txBox="1">
            <a:spLocks/>
          </p:cNvSpPr>
          <p:nvPr/>
        </p:nvSpPr>
        <p:spPr>
          <a:xfrm>
            <a:off x="275217" y="4573861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400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0C3AE51-3584-D913-1D75-1131A288AFAD}"/>
              </a:ext>
            </a:extLst>
          </p:cNvPr>
          <p:cNvSpPr txBox="1">
            <a:spLocks/>
          </p:cNvSpPr>
          <p:nvPr/>
        </p:nvSpPr>
        <p:spPr>
          <a:xfrm>
            <a:off x="6771695" y="1239162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RIASSUNTIVO DELL’INVENZIONE:</a:t>
            </a:r>
          </a:p>
          <a:p>
            <a:pPr algn="l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DBDAE35-E551-DE9C-335F-E4FB998DABB0}"/>
              </a:ext>
            </a:extLst>
          </p:cNvPr>
          <p:cNvSpPr txBox="1">
            <a:spLocks/>
          </p:cNvSpPr>
          <p:nvPr/>
        </p:nvSpPr>
        <p:spPr>
          <a:xfrm>
            <a:off x="275217" y="295435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Descrizione</a:t>
            </a:r>
          </a:p>
          <a:p>
            <a:pPr algn="l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D6F8C6F-D3F3-5AD3-2084-8AC736D9A458}"/>
              </a:ext>
            </a:extLst>
          </p:cNvPr>
          <p:cNvCxnSpPr>
            <a:cxnSpLocks/>
          </p:cNvCxnSpPr>
          <p:nvPr/>
        </p:nvCxnSpPr>
        <p:spPr>
          <a:xfrm>
            <a:off x="474346" y="937260"/>
            <a:ext cx="2090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2CE131-B1A2-C505-9478-38DD0E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641" y="5763430"/>
            <a:ext cx="2651990" cy="10269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30F247-537F-D495-46EC-8225A253E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149" y="5934554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A70C68-507E-E714-1E1B-82C6C4767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017" y="6138604"/>
            <a:ext cx="1432684" cy="5243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9" y="5774037"/>
            <a:ext cx="1088394" cy="102695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7F0F84-4705-AF4D-73A8-C702D620A723}"/>
              </a:ext>
            </a:extLst>
          </p:cNvPr>
          <p:cNvSpPr txBox="1"/>
          <p:nvPr/>
        </p:nvSpPr>
        <p:spPr>
          <a:xfrm>
            <a:off x="6483192" y="37765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56D55DD-8E1A-EAAE-25C4-FD43571AD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6225" y="572014"/>
            <a:ext cx="3931674" cy="2121406"/>
          </a:xfrm>
          <a:prstGeom prst="rect">
            <a:avLst/>
          </a:prstGeom>
        </p:spPr>
      </p:pic>
      <p:pic>
        <p:nvPicPr>
          <p:cNvPr id="11" name="Elementi multimediali online 10" title="SCM Nutraceutici Universitari Srl">
            <a:hlinkClick r:id="" action="ppaction://media"/>
            <a:extLst>
              <a:ext uri="{FF2B5EF4-FFF2-40B4-BE49-F238E27FC236}">
                <a16:creationId xmlns:a16="http://schemas.microsoft.com/office/drawing/2014/main" id="{916C29FE-6355-CFCE-8D38-E49A1A6DA6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55624" y="3409587"/>
            <a:ext cx="3796631" cy="21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Innovazione</a:t>
            </a:r>
            <a:endParaRPr lang="it-IT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2127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adge 1 contorno">
            <a:extLst>
              <a:ext uri="{FF2B5EF4-FFF2-40B4-BE49-F238E27FC236}">
                <a16:creationId xmlns:a16="http://schemas.microsoft.com/office/drawing/2014/main" id="{F4D79B75-6DE5-CB66-A937-9E77BFB8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50" y="2826112"/>
            <a:ext cx="914400" cy="9144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130" y="6095250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637" y="5955029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218" y="5910896"/>
            <a:ext cx="2651990" cy="8900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BCE2B4-26A9-A0EC-7DE9-A30FEF464618}"/>
              </a:ext>
            </a:extLst>
          </p:cNvPr>
          <p:cNvSpPr txBox="1"/>
          <p:nvPr/>
        </p:nvSpPr>
        <p:spPr>
          <a:xfrm>
            <a:off x="2599915" y="1804974"/>
            <a:ext cx="87805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e Sviluppo di nuovi estratti funzionali, formulazioni nutraceutiche, super foods, energy drink, alimenti funzionali, integratori per attività sportiva, nuovi cosmetici e cosmeceutici, dispostivi medici, nonché la formulazione e brevettazione di composti a polivalenza per il mantenimento dello stato di salute ottimale e per il miglioramento delle performance fisiche ed atletiche. Inoltre, lo spin-off prevede lo sviluppo di sistemi di delivery avanzati per applicazioni in campo cosmetico, nutraceutico e cosmeceutico e di dispositivi medicini a base di formulazioni e tecnologie innovative. Punti di forza di SCM Nutraceutici Universitari SRL – “SCM </a:t>
            </a:r>
            <a:r>
              <a:rPr lang="it-IT" sz="1600" dirty="0" err="1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Nutraver</a:t>
            </a:r>
            <a:r>
              <a:rPr lang="it-IT" sz="1600" dirty="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®” sono lo sviluppo scientifico, la validazione e commercializzazione di integratori e nutraceutici, alimenti funzionali, integratori sportivi, cosmetici e cosmeceutici per migliorare le performance fisiche e mentali, la compliance e lo stato di salute in soggetti giovani ed anziani. Tutte queste formulazioni avranno come target quello di coadiuvare i trattamenti terapeutici convenzionali per la prevenzione di diverse patologie con particolare riferimento alle sindromi dismetaboliche, l’invecchiamento, ed il trofismo dei tessuti.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45184E-ECEA-3443-6686-FA5AF6AB4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10" y="5732819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Mercato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531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739390" y="794702"/>
            <a:ext cx="93130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dimensione del mercato globale degli integratori alimentari è stata valutata 177,50 miliardi di dollari nel 2023 e si prevede che crescerà a un CAGR del 9,1% dal 2024 al 2030, mentre per i cosmeceutici  si prevede un CARG del dell’8,9 dal 2018 al 2026 ).</a:t>
            </a:r>
          </a:p>
          <a:p>
            <a:pPr algn="just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://www.integratoriesalute.org/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kern="150" dirty="0">
                <a:latin typeface="Arial" panose="020B0604020202020204" pitchFamily="34" charset="0"/>
                <a:ea typeface="Aptos"/>
                <a:cs typeface="Arial" panose="020B0604020202020204" pitchFamily="34" charset="0"/>
                <a:hlinkClick r:id="rId3"/>
              </a:rPr>
              <a:t>https://www.fortunebusinessinsights.com/cosmeceuticals-market-102521</a:t>
            </a:r>
            <a:r>
              <a:rPr lang="en-US" kern="15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E2223BE-18CF-2BD0-AC7B-29E050ED9D20}"/>
              </a:ext>
            </a:extLst>
          </p:cNvPr>
          <p:cNvSpPr txBox="1"/>
          <p:nvPr/>
        </p:nvSpPr>
        <p:spPr>
          <a:xfrm>
            <a:off x="4334799" y="5105806"/>
            <a:ext cx="1101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9,1 %</a:t>
            </a:r>
            <a:endParaRPr lang="en-GB" sz="3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855" y="6095250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953" y="5955029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544" y="5869678"/>
            <a:ext cx="2651990" cy="890093"/>
          </a:xfrm>
          <a:prstGeom prst="rect">
            <a:avLst/>
          </a:prstGeom>
        </p:spPr>
      </p:pic>
      <p:pic>
        <p:nvPicPr>
          <p:cNvPr id="2" name="Elemento grafico 1" descr="Badge contorno">
            <a:extLst>
              <a:ext uri="{FF2B5EF4-FFF2-40B4-BE49-F238E27FC236}">
                <a16:creationId xmlns:a16="http://schemas.microsoft.com/office/drawing/2014/main" id="{82CC10D2-64B8-0C9B-BF5D-A270447FF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270" y="2927394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0AB7EF-E9D1-4F5B-97D4-4ED1C7180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59" y="5774037"/>
            <a:ext cx="1088394" cy="10269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AEB6A60-B760-CAE6-E638-EA71A07BC8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97" y="2473838"/>
            <a:ext cx="4169415" cy="25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co 1">
            <a:extLst>
              <a:ext uri="{FF2B5EF4-FFF2-40B4-BE49-F238E27FC236}">
                <a16:creationId xmlns:a16="http://schemas.microsoft.com/office/drawing/2014/main" id="{098D7185-C5CB-F10C-6276-852D53DE9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918638"/>
              </p:ext>
            </p:extLst>
          </p:nvPr>
        </p:nvGraphicFramePr>
        <p:xfrm>
          <a:off x="7288986" y="2541290"/>
          <a:ext cx="3885744" cy="256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11" imgW="4682134" imgH="2853175" progId="Excel.Chart.8">
                  <p:embed/>
                </p:oleObj>
              </mc:Choice>
              <mc:Fallback>
                <p:oleObj name="Chart" r:id="rId11" imgW="4682134" imgH="2853175" progId="Excel.Chart.8">
                  <p:embed/>
                  <p:pic>
                    <p:nvPicPr>
                      <p:cNvPr id="22534" name="Grafico 1">
                        <a:extLst>
                          <a:ext uri="{FF2B5EF4-FFF2-40B4-BE49-F238E27FC236}">
                            <a16:creationId xmlns:a16="http://schemas.microsoft.com/office/drawing/2014/main" id="{757C27FC-37F7-30F5-52EE-39333DF874A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986" y="2541290"/>
                        <a:ext cx="3885744" cy="256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 11" descr="Arrow: Straight with solid fill">
            <a:extLst>
              <a:ext uri="{FF2B5EF4-FFF2-40B4-BE49-F238E27FC236}">
                <a16:creationId xmlns:a16="http://schemas.microsoft.com/office/drawing/2014/main" id="{C5826BD2-5387-2E9D-AAC2-F5220BC996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632667" y="5054175"/>
            <a:ext cx="702132" cy="702132"/>
          </a:xfrm>
          <a:prstGeom prst="rect">
            <a:avLst/>
          </a:prstGeom>
        </p:spPr>
      </p:pic>
      <p:pic>
        <p:nvPicPr>
          <p:cNvPr id="10" name="Graphic 11" descr="Arrow: Straight with solid fill">
            <a:extLst>
              <a:ext uri="{FF2B5EF4-FFF2-40B4-BE49-F238E27FC236}">
                <a16:creationId xmlns:a16="http://schemas.microsoft.com/office/drawing/2014/main" id="{FF26EF9A-718A-EF4D-DE90-422BCBC7AC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8121175" y="5054175"/>
            <a:ext cx="702132" cy="702132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2B31F9C4-5BB0-37BF-038A-EF0F7CA7260A}"/>
              </a:ext>
            </a:extLst>
          </p:cNvPr>
          <p:cNvSpPr txBox="1"/>
          <p:nvPr/>
        </p:nvSpPr>
        <p:spPr>
          <a:xfrm>
            <a:off x="9029453" y="5128242"/>
            <a:ext cx="1101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8,9 %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898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Problema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708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417523" y="1721905"/>
            <a:ext cx="8878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settore degli integratori alimentari sta vivendo un cambiamento fondamentale guidato da una crescente attenzione dei consumatori alla prevenzione sanitaria e alla gestione del benessere. Questa trasformazione è particolarmente evidente nella crescente domanda di integratori alimentari che supportano la salute immunitaria, il benessere dell’ apparato gastro-intestinale e il benessere dell’ organismo in generale. Il mercato sta assistendo a una forte tendenza verso ingredienti naturali,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-label, gluten- e soia-free, vegan.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mercato dei cosmetici a sua volta è in costante crescita, trainato da diverse esigenze dei consumatori, tra cui l'attenzione alla cura della pelle, la ricerca di prodotti naturali e sostenibili, e la crescente importanza dei prodotti avanzati per esigenze specifiche.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FA7BC0-FB0E-4794-F8F5-1C939A48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81" y="5842466"/>
            <a:ext cx="2651990" cy="8900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4B638C-CED6-565E-C905-2285C342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77" y="5885142"/>
            <a:ext cx="3225064" cy="8047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F07F53-23A8-1B94-14CB-0EAFA2FA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769" y="5999900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3 contorno">
            <a:extLst>
              <a:ext uri="{FF2B5EF4-FFF2-40B4-BE49-F238E27FC236}">
                <a16:creationId xmlns:a16="http://schemas.microsoft.com/office/drawing/2014/main" id="{64F2E8FE-4278-E44C-922A-BE9D7F048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839" y="2514600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B43476E-42CE-DABC-977B-E9B140BF6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9" y="5774037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Tecnologia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884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312670" y="2216639"/>
            <a:ext cx="9361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aspetti innovativi dello Spin-off si basano su studi di Ricerca e Sviluppo di nuovi estratti funzionali, formulazioni nutraceutiche, super foods, energy drink, alimenti funzionali, integratori, nuovi cosmetici e cosmeceutici, dispostivi medici, nonché la formulazione e brevettazione di composti a polivalenza per il mantenimento dello stato di salute ottimale e per il miglioramento delle performance fisiche e cognitive. Inoltre, lo spin-off prevede lo sviluppo di sistemi di delivery avanzati per migliorare la farmacocinetica degli estratti vegetali. Le applicazioni riguardano il campo cosmetico, nutraceutico e cosmeceutico e di dispositivi medici a base di formulazioni e tecnologie innovative.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67D74A-DF2B-5B62-78C4-59EF3808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5858963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C5518F-7F73-27FE-894F-A4B7CAB7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096" y="5774037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E0E115-5D78-D377-0E21-4309A0F5D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211" y="5774037"/>
            <a:ext cx="2651990" cy="890093"/>
          </a:xfrm>
          <a:prstGeom prst="rect">
            <a:avLst/>
          </a:prstGeom>
        </p:spPr>
      </p:pic>
      <p:pic>
        <p:nvPicPr>
          <p:cNvPr id="4" name="Elemento grafico 3" descr="Badge 4 contorno">
            <a:extLst>
              <a:ext uri="{FF2B5EF4-FFF2-40B4-BE49-F238E27FC236}">
                <a16:creationId xmlns:a16="http://schemas.microsoft.com/office/drawing/2014/main" id="{68364892-36ED-13DB-B6EA-733B0BC8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705" y="2820888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BA7986E-8041-CBD9-6AAD-FC4F5E2EF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11" y="5662932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forza e debolezza   delle attuali tecnologie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rappresentativo del brevetto:</a:t>
            </a:r>
          </a:p>
          <a:p>
            <a:pPr algn="l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857250" y="1645920"/>
            <a:ext cx="40462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555430CD-E3A6-94FF-D42E-244D577A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58" y="5858963"/>
            <a:ext cx="2651990" cy="89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59AD5C-5929-4380-F13C-1FA2904C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88" y="5746639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213763-B6BC-26D9-F680-4EE0ADB0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245" y="5858963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5 contorno">
            <a:extLst>
              <a:ext uri="{FF2B5EF4-FFF2-40B4-BE49-F238E27FC236}">
                <a16:creationId xmlns:a16="http://schemas.microsoft.com/office/drawing/2014/main" id="{1BEF56EE-5AC8-7330-F8BD-5AC2CC0D9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250" y="2882605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4D34CF4-B454-C290-105B-B59636549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9" y="5774037"/>
            <a:ext cx="1088394" cy="1026952"/>
          </a:xfrm>
          <a:prstGeom prst="rect">
            <a:avLst/>
          </a:prstGeo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5ECB225-BF91-BCAE-82AC-080165546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729480"/>
              </p:ext>
            </p:extLst>
          </p:nvPr>
        </p:nvGraphicFramePr>
        <p:xfrm>
          <a:off x="1931200" y="1748793"/>
          <a:ext cx="5170170" cy="399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202E2E98-AEF5-5519-7D0A-F0C931B37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644651"/>
              </p:ext>
            </p:extLst>
          </p:nvPr>
        </p:nvGraphicFramePr>
        <p:xfrm>
          <a:off x="7176496" y="1309823"/>
          <a:ext cx="4935792" cy="454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5071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Killer Application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3314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427914" y="1345195"/>
            <a:ext cx="8138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it-IT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Il Nuovo integratore di fibra vegetale SCM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Nutraver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® fibra, a base di psillio, crusca di riso e altri estratti vegetali, per la salute e il benessere intestinale, già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dregistrato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a breve disponibile per la commercializzazione;</a:t>
            </a:r>
          </a:p>
          <a:p>
            <a:pPr algn="just" fontAlgn="base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SCM Nutraver Focus, prodotto in fase di prototipo, vincitore del contest per Startup «Startup Constest» - 2025, promosso dalla fondazione Emblema; E’ un integratore a base vegetale che agisce migliorando la performance cognitiva, aiutando studenti e professionisti nei periodi di maggior carico di lavoro e studio. Non contiene stimolanti, non contiene prodotti di sintesi.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Sistemi di delivery avanzati per applicazioni in campo cosmetico, nutraceutico e cosmeceutico; </a:t>
            </a:r>
          </a:p>
          <a:p>
            <a:pPr algn="just" fontAlgn="base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Sviluppo di dispositivi medici a base di formulazioni e tecnologie innovative.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C53E0B-FD63-2DB5-393C-2360320E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5927724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BC7A42-AC12-D950-4D24-B3738FBB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929" y="5732634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68648D-9B22-6A79-26FB-FD32CE55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5817005"/>
            <a:ext cx="2651990" cy="890093"/>
          </a:xfrm>
          <a:prstGeom prst="rect">
            <a:avLst/>
          </a:prstGeom>
        </p:spPr>
      </p:pic>
      <p:pic>
        <p:nvPicPr>
          <p:cNvPr id="4" name="Elemento grafico 3" descr="Badge 6 contorno">
            <a:extLst>
              <a:ext uri="{FF2B5EF4-FFF2-40B4-BE49-F238E27FC236}">
                <a16:creationId xmlns:a16="http://schemas.microsoft.com/office/drawing/2014/main" id="{7B0AED91-DD2B-E05F-21C9-1B8BCF604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475" y="2660289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E538A7B-9943-6059-7E63-4D5526E37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5" y="5732634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6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44865</TotalTime>
  <Words>1315</Words>
  <Application>Microsoft Office PowerPoint</Application>
  <PresentationFormat>Widescreen</PresentationFormat>
  <Paragraphs>104</Paragraphs>
  <Slides>12</Slides>
  <Notes>2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Century Gothic</vt:lpstr>
      <vt:lpstr>Tema di Office</vt:lpstr>
      <vt:lpstr>Chart</vt:lpstr>
      <vt:lpstr>SPIN-OFF E START UP  UNIVERSITA’ G.D’ANNUNZIO</vt:lpstr>
      <vt:lpstr> SCM Nutraceutici Universitari  srl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SPIN-OFF E START UP  UNIVERSITA’ G.D’ANNUNZIO</dc:title>
  <dc:creator>Consuela Torelli</dc:creator>
  <cp:lastModifiedBy>Consuela Torelli</cp:lastModifiedBy>
  <cp:revision>58</cp:revision>
  <dcterms:created xsi:type="dcterms:W3CDTF">2024-08-19T10:14:01Z</dcterms:created>
  <dcterms:modified xsi:type="dcterms:W3CDTF">2025-07-31T10:22:49Z</dcterms:modified>
</cp:coreProperties>
</file>