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7" r:id="rId6"/>
    <p:sldId id="260" r:id="rId7"/>
    <p:sldId id="264" r:id="rId8"/>
    <p:sldId id="261" r:id="rId9"/>
    <p:sldId id="262" r:id="rId10"/>
    <p:sldId id="265" r:id="rId11"/>
    <p:sldId id="263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830F-7D3E-48D0-9064-ED24880AF99F}" type="datetimeFigureOut">
              <a:rPr lang="it-IT" smtClean="0"/>
              <a:t>23/07/2025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B2E92-08B9-436B-B4FD-93A468E73B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21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B2E92-08B9-436B-B4FD-93A468E73BD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07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E855BF-47DF-7183-8B83-A8DA04FEE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A9A1BB7-A180-08AE-444B-B6A1EFE93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BD350F-4E81-1847-2014-DAAD3280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23/07/2025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7D5E23-D2EC-8955-1056-6C9A707E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680C3C-FBF8-2962-E75F-1683F286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31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B763F0-C1D7-F2E6-8596-B3FC63B6D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306A63-3BBD-D0B6-E0A0-D6078B3CB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6EC8B7-5D19-519C-3DF1-03C6D1EB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23/07/2025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D076BE-BABA-072F-3551-FF320220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2F0448-40FE-18B7-F3F6-14811308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679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CB2761D-09F4-C639-0ED7-1117741BE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7CA5173-0BEE-8DA2-07A0-270918F20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8279E8-7A90-D4F5-3C53-6F731CAEF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23/07/2025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A0B3C3-5A15-BC92-9192-30B78F02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57B60-0665-1CCD-C6B8-5C2A664C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31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B841B-5CF7-D3DB-6EE0-D2904F38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53E53D-1C68-1128-FB7A-CCA78C3D6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AA520E-BC54-FA7E-337F-F1AFB86E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23/07/2025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B0B55F-92C4-D55D-DE8F-A6389E92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36AA64-0AD2-B1DF-8E75-F1D2ADF0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33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CAF934-AAB4-4AEF-CDC4-4BAEBCAD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3DDB36-A235-811B-84ED-56A9FDD5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07F1E0-F6AB-D4EC-C994-8A59EF151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23/07/2025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B8A964-C149-2ABC-DF00-E38320E4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396376-28F2-7912-E447-C8138C0D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29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1525F2-A858-F9C1-2AC5-CF42A3E9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7BBA2D-37CF-65BD-EC2A-A9B8E37DE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602A451-D172-1FEE-A1A0-97FCE48D7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298F44-B017-EE37-F649-9FD27CA7A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23/07/2025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CA5B4-53F9-F776-0026-EEA9C2F7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E06025-AADF-FEFA-246A-E8168CF3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34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8D85F1-428F-024E-62BA-88827DD6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31EAF1-F66A-F3FB-9260-DF433EB4A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CDDD34-350C-52D4-C634-0C509BE3F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D3E7B93-9870-C960-957E-8F82D1304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F47CB24-0EB5-0662-5FB0-A9006AB9C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49E8068-E0B3-D003-040B-7A8EB070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23/07/2025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CF565E2-BDC0-1487-0AC0-A0B640E0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C75235-8A3C-C63B-C8EC-A04C136F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27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13630-6AEB-B47C-0759-D6916276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32EF25B-5F4E-2248-49B0-02E4D720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23/07/2025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EFD821-676D-8E5C-0157-C6ADE790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F5C358-E637-891C-71EF-3D93BCAC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647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5E683B8-BF08-7826-0426-E76A78FB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23/07/2025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8FD1DA1-756B-6AFF-D782-855F9FFF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3F2351-2EB6-988E-88D9-7A5A9846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49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D4D0FA-F79D-5FFB-7241-3FDF6850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8D5772-B85D-D286-CF93-5DAEBC9D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FAA8F3-4577-D0DE-9BE7-844105CBC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1CB14F-4577-7CB2-0558-BDC55004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23/07/2025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14279E-C936-6432-D98A-CAE5EA81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16F56A-AD0C-1636-B99F-C5AA69C1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45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C4638A-E172-6B72-35BA-51D928F0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24263F5-157A-B73A-768A-B96C19E51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CF097B-3DF2-D5E4-1307-33B21C53E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C600D4-7C14-8C5C-F97B-09CC5D99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19FA-5BBD-4B10-A244-F56D0AD0F148}" type="datetimeFigureOut">
              <a:rPr lang="it-IT" smtClean="0"/>
              <a:t>23/07/2025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8B0C2A-5EBB-1949-6B35-4DD62D9B4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888DAA-E8A0-0509-AC43-67B4B4D0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0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8F7568D-209B-91FE-AACB-849353E3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9838DA-169D-05ED-0B70-3D4764FE5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4DF602-123F-01CA-6FF8-C3063F19E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6E19FA-5BBD-4B10-A244-F56D0AD0F148}" type="datetimeFigureOut">
              <a:rPr lang="it-IT" smtClean="0"/>
              <a:t>23/07/2025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6FD111-98E5-732A-9C11-CCC1BC388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4DA4CC-3C5F-406A-7F16-D030AC8DF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E14187-1971-46F0-BD74-4428E363CE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17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aria.spinelli@unich.it" TargetMode="External"/><Relationship Id="rId5" Type="http://schemas.openxmlformats.org/officeDocument/2006/relationships/hyperlink" Target="mailto:mirco.fasolo@unich.it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c.garito@libero.it" TargetMode="External"/><Relationship Id="rId5" Type="http://schemas.openxmlformats.org/officeDocument/2006/relationships/hyperlink" Target="mailto:cerratti.psy@hotmail.it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centrostudiudalab.it/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_B2WvFCuoo?feature=oembe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hyperlink" Target="https://www.insightaceanalytic.com/report/learning-disabilities-treatment-market/195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18.sv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7100CB1-7F40-9639-E8BD-CF80C2359E51}"/>
              </a:ext>
            </a:extLst>
          </p:cNvPr>
          <p:cNvSpPr/>
          <p:nvPr/>
        </p:nvSpPr>
        <p:spPr>
          <a:xfrm>
            <a:off x="627105" y="430847"/>
            <a:ext cx="7360920" cy="547497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C47029-DF98-FDA4-884A-271785C04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4435" y="904985"/>
            <a:ext cx="9144000" cy="23876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SPIN OFF E START UP </a:t>
            </a:r>
            <a:br>
              <a:rPr lang="it-IT" sz="3600" dirty="0">
                <a:solidFill>
                  <a:schemeClr val="bg1"/>
                </a:solidFill>
              </a:rPr>
            </a:br>
            <a:r>
              <a:rPr lang="it-IT" sz="3600" dirty="0">
                <a:solidFill>
                  <a:schemeClr val="bg1"/>
                </a:solidFill>
              </a:rPr>
              <a:t>UNIVERSITA’ G.’DANNUNZIO</a:t>
            </a:r>
          </a:p>
        </p:txBody>
      </p:sp>
      <p:pic>
        <p:nvPicPr>
          <p:cNvPr id="1026" name="Picture 2" descr="Università degli Studi &quot;G. d'Annunzio&quot;Chieti – Pescara">
            <a:extLst>
              <a:ext uri="{FF2B5EF4-FFF2-40B4-BE49-F238E27FC236}">
                <a16:creationId xmlns:a16="http://schemas.microsoft.com/office/drawing/2014/main" id="{B390B716-7B31-9005-0C92-6495F4DE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10" y="1995706"/>
            <a:ext cx="2268538" cy="21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1F6EDFD-EFA7-3AF5-251B-823A0D7F9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565" y="6196406"/>
            <a:ext cx="1437322" cy="5188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DF3E12D-3E24-4301-9AB2-A0F9CA12D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207" y="5934928"/>
            <a:ext cx="2656543" cy="890054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836F8F2-C1F5-B360-ABB5-CC33BB0BE4B4}"/>
              </a:ext>
            </a:extLst>
          </p:cNvPr>
          <p:cNvCxnSpPr/>
          <p:nvPr/>
        </p:nvCxnSpPr>
        <p:spPr>
          <a:xfrm>
            <a:off x="1977546" y="4010677"/>
            <a:ext cx="45186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omunicazione dei Progetti PNRR – Europa">
            <a:extLst>
              <a:ext uri="{FF2B5EF4-FFF2-40B4-BE49-F238E27FC236}">
                <a16:creationId xmlns:a16="http://schemas.microsoft.com/office/drawing/2014/main" id="{93E12C48-193D-990D-13A7-0BE52D84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75" y="6053633"/>
            <a:ext cx="3224650" cy="8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5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TRL/Call to action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971550" y="1154430"/>
            <a:ext cx="35628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3253740" y="2364466"/>
            <a:ext cx="8138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L’azienda fornisce  servizi </a:t>
            </a:r>
            <a:r>
              <a:rPr lang="it-IT" b="0" i="0" dirty="0">
                <a:solidFill>
                  <a:srgbClr val="212529"/>
                </a:solidFill>
                <a:effectLst/>
              </a:rPr>
              <a:t>per promuovere uno sviluppo sano e il benessere psicologico per tutto l’arco della vita del bambino e della famiglia. Siamo specializzati nella diagnosi e nel trattamento dei </a:t>
            </a:r>
            <a:r>
              <a:rPr lang="it-IT" i="0" dirty="0">
                <a:effectLst/>
              </a:rPr>
              <a:t>Disturbi dello Spettro Autistico, Disturbi Specifici dell’Apprendimento, Ritardi del Linguaggio e disturbi della sfera emotiva e comportamentale. L’innovazione alla base </a:t>
            </a:r>
            <a:r>
              <a:rPr lang="it-IT" dirty="0"/>
              <a:t>guarda all’individuo come a un componente inserito in un sistema più complesso, quale è la famiglia, a sua volta inserita in un insieme più ampio, comprensivo di parenti, amici, piuttosto che scuola e lavoro. Si stima che il mercato globale delle indagini sismiche crescerà entro la fine del 2031, crescendo con un </a:t>
            </a:r>
            <a:r>
              <a:rPr lang="it-IT" b="1" dirty="0"/>
              <a:t>CAGR del 7,32 % 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45A1E62-86CF-67AB-F1DE-9C86BE15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813" y="5536826"/>
            <a:ext cx="2651990" cy="89009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69B1BB4-36C6-8D2B-D728-3BA7BA7D8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320" y="5641861"/>
            <a:ext cx="3225064" cy="80474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CC140B3-3F9E-1213-FE2A-61E0ACA27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245" y="5782082"/>
            <a:ext cx="1432684" cy="524301"/>
          </a:xfrm>
          <a:prstGeom prst="rect">
            <a:avLst/>
          </a:prstGeom>
        </p:spPr>
      </p:pic>
      <p:pic>
        <p:nvPicPr>
          <p:cNvPr id="4" name="Elemento grafico 3" descr="Badge 7 contorno">
            <a:extLst>
              <a:ext uri="{FF2B5EF4-FFF2-40B4-BE49-F238E27FC236}">
                <a16:creationId xmlns:a16="http://schemas.microsoft.com/office/drawing/2014/main" id="{323ACA11-92C3-1D6F-64B8-BC8356CD9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8750" y="2826112"/>
            <a:ext cx="914400" cy="9144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F0F21D3-7063-A3E1-B403-B45F806DA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2661" y="5468396"/>
            <a:ext cx="1088394" cy="10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1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Team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1107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CC29FAF6-BC56-08B4-8F52-0290037E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245" y="5891824"/>
            <a:ext cx="1432684" cy="5243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2B615A6-1325-30AE-C54C-72F7281DD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320" y="5710356"/>
            <a:ext cx="3225064" cy="8047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B7095B5-0611-139F-8000-EDA0B90A5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670" y="5620361"/>
            <a:ext cx="2651990" cy="89009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85324E2-9EDD-5CCD-6C63-6E5C677E9640}"/>
              </a:ext>
            </a:extLst>
          </p:cNvPr>
          <p:cNvSpPr txBox="1"/>
          <p:nvPr/>
        </p:nvSpPr>
        <p:spPr>
          <a:xfrm>
            <a:off x="564952" y="2618892"/>
            <a:ext cx="4565436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rgbClr val="FE7C11"/>
                </a:solidFill>
                <a:latin typeface="Century Gothic" panose="020B0502020202020204" pitchFamily="34" charset="0"/>
              </a:rPr>
              <a:t>MEMBRO1 </a:t>
            </a:r>
          </a:p>
          <a:p>
            <a:endParaRPr lang="it-IT" sz="1200" b="1" u="sng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Nome Cognome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Mirco Fasolo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Descrizione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Professore Ordinario di Psicologia dello Sviluppo presso l’Università degli Studi “G. d’Annunzio” di Chieti-Pescara, responsabile della cattedra di Psicologia dello sviluppo e di Psicologia dello sviluppo della comunicazione e del linguaggio.</a:t>
            </a:r>
          </a:p>
          <a:p>
            <a:endParaRPr lang="it-IT" sz="1200" b="1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E-mail: 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  <a:hlinkClick r:id="rId5"/>
              </a:rPr>
              <a:t>mirco.fasolo@unich.it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B3BE607-F9B1-4B30-D714-9EA204737146}"/>
              </a:ext>
            </a:extLst>
          </p:cNvPr>
          <p:cNvSpPr txBox="1"/>
          <p:nvPr/>
        </p:nvSpPr>
        <p:spPr>
          <a:xfrm>
            <a:off x="5740398" y="2726614"/>
            <a:ext cx="4565436" cy="2015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rgbClr val="FE7C11"/>
                </a:solidFill>
                <a:latin typeface="Century Gothic" panose="020B0502020202020204" pitchFamily="34" charset="0"/>
              </a:rPr>
              <a:t>MEMBRO 2</a:t>
            </a:r>
          </a:p>
          <a:p>
            <a:endParaRPr lang="it-IT" sz="1200" b="1" u="sng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Nome Cognome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Maria Spinelli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pPr algn="l" fontAlgn="base"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200" b="1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Descrizione</a:t>
            </a:r>
            <a:r>
              <a:rPr lang="it-IT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:Professore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associato di Psicologia dello Sviluppo e Psicologia dell'Educazione dell’Università degli studi </a:t>
            </a:r>
            <a:r>
              <a:rPr lang="it-IT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G.d’Annunzio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di Chieti-Pescara.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E-mail: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  <a:hlinkClick r:id="rId6"/>
              </a:rPr>
              <a:t>maria.spinelli@unich.it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6B0E930-30FA-C5A5-8DE4-286E7CED1F39}"/>
              </a:ext>
            </a:extLst>
          </p:cNvPr>
          <p:cNvSpPr txBox="1"/>
          <p:nvPr/>
        </p:nvSpPr>
        <p:spPr>
          <a:xfrm>
            <a:off x="4057583" y="1319931"/>
            <a:ext cx="85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foto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BDFFD75-BFF7-E5FF-43B2-FBA65AE5F4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3075" y="1351325"/>
            <a:ext cx="1943100" cy="18288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E30114A-0D83-61C5-6EF2-6C6681F1CF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9014" y="1200979"/>
            <a:ext cx="1871518" cy="187151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F0F21D3-7063-A3E1-B403-B45F806DA3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4282" y="5488146"/>
            <a:ext cx="1088394" cy="10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494EC-05B9-B2EC-C756-33E8C5B81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7FFFA46-EA98-FC52-5ABE-C1CF987E4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Team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E8EECAC6-1FEF-6EED-2FD7-08CE3E1631F0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DACA19A-0C33-2107-2A9A-EC5F49DC452D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1107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9E2F03B6-606E-7CFD-7192-56A72E95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245" y="5860083"/>
            <a:ext cx="1432684" cy="5243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1902ECF-CC3C-8E3F-BFE5-7C817AA68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118" y="5674040"/>
            <a:ext cx="3225064" cy="8047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3D20558-3E8E-9CDB-DC40-36262E93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066" y="5632006"/>
            <a:ext cx="2651990" cy="89009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6538A64-0FC3-59E4-5DCB-AE273F4ADD4C}"/>
              </a:ext>
            </a:extLst>
          </p:cNvPr>
          <p:cNvSpPr txBox="1"/>
          <p:nvPr/>
        </p:nvSpPr>
        <p:spPr>
          <a:xfrm>
            <a:off x="353375" y="2850251"/>
            <a:ext cx="456543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rgbClr val="FE7C11"/>
                </a:solidFill>
                <a:latin typeface="Century Gothic" panose="020B0502020202020204" pitchFamily="34" charset="0"/>
              </a:rPr>
              <a:t>MEMBRO 3 </a:t>
            </a:r>
          </a:p>
          <a:p>
            <a:endParaRPr lang="it-IT" sz="1200" b="1" u="sng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Nome Cognome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Paola Cerrati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Descrizione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:. Ricercatore in </a:t>
            </a:r>
            <a:r>
              <a:rPr lang="it-IT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Pscicologia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dello Sviluppo Cognitivo dell’Università degli studi </a:t>
            </a:r>
            <a:r>
              <a:rPr lang="it-IT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G.d’Annunzio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CH-PE.</a:t>
            </a:r>
          </a:p>
          <a:p>
            <a:pPr algn="just"/>
            <a:endParaRPr lang="it-IT" sz="1200" b="1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E-mail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</a:t>
            </a:r>
            <a:r>
              <a:rPr lang="it-IT" sz="1200" b="0" i="0" dirty="0">
                <a:solidFill>
                  <a:srgbClr val="474747"/>
                </a:solidFill>
                <a:effectLst/>
                <a:hlinkClick r:id="rId5"/>
              </a:rPr>
              <a:t>cerratti.psy@hotmail.it</a:t>
            </a:r>
            <a:r>
              <a:rPr lang="it-IT" sz="1200" b="0" i="0" dirty="0">
                <a:solidFill>
                  <a:srgbClr val="FE7C11"/>
                </a:solidFill>
                <a:effectLst/>
              </a:rPr>
              <a:t> </a:t>
            </a:r>
            <a:endParaRPr lang="it-IT" sz="1200" dirty="0">
              <a:solidFill>
                <a:srgbClr val="FE7C1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BE6607E-AFBD-30DE-95E6-70377381C9D3}"/>
              </a:ext>
            </a:extLst>
          </p:cNvPr>
          <p:cNvSpPr txBox="1"/>
          <p:nvPr/>
        </p:nvSpPr>
        <p:spPr>
          <a:xfrm>
            <a:off x="5749923" y="2821126"/>
            <a:ext cx="456543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rgbClr val="FE7C11"/>
                </a:solidFill>
                <a:latin typeface="Century Gothic" panose="020B0502020202020204" pitchFamily="34" charset="0"/>
              </a:rPr>
              <a:t>MEMBRO 4</a:t>
            </a:r>
          </a:p>
          <a:p>
            <a:endParaRPr lang="it-IT" sz="1200" b="1" u="sng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Nome Cognome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Maria Concetta Garrito</a:t>
            </a:r>
          </a:p>
          <a:p>
            <a:pPr algn="just"/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Descrizione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Ricercatore in Psicologia dello </a:t>
            </a:r>
            <a:r>
              <a:rPr lang="it-IT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Siluppo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e dell’Educazione.</a:t>
            </a:r>
          </a:p>
          <a:p>
            <a:r>
              <a:rPr lang="it-IT" sz="12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E-mail: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  <a:hlinkClick r:id="rId6"/>
              </a:rPr>
              <a:t>mc.garito@libero.it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02F611E-FF58-C9A8-7056-17FBDCE56468}"/>
              </a:ext>
            </a:extLst>
          </p:cNvPr>
          <p:cNvSpPr txBox="1"/>
          <p:nvPr/>
        </p:nvSpPr>
        <p:spPr>
          <a:xfrm>
            <a:off x="4057583" y="1319931"/>
            <a:ext cx="85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foto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788748A-A1B8-FCAC-ADF0-39D6810FE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5738" y="1378461"/>
            <a:ext cx="1806980" cy="180698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9987B42-363B-BCDF-ECE1-26E393789C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2141" y="1378461"/>
            <a:ext cx="1974521" cy="176896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F0F21D3-7063-A3E1-B403-B45F806DA3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2672" y="5495147"/>
            <a:ext cx="1088394" cy="10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8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8EBB0-4C2D-DDAD-A715-D7A4797CE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AD1978DD-7589-0D74-921D-E5C43EFA8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Team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DCC38BB7-0677-E049-63BF-D65D39CD323F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DF06B38F-068C-8C96-06D7-4EAB65A5FC53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1107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4F45780F-981B-E0FD-90A3-07B1F1778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986" y="5782082"/>
            <a:ext cx="1432684" cy="52430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6739ABA-B1C6-D7CE-F923-1F7791567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254" y="5674040"/>
            <a:ext cx="3225064" cy="8047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2DB9883-68C5-DDA4-8DC9-EF8B69428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078" y="5613851"/>
            <a:ext cx="2651990" cy="89009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C58050-EFAE-3709-0020-2BDC07D7DAD0}"/>
              </a:ext>
            </a:extLst>
          </p:cNvPr>
          <p:cNvSpPr txBox="1"/>
          <p:nvPr/>
        </p:nvSpPr>
        <p:spPr>
          <a:xfrm>
            <a:off x="2896350" y="2926487"/>
            <a:ext cx="456543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u="sng" dirty="0">
                <a:solidFill>
                  <a:srgbClr val="FE7C11"/>
                </a:solidFill>
                <a:latin typeface="Century Gothic" panose="020B0502020202020204" pitchFamily="34" charset="0"/>
              </a:rPr>
              <a:t>MEMBRO 5</a:t>
            </a:r>
          </a:p>
          <a:p>
            <a:endParaRPr lang="it-IT" sz="1200" b="1" u="sng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Nome Cognome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 Michela Ciabattoni</a:t>
            </a:r>
          </a:p>
          <a:p>
            <a:endParaRPr lang="it-IT" sz="1200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it-IT" sz="1200" b="1" dirty="0">
                <a:solidFill>
                  <a:srgbClr val="FE7C11"/>
                </a:solidFill>
                <a:latin typeface="Century Gothic" panose="020B0502020202020204" pitchFamily="34" charset="0"/>
              </a:rPr>
              <a:t>Descrizione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:. Ricercatore in Psicologia Cognitiva e Comportamentale dell’ Università degli studi </a:t>
            </a:r>
            <a:r>
              <a:rPr lang="it-IT" sz="1200" dirty="0" err="1">
                <a:solidFill>
                  <a:srgbClr val="FE7C11"/>
                </a:solidFill>
                <a:latin typeface="Century Gothic" panose="020B0502020202020204" pitchFamily="34" charset="0"/>
              </a:rPr>
              <a:t>G.d’Annunzio</a:t>
            </a:r>
            <a:r>
              <a:rPr lang="it-IT" sz="1200" dirty="0">
                <a:solidFill>
                  <a:srgbClr val="FE7C11"/>
                </a:solidFill>
                <a:latin typeface="Century Gothic" panose="020B0502020202020204" pitchFamily="34" charset="0"/>
              </a:rPr>
              <a:t> CH-PE.</a:t>
            </a:r>
          </a:p>
          <a:p>
            <a:pPr algn="just"/>
            <a:endParaRPr lang="it-IT" sz="1200" b="1" dirty="0">
              <a:solidFill>
                <a:srgbClr val="FE7C11"/>
              </a:solidFill>
              <a:latin typeface="Century Gothic" panose="020B0502020202020204" pitchFamily="34" charset="0"/>
            </a:endParaRPr>
          </a:p>
          <a:p>
            <a:endParaRPr lang="it-IT" sz="1200" dirty="0">
              <a:solidFill>
                <a:srgbClr val="FE7C1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F393CD1-5A00-35F8-51EB-908C367CC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532" y="1365648"/>
            <a:ext cx="2064978" cy="202041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F0F21D3-7063-A3E1-B403-B45F806DA3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695" y="5476992"/>
            <a:ext cx="1088394" cy="10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35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7100CB1-7F40-9639-E8BD-CF80C2359E51}"/>
              </a:ext>
            </a:extLst>
          </p:cNvPr>
          <p:cNvSpPr/>
          <p:nvPr/>
        </p:nvSpPr>
        <p:spPr>
          <a:xfrm>
            <a:off x="627105" y="430847"/>
            <a:ext cx="7360920" cy="547497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C47029-DF98-FDA4-884A-271785C04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4435" y="904985"/>
            <a:ext cx="9144000" cy="23876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GRAZIE</a:t>
            </a:r>
          </a:p>
        </p:txBody>
      </p:sp>
      <p:pic>
        <p:nvPicPr>
          <p:cNvPr id="1026" name="Picture 2" descr="Università degli Studi &quot;G. d'Annunzio&quot;Chieti – Pescara">
            <a:extLst>
              <a:ext uri="{FF2B5EF4-FFF2-40B4-BE49-F238E27FC236}">
                <a16:creationId xmlns:a16="http://schemas.microsoft.com/office/drawing/2014/main" id="{B390B716-7B31-9005-0C92-6495F4DE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10" y="1995706"/>
            <a:ext cx="2268538" cy="213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1F6EDFD-EFA7-3AF5-251B-823A0D7F9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565" y="6196406"/>
            <a:ext cx="1437322" cy="5188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DF3E12D-3E24-4301-9AB2-A0F9CA12D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207" y="5934928"/>
            <a:ext cx="2656543" cy="890054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836F8F2-C1F5-B360-ABB5-CC33BB0BE4B4}"/>
              </a:ext>
            </a:extLst>
          </p:cNvPr>
          <p:cNvCxnSpPr/>
          <p:nvPr/>
        </p:nvCxnSpPr>
        <p:spPr>
          <a:xfrm>
            <a:off x="1977546" y="4010677"/>
            <a:ext cx="45186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omunicazione dei Progetti PNRR – Europa">
            <a:extLst>
              <a:ext uri="{FF2B5EF4-FFF2-40B4-BE49-F238E27FC236}">
                <a16:creationId xmlns:a16="http://schemas.microsoft.com/office/drawing/2014/main" id="{93E12C48-193D-990D-13A7-0BE52D84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75" y="6053633"/>
            <a:ext cx="3224650" cy="8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FF9C16-3F18-B85C-9D7A-759CDBA9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663" y="1581150"/>
            <a:ext cx="5193370" cy="2272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dirty="0">
                <a:solidFill>
                  <a:schemeClr val="accent6"/>
                </a:solidFill>
              </a:rPr>
              <a:t>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Studi </a:t>
            </a:r>
            <a:b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Ud’A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 </a:t>
            </a:r>
            <a:b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M.A.R. SRL STP</a:t>
            </a:r>
            <a:endParaRPr lang="en-US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1A20B27-52D7-A57A-70C1-C777DB6A7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EC6C21B-2B27-79B2-0F61-63B4B9D10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90" y="3697243"/>
            <a:ext cx="1617366" cy="15260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7B09E47-4BA9-716B-F536-895D51F88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326" y="5973141"/>
            <a:ext cx="1432684" cy="52430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F768182-226A-9100-93CD-1D287F710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0936" y="5832921"/>
            <a:ext cx="3225064" cy="80474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1877FD0-57D1-15AB-67FC-B1637232E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4" y="5867933"/>
            <a:ext cx="2656543" cy="89005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47DD1DF-19D5-62E8-B8F1-2DDD68C111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3984" y="4004798"/>
            <a:ext cx="3479561" cy="910953"/>
          </a:xfrm>
          <a:prstGeom prst="rect">
            <a:avLst/>
          </a:prstGeom>
        </p:spPr>
      </p:pic>
      <p:pic>
        <p:nvPicPr>
          <p:cNvPr id="11" name="Immagine 10" descr="Immagine che contiene Carattere, Elementi grafici, testo, logo&#10;&#10;Il contenuto generato dall'IA potrebbe non essere corretto.">
            <a:extLst>
              <a:ext uri="{FF2B5EF4-FFF2-40B4-BE49-F238E27FC236}">
                <a16:creationId xmlns:a16="http://schemas.microsoft.com/office/drawing/2014/main" id="{3B27ACF4-C1EB-43A7-80E4-00408EC132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93" y="3155660"/>
            <a:ext cx="1712545" cy="14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842" y="971056"/>
            <a:ext cx="5816182" cy="477961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it-IT" sz="2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Profilo</a:t>
            </a:r>
            <a:r>
              <a:rPr lang="it-IT" sz="21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:</a:t>
            </a:r>
          </a:p>
          <a:p>
            <a:pPr algn="just"/>
            <a:r>
              <a:rPr lang="it-IT" sz="1800" dirty="0"/>
              <a:t>Il Centro Studi </a:t>
            </a:r>
            <a:r>
              <a:rPr lang="it-IT" sz="1800" dirty="0" err="1"/>
              <a:t>Ud’A</a:t>
            </a:r>
            <a:r>
              <a:rPr lang="it-IT" sz="1800" dirty="0"/>
              <a:t> Lab è uno Spin Off autorizzato dell’Università G. d’Annunzio di Chieti-Pescara costituito nel 2020.  </a:t>
            </a:r>
          </a:p>
          <a:p>
            <a:pPr algn="l"/>
            <a:r>
              <a:rPr lang="it-IT" sz="2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Mission</a:t>
            </a:r>
            <a:r>
              <a:rPr lang="it-IT" sz="21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:</a:t>
            </a:r>
          </a:p>
          <a:p>
            <a:pPr algn="just"/>
            <a:r>
              <a:rPr lang="it-IT" sz="1800" dirty="0"/>
              <a:t>Promuovere lo sviluppo sano e il benessere psicologico per tutto l’arco della vita del bambino e della famiglia.</a:t>
            </a:r>
          </a:p>
          <a:p>
            <a:pPr algn="l"/>
            <a:r>
              <a:rPr lang="it-IT" sz="2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Servizi</a:t>
            </a:r>
            <a:r>
              <a:rPr lang="it-IT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Diagnosi nel trattamento dei Disturbi dello Spettro Autistico, Disturbi Specifici dell’Apprendimento, Ritardi del Linguaggio e Disturbi della sfera emotiva e comportamentale. Interventi in sede nonché servizi a distanza, attraverso strumenti di videochiamata supportato da un lavoro di squadra con i soggetti coinvolti nella crescita del bambino, inclusi genitori, insegnanti e pediatri.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 Collaborazione attiva con gli Enti Sanitari e Scolastici del territorio, sia in attività di ricerca, sia nella messa in atto di screening per l’identificazione precoce dei Ritardi del Linguaggio e dei Disturbi Specifici dell’Apprendimento.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800" dirty="0"/>
              <a:t> Servizi di consulenza a bambini e giovani dalla nascita ai 18 anni e alle loro famiglie. </a:t>
            </a:r>
          </a:p>
          <a:p>
            <a:pPr algn="just"/>
            <a:r>
              <a:rPr lang="it-IT" sz="2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Sito web: </a:t>
            </a:r>
            <a:r>
              <a:rPr lang="it-IT" sz="2200" dirty="0">
                <a:solidFill>
                  <a:schemeClr val="tx2">
                    <a:lumMod val="90000"/>
                    <a:lumOff val="10000"/>
                  </a:schemeClr>
                </a:solidFill>
                <a:hlinkClick r:id="rId3"/>
              </a:rPr>
              <a:t>https://www.centrostudiudalab.it/</a:t>
            </a:r>
            <a:r>
              <a:rPr lang="it-IT" sz="2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it-IT" sz="2200" dirty="0"/>
          </a:p>
          <a:p>
            <a:pPr algn="just"/>
            <a:endParaRPr lang="it-IT" sz="2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just"/>
            <a:endParaRPr lang="it-IT" sz="2200" dirty="0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90A9D891-5100-1C04-2E5D-1B49F8E40308}"/>
              </a:ext>
            </a:extLst>
          </p:cNvPr>
          <p:cNvSpPr txBox="1">
            <a:spLocks/>
          </p:cNvSpPr>
          <p:nvPr/>
        </p:nvSpPr>
        <p:spPr>
          <a:xfrm>
            <a:off x="6242180" y="3404422"/>
            <a:ext cx="5471160" cy="26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l"/>
            <a:endParaRPr lang="it-IT" dirty="0"/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A394C58D-174D-A461-BA2C-5D9A6C4A9505}"/>
              </a:ext>
            </a:extLst>
          </p:cNvPr>
          <p:cNvSpPr txBox="1">
            <a:spLocks/>
          </p:cNvSpPr>
          <p:nvPr/>
        </p:nvSpPr>
        <p:spPr>
          <a:xfrm>
            <a:off x="275217" y="4573861"/>
            <a:ext cx="4480560" cy="26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400" dirty="0"/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70C3AE51-3584-D913-1D75-1131A288AFAD}"/>
              </a:ext>
            </a:extLst>
          </p:cNvPr>
          <p:cNvSpPr txBox="1">
            <a:spLocks/>
          </p:cNvSpPr>
          <p:nvPr/>
        </p:nvSpPr>
        <p:spPr>
          <a:xfrm>
            <a:off x="6852285" y="1343682"/>
            <a:ext cx="4480560" cy="26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RIASSUNTIVO DELL’INVENZIONE:</a:t>
            </a:r>
          </a:p>
          <a:p>
            <a:pPr algn="l"/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BDBDAE35-E551-DE9C-335F-E4FB998DABB0}"/>
              </a:ext>
            </a:extLst>
          </p:cNvPr>
          <p:cNvSpPr txBox="1">
            <a:spLocks/>
          </p:cNvSpPr>
          <p:nvPr/>
        </p:nvSpPr>
        <p:spPr>
          <a:xfrm>
            <a:off x="275217" y="295435"/>
            <a:ext cx="4480560" cy="268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Descrizione</a:t>
            </a:r>
          </a:p>
          <a:p>
            <a:pPr algn="l"/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D6F8C6F-D3F3-5AD3-2084-8AC736D9A458}"/>
              </a:ext>
            </a:extLst>
          </p:cNvPr>
          <p:cNvCxnSpPr>
            <a:cxnSpLocks/>
          </p:cNvCxnSpPr>
          <p:nvPr/>
        </p:nvCxnSpPr>
        <p:spPr>
          <a:xfrm>
            <a:off x="474346" y="937260"/>
            <a:ext cx="20907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0C2CE131-B1A2-C505-9478-38DD0E5F7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5" y="5774037"/>
            <a:ext cx="2651990" cy="102695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930F247-537F-D495-46EC-8225A253E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147" y="5917543"/>
            <a:ext cx="3225064" cy="80474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CA70C68-507E-E714-1E1B-82C6C47674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4538" y="6057763"/>
            <a:ext cx="1432684" cy="52430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F0F21D3-7063-A3E1-B403-B45F806DA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690" y="5670164"/>
            <a:ext cx="1088394" cy="102695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E7F0F84-4705-AF4D-73A8-C702D620A723}"/>
              </a:ext>
            </a:extLst>
          </p:cNvPr>
          <p:cNvSpPr txBox="1"/>
          <p:nvPr/>
        </p:nvSpPr>
        <p:spPr>
          <a:xfrm>
            <a:off x="6483192" y="377650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dirty="0"/>
          </a:p>
        </p:txBody>
      </p:sp>
      <p:pic>
        <p:nvPicPr>
          <p:cNvPr id="1026" name="Picture 2" descr="Età evolutiva">
            <a:extLst>
              <a:ext uri="{FF2B5EF4-FFF2-40B4-BE49-F238E27FC236}">
                <a16:creationId xmlns:a16="http://schemas.microsoft.com/office/drawing/2014/main" id="{923E0DD2-56C3-4C2C-FBAD-B52AC25AB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42" y="483607"/>
            <a:ext cx="4531191" cy="19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lementi multimediali online 4" title="Ud’A LAB | Centro Studi per l’Età Evolutiva">
            <a:hlinkClick r:id="" action="ppaction://media"/>
            <a:extLst>
              <a:ext uri="{FF2B5EF4-FFF2-40B4-BE49-F238E27FC236}">
                <a16:creationId xmlns:a16="http://schemas.microsoft.com/office/drawing/2014/main" id="{8286326E-1CD1-94D7-3418-C5F14A27A5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6967564" y="2854752"/>
            <a:ext cx="4673947" cy="26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5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Innovazione</a:t>
            </a:r>
            <a:endParaRPr lang="it-IT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21271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Elemento grafico 18" descr="Badge 1 contorno">
            <a:extLst>
              <a:ext uri="{FF2B5EF4-FFF2-40B4-BE49-F238E27FC236}">
                <a16:creationId xmlns:a16="http://schemas.microsoft.com/office/drawing/2014/main" id="{F4D79B75-6DE5-CB66-A937-9E77BFB85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435" y="2411073"/>
            <a:ext cx="914400" cy="9144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1B50DDB-8561-B6B2-ECF8-29968EB3C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245" y="5955030"/>
            <a:ext cx="1432684" cy="52430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4FC4BE9-DB53-559B-1B13-2AE247C9F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108" y="5814809"/>
            <a:ext cx="3225064" cy="804742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213571B-3C43-8466-E048-862947C50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3045" y="5817005"/>
            <a:ext cx="2651990" cy="89009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BCE2B4-26A9-A0EC-7DE9-A30FEF464618}"/>
              </a:ext>
            </a:extLst>
          </p:cNvPr>
          <p:cNvSpPr txBox="1"/>
          <p:nvPr/>
        </p:nvSpPr>
        <p:spPr>
          <a:xfrm>
            <a:off x="2653748" y="2093141"/>
            <a:ext cx="83202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0" i="0" dirty="0">
                <a:solidFill>
                  <a:srgbClr val="131313"/>
                </a:solidFill>
                <a:effectLst/>
                <a:latin typeface="Aptos" panose="020B0004020202020204" pitchFamily="34" charset="0"/>
              </a:rPr>
              <a:t>Lo spin off è specializzato nella diagnosi e trattamento di Disturbi dello Spettro Autistico, Disturbi Specifici dell’Apprendimento, Ritardi del Linguaggio e disturbi della sfera emotiva e comportamentale. Nasce con l’obiettivo di sviluppare metodi di valutazione e intervento innovativi, rivolgendosi al bambino/adolescente e alla sua famiglia, prendendo in considerazione non solo gli aspetti problematici, ma interessandosi allo sviluppo nella sua complessità. Il Centro collabora con gli Enti Sanitari e Scolastici del territorio.</a:t>
            </a:r>
            <a:r>
              <a:rPr lang="it-IT" dirty="0">
                <a:latin typeface="Aptos" panose="020B0004020202020204" pitchFamily="34" charset="0"/>
              </a:rPr>
              <a:t>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F0F21D3-7063-A3E1-B403-B45F806DA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8031" y="5592599"/>
            <a:ext cx="1088394" cy="10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6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Mercato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15316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3120390" y="522088"/>
            <a:ext cx="8138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0" dirty="0">
                <a:solidFill>
                  <a:srgbClr val="000000"/>
                </a:solidFill>
                <a:effectLst/>
              </a:rPr>
              <a:t>Il mercato del trattamento dei disturbi dell'apprendimento è stimato in 4,18 miliardi nel 2022 e si prevede che raggiungerà i 7,80 miliardi entro il 2031, con un CAGR del 7,32% nel periodo di previsione 2023-2031</a:t>
            </a:r>
            <a:r>
              <a:rPr lang="it-IT" dirty="0"/>
              <a:t>. </a:t>
            </a:r>
          </a:p>
          <a:p>
            <a:pPr algn="just"/>
            <a:r>
              <a:rPr lang="it-IT" dirty="0"/>
              <a:t> </a:t>
            </a:r>
            <a:r>
              <a:rPr lang="it-IT" i="1" dirty="0" err="1"/>
              <a:t>Source:</a:t>
            </a:r>
            <a:r>
              <a:rPr lang="it-IT" dirty="0" err="1">
                <a:hlinkClick r:id="rId2"/>
              </a:rPr>
              <a:t>https</a:t>
            </a:r>
            <a:r>
              <a:rPr lang="it-IT" dirty="0">
                <a:hlinkClick r:id="rId2"/>
              </a:rPr>
              <a:t>://www.insightaceanalytic.com/report/learning-disabilities treatment-market/1958</a:t>
            </a:r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>
              <a:solidFill>
                <a:srgbClr val="000000"/>
              </a:solidFill>
              <a:latin typeface="fk2022"/>
            </a:endParaRPr>
          </a:p>
          <a:p>
            <a:pPr algn="just"/>
            <a:endParaRPr lang="it-IT" dirty="0"/>
          </a:p>
        </p:txBody>
      </p:sp>
      <p:pic>
        <p:nvPicPr>
          <p:cNvPr id="15" name="Graphic 11" descr="Arrow: Straight with solid fill">
            <a:extLst>
              <a:ext uri="{FF2B5EF4-FFF2-40B4-BE49-F238E27FC236}">
                <a16:creationId xmlns:a16="http://schemas.microsoft.com/office/drawing/2014/main" id="{57DDC10F-1604-E717-0E29-9BD582C87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461131" y="3808140"/>
            <a:ext cx="702132" cy="702132"/>
          </a:xfrm>
          <a:prstGeom prst="rect">
            <a:avLst/>
          </a:prstGeom>
        </p:spPr>
      </p:pic>
      <p:sp>
        <p:nvSpPr>
          <p:cNvPr id="16" name="TextBox 14">
            <a:extLst>
              <a:ext uri="{FF2B5EF4-FFF2-40B4-BE49-F238E27FC236}">
                <a16:creationId xmlns:a16="http://schemas.microsoft.com/office/drawing/2014/main" id="{9E2223BE-18CF-2BD0-AC7B-29E050ED9D20}"/>
              </a:ext>
            </a:extLst>
          </p:cNvPr>
          <p:cNvSpPr txBox="1"/>
          <p:nvPr/>
        </p:nvSpPr>
        <p:spPr>
          <a:xfrm>
            <a:off x="10275466" y="3788036"/>
            <a:ext cx="13067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/>
              <a:t>7,32 %</a:t>
            </a:r>
            <a:endParaRPr lang="en-GB" sz="3000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A1B50DDB-8561-B6B2-ECF8-29968EB3C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2197" y="6028429"/>
            <a:ext cx="1432684" cy="52430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4FC4BE9-DB53-559B-1B13-2AE247C9F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6067" y="5859681"/>
            <a:ext cx="3225064" cy="804742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213571B-3C43-8466-E048-862947C50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7106" y="5859681"/>
            <a:ext cx="2651990" cy="890093"/>
          </a:xfrm>
          <a:prstGeom prst="rect">
            <a:avLst/>
          </a:prstGeom>
        </p:spPr>
      </p:pic>
      <p:pic>
        <p:nvPicPr>
          <p:cNvPr id="2" name="Elemento grafico 1" descr="Badge contorno">
            <a:extLst>
              <a:ext uri="{FF2B5EF4-FFF2-40B4-BE49-F238E27FC236}">
                <a16:creationId xmlns:a16="http://schemas.microsoft.com/office/drawing/2014/main" id="{82CC10D2-64B8-0C9B-BF5D-A270447FFB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7270" y="2643810"/>
            <a:ext cx="914400" cy="9144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BB9AC9E-1608-E7FA-7125-5E7FD04313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1817" y="2452345"/>
            <a:ext cx="6388428" cy="271158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F0F21D3-7063-A3E1-B403-B45F806DA3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1886" y="5654135"/>
            <a:ext cx="1088394" cy="10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4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Problema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17088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2668904" y="1577340"/>
            <a:ext cx="8254199" cy="3536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75"/>
              </a:lnSpc>
              <a:buNone/>
            </a:pPr>
            <a:r>
              <a:rPr lang="it-IT" b="0" i="0" dirty="0">
                <a:solidFill>
                  <a:srgbClr val="000000"/>
                </a:solidFill>
                <a:effectLst/>
              </a:rPr>
              <a:t>I disturbi dell'apprendimento sono condizioni neurologiche che possono compromettere la capacità delle persone di rispondere e percepire le informazioni. Attualmente non esiste alcun trattamento noto per questo disturbo. Tuttavia, una diagnosi precoce può contribuire ad attenuarne la gravità. Il trattamento per i disturbi dell'apprendimento aiuta le persone a recuperare la loro capacità di apprendimento. Molte altre condizioni rientrano nella categoria dei disturbi dell'apprendimento, tra cui ADHD, dislessia, discalculia, disgrafia, disprassia e patologie del sistema uditivo e visivo. Sono disponibili alcuni farmaci per il trattamento di persone con disabilità cognitive e ADHD.</a:t>
            </a:r>
          </a:p>
          <a:p>
            <a:pPr algn="just">
              <a:lnSpc>
                <a:spcPts val="1875"/>
              </a:lnSpc>
            </a:pPr>
            <a:r>
              <a:rPr lang="it-IT" b="0" i="0" dirty="0">
                <a:solidFill>
                  <a:srgbClr val="000000"/>
                </a:solidFill>
                <a:effectLst/>
              </a:rPr>
              <a:t>I farmaci per le difficoltà di apprendimento includono sia opzioni stimolanti che non stimolanti. Gli interventi educativi possono includere tecnologie assistive, strategie di apprendimento individualizzate e specifiche agevolazioni per i test, come tempi aggiuntivi.</a:t>
            </a:r>
          </a:p>
          <a:p>
            <a:pPr algn="just"/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FFA7BC0-FB0E-4794-F8F5-1C939A48B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517" y="5774328"/>
            <a:ext cx="2651990" cy="89009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44B638C-CED6-565E-C905-2285C342D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320" y="5817004"/>
            <a:ext cx="3225064" cy="80474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7AF07F53-23A8-1B94-14CB-0EAFA2FA9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419" y="5957225"/>
            <a:ext cx="1432684" cy="524301"/>
          </a:xfrm>
          <a:prstGeom prst="rect">
            <a:avLst/>
          </a:prstGeom>
        </p:spPr>
      </p:pic>
      <p:pic>
        <p:nvPicPr>
          <p:cNvPr id="4" name="Elemento grafico 3" descr="Badge 3 contorno">
            <a:extLst>
              <a:ext uri="{FF2B5EF4-FFF2-40B4-BE49-F238E27FC236}">
                <a16:creationId xmlns:a16="http://schemas.microsoft.com/office/drawing/2014/main" id="{64F2E8FE-4278-E44C-922A-BE9D7F048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839" y="2514600"/>
            <a:ext cx="914400" cy="9144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F0F21D3-7063-A3E1-B403-B45F806DA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042" y="5594794"/>
            <a:ext cx="1088394" cy="10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Tecnologia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18842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2343150" y="1154430"/>
            <a:ext cx="93611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/>
          </a:p>
          <a:p>
            <a:pPr algn="just"/>
            <a:r>
              <a:rPr lang="it-IT" dirty="0"/>
              <a:t>Il Metodo MDA (</a:t>
            </a:r>
            <a:r>
              <a:rPr lang="it-IT" dirty="0" err="1"/>
              <a:t>Multy-Dimensional</a:t>
            </a:r>
            <a:r>
              <a:rPr lang="it-IT" dirty="0"/>
              <a:t> </a:t>
            </a:r>
            <a:r>
              <a:rPr lang="it-IT" dirty="0" err="1"/>
              <a:t>Assessment</a:t>
            </a:r>
            <a:r>
              <a:rPr lang="it-IT" dirty="0"/>
              <a:t>), ideato dal prof. Fasolo, guarda all’individuo come a un componente inserito in un sistema più complesso, quale è la famiglia, a sua volta inserita in un insieme più ampio, comprensivo di parenti, amici, piuttosto che scuola e lavoro.</a:t>
            </a:r>
          </a:p>
          <a:p>
            <a:pPr algn="just"/>
            <a:r>
              <a:rPr lang="it-IT" dirty="0"/>
              <a:t>Per garantire i migliori esiti di sviluppo è pertanto necessario valutare le caratteristiche del bambino e delle relazioni che ha con famiglia e ambiente. Devono essere evidenziati non solo i punti di debolezza, ma anche, e soprattutto, i punti di forza; allo stesso modo, è altrettanto importante la considerazione dello stato di benessere degli altri componenti del sistema-famiglia, chiamati a sostenere il bambino nelle sue difficoltà, ma anche a fronteggiare lo stress e le forti emozioni che questo provoca nei loro confronti.</a:t>
            </a:r>
          </a:p>
          <a:p>
            <a:pPr algn="just"/>
            <a:r>
              <a:rPr lang="it-IT" dirty="0"/>
              <a:t>Il metodo si caratterizza, inoltre, per una visione psicologica e empatica, centrata sull’individuo e non sulla patologia, attenta alle modalità comunicative sia nei confronti del bambino che della famiglia, finalizzata alla piena comprensione del processo diagnostico e dei risultati.</a:t>
            </a:r>
          </a:p>
          <a:p>
            <a:pPr algn="just"/>
            <a:r>
              <a:rPr lang="it-IT" dirty="0"/>
              <a:t>La valutazione con il Metodo MDA prevede la somministrazione di una serie di questionari e interviste utili a comprendere al meglio il funzionamento del bambino e della sua famiglia.</a:t>
            </a:r>
          </a:p>
          <a:p>
            <a:pPr algn="just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567D74A-DF2B-5B62-78C4-59EF38082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850" y="5949061"/>
            <a:ext cx="1432684" cy="52430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0C5518F-7F73-27FE-894F-A4B7CAB7C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008" y="5746245"/>
            <a:ext cx="3225064" cy="80474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8E0E115-5D78-D377-0E21-4309A0F5D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773" y="5703570"/>
            <a:ext cx="2651990" cy="890093"/>
          </a:xfrm>
          <a:prstGeom prst="rect">
            <a:avLst/>
          </a:prstGeom>
        </p:spPr>
      </p:pic>
      <p:pic>
        <p:nvPicPr>
          <p:cNvPr id="4" name="Elemento grafico 3" descr="Badge 4 contorno">
            <a:extLst>
              <a:ext uri="{FF2B5EF4-FFF2-40B4-BE49-F238E27FC236}">
                <a16:creationId xmlns:a16="http://schemas.microsoft.com/office/drawing/2014/main" id="{68364892-36ED-13DB-B6EA-733B0BC84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8705" y="2368912"/>
            <a:ext cx="914400" cy="9144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F0F21D3-7063-A3E1-B403-B45F806DA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4756" y="5635140"/>
            <a:ext cx="1088394" cy="10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5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Punti di forza e debolezza   delle attuali tecnologie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857250" y="1645920"/>
            <a:ext cx="40462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3112352" y="2330015"/>
            <a:ext cx="8138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0" i="0" dirty="0">
                <a:solidFill>
                  <a:srgbClr val="001D35"/>
                </a:solidFill>
                <a:effectLst/>
              </a:rPr>
              <a:t>Il trattamento dei Disturbi Specifici di Apprendimento (DSA) presenta sia punti di forza che di debolezza. I punti di forza includono l'uso di strategie di apprendimento personalizzate, la valorizzazione delle risorse individuali degli studenti e il supporto mirato all'autonomia. Tuttavia, alcuni punti di debolezza riguardano la difficoltà nell'implementazione di interventi individualizzati su larga scala, la necessità di un coinvolgimento attivo di genitori e insegnanti e la mancanza di strumenti di diagnosi precoci in alcuni contesti. </a:t>
            </a:r>
            <a:r>
              <a:rPr lang="it-IT" dirty="0"/>
              <a:t>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55430CD-E3A6-94FF-D42E-244D577A1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60" y="5693036"/>
            <a:ext cx="2651990" cy="89009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D59AD5C-5929-4380-F13C-1FA2904CA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057" y="5693036"/>
            <a:ext cx="3225064" cy="80474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C213763-B6BC-26D9-F680-4EE0ADB0E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828" y="5893273"/>
            <a:ext cx="1432684" cy="524301"/>
          </a:xfrm>
          <a:prstGeom prst="rect">
            <a:avLst/>
          </a:prstGeom>
        </p:spPr>
      </p:pic>
      <p:pic>
        <p:nvPicPr>
          <p:cNvPr id="4" name="Elemento grafico 3" descr="Badge 5 contorno">
            <a:extLst>
              <a:ext uri="{FF2B5EF4-FFF2-40B4-BE49-F238E27FC236}">
                <a16:creationId xmlns:a16="http://schemas.microsoft.com/office/drawing/2014/main" id="{1BEF56EE-5AC8-7330-F8BD-5AC2CC0D9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11058" y="2868273"/>
            <a:ext cx="914400" cy="9144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F0F21D3-7063-A3E1-B403-B45F806DA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613" y="5548903"/>
            <a:ext cx="1088394" cy="10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33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CC0F681-DA81-AAC2-C3CB-77E7BD1F4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595948"/>
            <a:ext cx="5471160" cy="2687364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Killer Application</a:t>
            </a:r>
            <a:endParaRPr lang="it-IT" sz="320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CA5611A-79EB-FC7C-60EF-F055AA58A9AE}"/>
              </a:ext>
            </a:extLst>
          </p:cNvPr>
          <p:cNvSpPr txBox="1">
            <a:spLocks/>
          </p:cNvSpPr>
          <p:nvPr/>
        </p:nvSpPr>
        <p:spPr>
          <a:xfrm>
            <a:off x="7486650" y="1577340"/>
            <a:ext cx="4187190" cy="258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solidFill>
                  <a:schemeClr val="bg1"/>
                </a:solidFill>
              </a:rPr>
              <a:t>Titolo rappresentativo del brevetto:</a:t>
            </a:r>
          </a:p>
          <a:p>
            <a:pPr algn="l"/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3E6D6AFA-FDFF-96CD-D701-6716919FF621}"/>
              </a:ext>
            </a:extLst>
          </p:cNvPr>
          <p:cNvCxnSpPr>
            <a:cxnSpLocks/>
          </p:cNvCxnSpPr>
          <p:nvPr/>
        </p:nvCxnSpPr>
        <p:spPr>
          <a:xfrm>
            <a:off x="708660" y="1154430"/>
            <a:ext cx="3314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1954E-C38C-CA7D-4F17-16627C34D218}"/>
              </a:ext>
            </a:extLst>
          </p:cNvPr>
          <p:cNvSpPr txBox="1"/>
          <p:nvPr/>
        </p:nvSpPr>
        <p:spPr>
          <a:xfrm>
            <a:off x="3152140" y="1866529"/>
            <a:ext cx="8138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endParaRPr lang="it-IT" b="0" i="0" dirty="0"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</a:rPr>
              <a:t>Ansia e disturbi dell’umore</a:t>
            </a:r>
            <a:endParaRPr lang="it-IT" b="0" i="0" dirty="0"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</a:rPr>
              <a:t>Disabilità dello sviluppo</a:t>
            </a:r>
            <a:endParaRPr lang="it-IT" b="0" i="0" dirty="0"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</a:rPr>
              <a:t>Disturbi dello Spettro Autistico</a:t>
            </a:r>
            <a:endParaRPr lang="it-IT" b="0" i="0" dirty="0"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</a:rPr>
              <a:t>Disturbi Specifici dell’Apprendimento</a:t>
            </a:r>
            <a:endParaRPr lang="it-IT" b="0" i="0" dirty="0"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</a:rPr>
              <a:t>Tic e Disturbi ossessivo compulsivi</a:t>
            </a:r>
            <a:endParaRPr lang="it-IT" b="0" i="0" dirty="0"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</a:rPr>
              <a:t>Traumi infantili</a:t>
            </a:r>
            <a:endParaRPr lang="it-IT" b="0" i="0" dirty="0"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</a:rPr>
              <a:t>Ritardo del Linguaggio</a:t>
            </a:r>
            <a:endParaRPr lang="it-IT" b="0" i="0" dirty="0"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</a:rPr>
              <a:t>Valutazione delle competenze</a:t>
            </a:r>
            <a:endParaRPr lang="it-IT" b="0" i="0" dirty="0">
              <a:effectLst/>
            </a:endParaRP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AC53E0B-FD63-2DB5-393C-2360320E6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947" y="5927724"/>
            <a:ext cx="1432684" cy="52430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FBC7A42-AC12-D950-4D24-B3738FBB9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320" y="5689958"/>
            <a:ext cx="3225064" cy="80474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868648D-9B22-6A79-26FB-FD32CE55D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121" y="5703570"/>
            <a:ext cx="2651990" cy="890093"/>
          </a:xfrm>
          <a:prstGeom prst="rect">
            <a:avLst/>
          </a:prstGeom>
        </p:spPr>
      </p:pic>
      <p:pic>
        <p:nvPicPr>
          <p:cNvPr id="4" name="Elemento grafico 3" descr="Badge 6 contorno">
            <a:extLst>
              <a:ext uri="{FF2B5EF4-FFF2-40B4-BE49-F238E27FC236}">
                <a16:creationId xmlns:a16="http://schemas.microsoft.com/office/drawing/2014/main" id="{7B0AED91-DD2B-E05F-21C9-1B8BCF604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3475" y="2660289"/>
            <a:ext cx="914400" cy="9144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F0F21D3-7063-A3E1-B403-B45F806DA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6518" y="5566711"/>
            <a:ext cx="1088394" cy="102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16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39672</TotalTime>
  <Words>1185</Words>
  <Application>Microsoft Office PowerPoint</Application>
  <PresentationFormat>Widescreen</PresentationFormat>
  <Paragraphs>95</Paragraphs>
  <Slides>14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Century Gothic</vt:lpstr>
      <vt:lpstr>fk2022</vt:lpstr>
      <vt:lpstr>Tema di Office</vt:lpstr>
      <vt:lpstr>SPIN OFF E START UP  UNIVERSITA’ G.’DANNUNZIO</vt:lpstr>
      <vt:lpstr> Centro Studi  Ud’A Lab  M.A.R. SRL STP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Consuela Torelli</dc:creator>
  <cp:lastModifiedBy>Consuela Torelli</cp:lastModifiedBy>
  <cp:revision>44</cp:revision>
  <dcterms:created xsi:type="dcterms:W3CDTF">2024-08-19T10:14:01Z</dcterms:created>
  <dcterms:modified xsi:type="dcterms:W3CDTF">2025-07-23T09:21:14Z</dcterms:modified>
</cp:coreProperties>
</file>