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7" r:id="rId6"/>
    <p:sldId id="260" r:id="rId7"/>
    <p:sldId id="264" r:id="rId8"/>
    <p:sldId id="261" r:id="rId9"/>
    <p:sldId id="262" r:id="rId10"/>
    <p:sldId id="265" r:id="rId11"/>
    <p:sldId id="263" r:id="rId12"/>
    <p:sldId id="266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getti\Ecosistema%20Vitality\Progressivo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Sheet1!$P$36:$P$38</c:f>
              <c:numCache>
                <c:formatCode>General</c:formatCode>
                <c:ptCount val="3"/>
                <c:pt idx="0">
                  <c:v>2022</c:v>
                </c:pt>
                <c:pt idx="1">
                  <c:v>2028</c:v>
                </c:pt>
                <c:pt idx="2">
                  <c:v>2030</c:v>
                </c:pt>
              </c:numCache>
            </c:numRef>
          </c:cat>
          <c:val>
            <c:numRef>
              <c:f>Sheet1!$Q$36:$Q$38</c:f>
              <c:numCache>
                <c:formatCode>General</c:formatCode>
                <c:ptCount val="3"/>
                <c:pt idx="0">
                  <c:v>277.5</c:v>
                </c:pt>
                <c:pt idx="1">
                  <c:v>350.52</c:v>
                </c:pt>
                <c:pt idx="2">
                  <c:v>432.6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06-4376-A493-DA20838A3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6989328"/>
        <c:axId val="1346985008"/>
      </c:barChart>
      <c:catAx>
        <c:axId val="134698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46985008"/>
        <c:crosses val="autoZero"/>
        <c:auto val="1"/>
        <c:lblAlgn val="ctr"/>
        <c:lblOffset val="100"/>
        <c:noMultiLvlLbl val="0"/>
      </c:catAx>
      <c:valAx>
        <c:axId val="134698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469893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830F-7D3E-48D0-9064-ED24880AF99F}" type="datetimeFigureOut">
              <a:rPr lang="it-IT" smtClean="0"/>
              <a:t>01/09/2025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B2E92-08B9-436B-B4FD-93A468E73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21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B2E92-08B9-436B-B4FD-93A468E73BD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07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E855BF-47DF-7183-8B83-A8DA04FEE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A9A1BB7-A180-08AE-444B-B6A1EFE93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BD350F-4E81-1847-2014-DAAD3280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01/09/2025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7D5E23-D2EC-8955-1056-6C9A707E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680C3C-FBF8-2962-E75F-1683F286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231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B763F0-C1D7-F2E6-8596-B3FC63B6D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306A63-3BBD-D0B6-E0A0-D6078B3CB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6EC8B7-5D19-519C-3DF1-03C6D1EB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01/09/2025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D076BE-BABA-072F-3551-FF3202205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2F0448-40FE-18B7-F3F6-148113088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79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CB2761D-09F4-C639-0ED7-1117741BE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7CA5173-0BEE-8DA2-07A0-270918F20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8279E8-7A90-D4F5-3C53-6F731CAEF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01/09/2025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A0B3C3-5A15-BC92-9192-30B78F025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157B60-0665-1CCD-C6B8-5C2A664C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4311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5B841B-5CF7-D3DB-6EE0-D2904F38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53E53D-1C68-1128-FB7A-CCA78C3D6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AA520E-BC54-FA7E-337F-F1AFB86E6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01/09/2025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B0B55F-92C4-D55D-DE8F-A6389E927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36AA64-0AD2-B1DF-8E75-F1D2ADF0D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133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CAF934-AAB4-4AEF-CDC4-4BAEBCADF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F3DDB36-A235-811B-84ED-56A9FDD51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07F1E0-F6AB-D4EC-C994-8A59EF15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01/09/2025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B8A964-C149-2ABC-DF00-E38320E42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396376-28F2-7912-E447-C8138C0D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29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1525F2-A858-F9C1-2AC5-CF42A3E9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7BBA2D-37CF-65BD-EC2A-A9B8E37DE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602A451-D172-1FEE-A1A0-97FCE48D7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F298F44-B017-EE37-F649-9FD27CA7A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01/09/2025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5CA5B4-53F9-F776-0026-EEA9C2F77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E06025-AADF-FEFA-246A-E8168CF3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349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8D85F1-428F-024E-62BA-88827DD6A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31EAF1-F66A-F3FB-9260-DF433EB4A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CDDD34-350C-52D4-C634-0C509BE3F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D3E7B93-9870-C960-957E-8F82D1304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F47CB24-0EB5-0662-5FB0-A9006AB9C9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49E8068-E0B3-D003-040B-7A8EB070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01/09/2025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CF565E2-BDC0-1487-0AC0-A0B640E0D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C75235-8A3C-C63B-C8EC-A04C136F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27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313630-6AEB-B47C-0759-D6916276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32EF25B-5F4E-2248-49B0-02E4D7206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01/09/2025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FEFD821-676D-8E5C-0157-C6ADE790F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9F5C358-E637-891C-71EF-3D93BCACE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47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5E683B8-BF08-7826-0426-E76A78FB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01/09/2025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8FD1DA1-756B-6AFF-D782-855F9FFF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3F2351-2EB6-988E-88D9-7A5A9846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649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D4D0FA-F79D-5FFB-7241-3FDF6850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8D5772-B85D-D286-CF93-5DAEBC9D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FAA8F3-4577-D0DE-9BE7-844105CBC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21CB14F-4577-7CB2-0558-BDC55004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01/09/2025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14279E-C936-6432-D98A-CAE5EA817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816F56A-AD0C-1636-B99F-C5AA69C1B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45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C4638A-E172-6B72-35BA-51D928F0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24263F5-157A-B73A-768A-B96C19E51E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CF097B-3DF2-D5E4-1307-33B21C53E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4C600D4-7C14-8C5C-F97B-09CC5D99A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01/09/2025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8B0C2A-5EBB-1949-6B35-4DD62D9B4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888DAA-E8A0-0509-AC43-67B4B4D06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0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8F7568D-209B-91FE-AACB-849353E31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39838DA-169D-05ED-0B70-3D4764FE5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4DF602-123F-01CA-6FF8-C3063F19E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6E19FA-5BBD-4B10-A244-F56D0AD0F148}" type="datetimeFigureOut">
              <a:rPr lang="it-IT" smtClean="0"/>
              <a:t>01/09/2025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6FD111-98E5-732A-9C11-CCC1BC388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4DA4CC-3C5F-406A-7F16-D030AC8DF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17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hyperlink" Target="mailto:l.marinelli@unich.i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vana.cacciatore@unich.it" TargetMode="External"/><Relationship Id="rId5" Type="http://schemas.openxmlformats.org/officeDocument/2006/relationships/hyperlink" Target="mailto:antonio.distefano@unich.it" TargetMode="External"/><Relationship Id="rId10" Type="http://schemas.openxmlformats.org/officeDocument/2006/relationships/image" Target="../media/image35.jpg"/><Relationship Id="rId4" Type="http://schemas.openxmlformats.org/officeDocument/2006/relationships/image" Target="../media/image24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www.knowledge-share.eu/it/start-up/algo-biotechnologies-srl" TargetMode="Externa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8DAl9TmA_4c?feature=oembed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7100CB1-7F40-9639-E8BD-CF80C2359E51}"/>
              </a:ext>
            </a:extLst>
          </p:cNvPr>
          <p:cNvSpPr/>
          <p:nvPr/>
        </p:nvSpPr>
        <p:spPr>
          <a:xfrm>
            <a:off x="627105" y="430847"/>
            <a:ext cx="7360920" cy="547497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9C47029-DF98-FDA4-884A-271785C04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4435" y="904985"/>
            <a:ext cx="9144000" cy="238760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SPIN OFF E START UP </a:t>
            </a:r>
            <a:br>
              <a:rPr lang="it-IT" sz="3600" dirty="0">
                <a:solidFill>
                  <a:schemeClr val="bg1"/>
                </a:solidFill>
              </a:rPr>
            </a:br>
            <a:r>
              <a:rPr lang="it-IT" sz="3600" dirty="0">
                <a:solidFill>
                  <a:schemeClr val="bg1"/>
                </a:solidFill>
              </a:rPr>
              <a:t>UNIVERSITA’ G.’DANNUNZIO</a:t>
            </a:r>
          </a:p>
        </p:txBody>
      </p:sp>
      <p:pic>
        <p:nvPicPr>
          <p:cNvPr id="1026" name="Picture 2" descr="Università degli Studi &quot;G. d'Annunzio&quot;Chieti – Pescara">
            <a:extLst>
              <a:ext uri="{FF2B5EF4-FFF2-40B4-BE49-F238E27FC236}">
                <a16:creationId xmlns:a16="http://schemas.microsoft.com/office/drawing/2014/main" id="{B390B716-7B31-9005-0C92-6495F4DE6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110" y="1995706"/>
            <a:ext cx="2268538" cy="213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1F6EDFD-EFA7-3AF5-251B-823A0D7F9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565" y="6196406"/>
            <a:ext cx="1437322" cy="51881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DF3E12D-3E24-4301-9AB2-A0F9CA12D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207" y="5934928"/>
            <a:ext cx="2656543" cy="890054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8836F8F2-C1F5-B360-ABB5-CC33BB0BE4B4}"/>
              </a:ext>
            </a:extLst>
          </p:cNvPr>
          <p:cNvCxnSpPr/>
          <p:nvPr/>
        </p:nvCxnSpPr>
        <p:spPr>
          <a:xfrm>
            <a:off x="1977546" y="4010677"/>
            <a:ext cx="45186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omunicazione dei Progetti PNRR – Europa">
            <a:extLst>
              <a:ext uri="{FF2B5EF4-FFF2-40B4-BE49-F238E27FC236}">
                <a16:creationId xmlns:a16="http://schemas.microsoft.com/office/drawing/2014/main" id="{93E12C48-193D-990D-13A7-0BE52D84B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75" y="6053633"/>
            <a:ext cx="3224650" cy="80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35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95948"/>
            <a:ext cx="5471160" cy="2687364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   TRL/Call to action</a:t>
            </a:r>
            <a:endParaRPr lang="it-IT" sz="3200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CCA5611A-79EB-FC7C-60EF-F055AA58A9AE}"/>
              </a:ext>
            </a:extLst>
          </p:cNvPr>
          <p:cNvSpPr txBox="1">
            <a:spLocks/>
          </p:cNvSpPr>
          <p:nvPr/>
        </p:nvSpPr>
        <p:spPr>
          <a:xfrm>
            <a:off x="7486650" y="1577340"/>
            <a:ext cx="4187190" cy="258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rappresentativo del brevetto:</a:t>
            </a:r>
          </a:p>
          <a:p>
            <a:pPr algn="l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E6D6AFA-FDFF-96CD-D701-6716919FF621}"/>
              </a:ext>
            </a:extLst>
          </p:cNvPr>
          <p:cNvCxnSpPr>
            <a:cxnSpLocks/>
          </p:cNvCxnSpPr>
          <p:nvPr/>
        </p:nvCxnSpPr>
        <p:spPr>
          <a:xfrm>
            <a:off x="971550" y="1154430"/>
            <a:ext cx="35628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41954E-C38C-CA7D-4F17-16627C34D218}"/>
              </a:ext>
            </a:extLst>
          </p:cNvPr>
          <p:cNvSpPr txBox="1"/>
          <p:nvPr/>
        </p:nvSpPr>
        <p:spPr>
          <a:xfrm>
            <a:off x="3000375" y="1442471"/>
            <a:ext cx="8138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/>
          </a:p>
          <a:p>
            <a:pPr algn="just"/>
            <a:r>
              <a:rPr lang="it-IT" dirty="0"/>
              <a:t>L’ Algoritmo proprietario permette di prevedere la penetrazione sul mercato e della scalabilità di una nuova idea di dispositivi farmaceutici e medici Intelligenza Artificiale: l'algoritmo consente alle macchine di eseguire attività che in genere richiedono l'intelligenza umana.</a:t>
            </a:r>
          </a:p>
          <a:p>
            <a:pPr algn="just"/>
            <a:r>
              <a:rPr lang="it-IT" dirty="0">
                <a:solidFill>
                  <a:srgbClr val="000000"/>
                </a:solidFill>
                <a:latin typeface="fk2022"/>
              </a:rPr>
              <a:t>Si prevede che la spesa farmaceutica globale raggiungerà i 2,3 trilioni di dollari entro il 2028 con un</a:t>
            </a:r>
            <a:r>
              <a:rPr lang="it-IT" b="1" dirty="0">
                <a:solidFill>
                  <a:srgbClr val="000000"/>
                </a:solidFill>
                <a:latin typeface="fk2022"/>
              </a:rPr>
              <a:t> tasso di crescita</a:t>
            </a:r>
            <a:r>
              <a:rPr lang="it-IT" dirty="0">
                <a:solidFill>
                  <a:srgbClr val="000000"/>
                </a:solidFill>
                <a:latin typeface="fk2022"/>
              </a:rPr>
              <a:t> annuo composto (CAGR) stimato tra il 5% e l’8%.</a:t>
            </a:r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/>
              <a:t> La “Piattaforma per la veicolazione di sostanze biologicamente attive” è una piattaforma green innovativa per il </a:t>
            </a:r>
            <a:r>
              <a:rPr lang="it-IT" dirty="0" err="1"/>
              <a:t>drug</a:t>
            </a:r>
            <a:r>
              <a:rPr lang="it-IT" dirty="0"/>
              <a:t> delivery. </a:t>
            </a:r>
            <a:br>
              <a:rPr lang="it-IT" dirty="0"/>
            </a:br>
            <a:r>
              <a:rPr lang="it-IT" dirty="0"/>
              <a:t>La tecnologia brevettata si basa sull’impiego di scarti vegetali dell’industria olearia, in particolare le foglie di ulivo, per lo sviluppo di una piattaforma sostenibile e altamente innovativa per la veicolazione mirata di farmaci e altre sostanze attive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45A1E62-86CF-67AB-F1DE-9C86BE15D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15" y="5556511"/>
            <a:ext cx="2651990" cy="89009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69B1BB4-36C6-8D2B-D728-3BA7BA7D8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788" y="5641862"/>
            <a:ext cx="3225064" cy="80474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CC140B3-3F9E-1213-FE2A-61E0ACA27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035" y="5782082"/>
            <a:ext cx="1432684" cy="524301"/>
          </a:xfrm>
          <a:prstGeom prst="rect">
            <a:avLst/>
          </a:prstGeom>
        </p:spPr>
      </p:pic>
      <p:pic>
        <p:nvPicPr>
          <p:cNvPr id="4" name="Elemento grafico 3" descr="Badge 7 contorno">
            <a:extLst>
              <a:ext uri="{FF2B5EF4-FFF2-40B4-BE49-F238E27FC236}">
                <a16:creationId xmlns:a16="http://schemas.microsoft.com/office/drawing/2014/main" id="{035F557B-03D4-62C4-2D72-0AF8F97D71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3465" y="28261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1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95948"/>
            <a:ext cx="5471160" cy="2687364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Team</a:t>
            </a:r>
            <a:endParaRPr lang="it-IT" sz="3200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CCA5611A-79EB-FC7C-60EF-F055AA58A9AE}"/>
              </a:ext>
            </a:extLst>
          </p:cNvPr>
          <p:cNvSpPr txBox="1">
            <a:spLocks/>
          </p:cNvSpPr>
          <p:nvPr/>
        </p:nvSpPr>
        <p:spPr>
          <a:xfrm>
            <a:off x="7486650" y="1577340"/>
            <a:ext cx="4187190" cy="258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rappresentativo del brevetto:</a:t>
            </a:r>
          </a:p>
          <a:p>
            <a:pPr algn="l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E6D6AFA-FDFF-96CD-D701-6716919FF621}"/>
              </a:ext>
            </a:extLst>
          </p:cNvPr>
          <p:cNvCxnSpPr>
            <a:cxnSpLocks/>
          </p:cNvCxnSpPr>
          <p:nvPr/>
        </p:nvCxnSpPr>
        <p:spPr>
          <a:xfrm>
            <a:off x="708660" y="1154430"/>
            <a:ext cx="11076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CC29FAF6-BC56-08B4-8F52-0290037E9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452" y="6077664"/>
            <a:ext cx="1432684" cy="52430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2B615A6-1325-30AE-C54C-72F7281DD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586" y="6011082"/>
            <a:ext cx="3225064" cy="80474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B7095B5-0611-139F-8000-EDA0B90A5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560" y="5967907"/>
            <a:ext cx="2651990" cy="89009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85324E2-9EDD-5CCD-6C63-6E5C677E9640}"/>
              </a:ext>
            </a:extLst>
          </p:cNvPr>
          <p:cNvSpPr txBox="1"/>
          <p:nvPr/>
        </p:nvSpPr>
        <p:spPr>
          <a:xfrm>
            <a:off x="518160" y="1241887"/>
            <a:ext cx="4565436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u="sng" dirty="0">
                <a:solidFill>
                  <a:srgbClr val="FE7C11"/>
                </a:solidFill>
                <a:latin typeface="Century Gothic" panose="020B0502020202020204" pitchFamily="34" charset="0"/>
              </a:rPr>
              <a:t>MEMBRO1 </a:t>
            </a:r>
          </a:p>
          <a:p>
            <a:endParaRPr lang="it-IT" sz="1200" b="1" u="sng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r>
              <a:rPr lang="it-IT" sz="1200" b="1" dirty="0">
                <a:solidFill>
                  <a:srgbClr val="FE7C11"/>
                </a:solidFill>
                <a:latin typeface="Century Gothic" panose="020B0502020202020204" pitchFamily="34" charset="0"/>
              </a:rPr>
              <a:t>Nome Cognome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:  Antonio Di Stefano</a:t>
            </a:r>
          </a:p>
          <a:p>
            <a:endParaRPr lang="it-IT" sz="1200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it-IT" sz="1200" b="1" dirty="0">
                <a:solidFill>
                  <a:srgbClr val="FE7C11"/>
                </a:solidFill>
                <a:latin typeface="Century Gothic" panose="020B0502020202020204" pitchFamily="34" charset="0"/>
              </a:rPr>
              <a:t>Descrizione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: Professore ordinario di Tecnologia, socioeconomia e normativa dei medicinali e dei prodotti per il benessere e per la salute, del Dipartimento di Farmacia dell’Università degli studi </a:t>
            </a:r>
            <a:r>
              <a:rPr lang="it-IT" sz="1200" dirty="0" err="1">
                <a:solidFill>
                  <a:srgbClr val="FE7C11"/>
                </a:solidFill>
                <a:latin typeface="Century Gothic" panose="020B0502020202020204" pitchFamily="34" charset="0"/>
              </a:rPr>
              <a:t>G.d’Annunzio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CH-PE. E CEO di </a:t>
            </a:r>
            <a:r>
              <a:rPr lang="it-IT" sz="1200" dirty="0" err="1">
                <a:solidFill>
                  <a:srgbClr val="FE7C11"/>
                </a:solidFill>
                <a:latin typeface="Century Gothic" panose="020B0502020202020204" pitchFamily="34" charset="0"/>
              </a:rPr>
              <a:t>Algo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</a:t>
            </a:r>
            <a:r>
              <a:rPr lang="it-IT" sz="1200" dirty="0" err="1">
                <a:solidFill>
                  <a:srgbClr val="FE7C11"/>
                </a:solidFill>
                <a:latin typeface="Century Gothic" panose="020B0502020202020204" pitchFamily="34" charset="0"/>
              </a:rPr>
              <a:t>Biotechnologies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S.r.l</a:t>
            </a:r>
          </a:p>
          <a:p>
            <a:endParaRPr lang="it-IT" sz="1200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r>
              <a:rPr lang="it-IT" sz="1200" b="1" dirty="0">
                <a:solidFill>
                  <a:srgbClr val="FE7C11"/>
                </a:solidFill>
                <a:latin typeface="Century Gothic" panose="020B0502020202020204" pitchFamily="34" charset="0"/>
              </a:rPr>
              <a:t>E-mail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: 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  <a:hlinkClick r:id="rId5"/>
              </a:rPr>
              <a:t>antonio.distefano@unich.it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B3BE607-F9B1-4B30-D714-9EA204737146}"/>
              </a:ext>
            </a:extLst>
          </p:cNvPr>
          <p:cNvSpPr txBox="1"/>
          <p:nvPr/>
        </p:nvSpPr>
        <p:spPr>
          <a:xfrm>
            <a:off x="6406692" y="1241887"/>
            <a:ext cx="4565436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u="sng" dirty="0">
                <a:solidFill>
                  <a:srgbClr val="FE7C11"/>
                </a:solidFill>
                <a:latin typeface="Century Gothic" panose="020B0502020202020204" pitchFamily="34" charset="0"/>
              </a:rPr>
              <a:t>MEMBRO 2</a:t>
            </a:r>
          </a:p>
          <a:p>
            <a:endParaRPr lang="it-IT" sz="1200" b="1" u="sng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r>
              <a:rPr lang="it-IT" sz="1200" b="1" dirty="0">
                <a:solidFill>
                  <a:srgbClr val="FE7C11"/>
                </a:solidFill>
                <a:latin typeface="Century Gothic" panose="020B0502020202020204" pitchFamily="34" charset="0"/>
              </a:rPr>
              <a:t>Nome Cognome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: Ivana Cacciatore</a:t>
            </a:r>
          </a:p>
          <a:p>
            <a:endParaRPr lang="it-IT" sz="1200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r>
              <a:rPr lang="it-IT" sz="1200" b="1" dirty="0">
                <a:solidFill>
                  <a:srgbClr val="FE7C11"/>
                </a:solidFill>
                <a:latin typeface="Century Gothic" panose="020B0502020202020204" pitchFamily="34" charset="0"/>
              </a:rPr>
              <a:t>Descrizione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: Presidente </a:t>
            </a:r>
            <a:r>
              <a:rPr lang="it-IT" sz="1200" dirty="0" err="1">
                <a:solidFill>
                  <a:srgbClr val="FE7C11"/>
                </a:solidFill>
                <a:latin typeface="Century Gothic" panose="020B0502020202020204" pitchFamily="34" charset="0"/>
              </a:rPr>
              <a:t>CdL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di TECNOLOGIE ECO-SOSTENIBILI E TOSSICOLOGIA AMBIENTALE, presso l’Università degli studi </a:t>
            </a:r>
            <a:r>
              <a:rPr lang="it-IT" sz="1200" dirty="0" err="1">
                <a:solidFill>
                  <a:srgbClr val="FE7C11"/>
                </a:solidFill>
                <a:latin typeface="Century Gothic" panose="020B0502020202020204" pitchFamily="34" charset="0"/>
              </a:rPr>
              <a:t>G.d’Annunzio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CH-PE</a:t>
            </a:r>
          </a:p>
          <a:p>
            <a:endParaRPr lang="it-IT" sz="1200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endParaRPr lang="it-IT" sz="1200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endParaRPr lang="it-IT" sz="1200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E-mail: 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  <a:hlinkClick r:id="rId6"/>
              </a:rPr>
              <a:t>ivana.cacciatore@unich.it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C7A91DE-A171-0189-4A07-F921E0A1AC38}"/>
              </a:ext>
            </a:extLst>
          </p:cNvPr>
          <p:cNvSpPr txBox="1"/>
          <p:nvPr/>
        </p:nvSpPr>
        <p:spPr>
          <a:xfrm>
            <a:off x="3496422" y="4072090"/>
            <a:ext cx="456543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u="sng" dirty="0">
                <a:solidFill>
                  <a:srgbClr val="FE7C11"/>
                </a:solidFill>
                <a:latin typeface="Century Gothic" panose="020B0502020202020204" pitchFamily="34" charset="0"/>
              </a:rPr>
              <a:t>MEMBRO 2</a:t>
            </a:r>
          </a:p>
          <a:p>
            <a:endParaRPr lang="it-IT" sz="1200" b="1" u="sng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r>
              <a:rPr lang="it-IT" sz="1200" b="1" dirty="0">
                <a:solidFill>
                  <a:srgbClr val="FE7C11"/>
                </a:solidFill>
                <a:latin typeface="Century Gothic" panose="020B0502020202020204" pitchFamily="34" charset="0"/>
              </a:rPr>
              <a:t>Nome Cognome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: Lisa Marinelli</a:t>
            </a:r>
          </a:p>
          <a:p>
            <a:endParaRPr lang="it-IT" sz="1200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r>
              <a:rPr lang="it-IT" sz="1200" b="1" dirty="0">
                <a:solidFill>
                  <a:srgbClr val="FE7C11"/>
                </a:solidFill>
                <a:latin typeface="Century Gothic" panose="020B0502020202020204" pitchFamily="34" charset="0"/>
              </a:rPr>
              <a:t>Descrizione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: Professore Associato di Tecnologia, socioeconomia e normativa dei medicinali e dei prodotti per il benessere e per la salute, presso l’Università degli studi </a:t>
            </a:r>
            <a:r>
              <a:rPr lang="it-IT" sz="1200" dirty="0" err="1">
                <a:solidFill>
                  <a:srgbClr val="FE7C11"/>
                </a:solidFill>
                <a:latin typeface="Century Gothic" panose="020B0502020202020204" pitchFamily="34" charset="0"/>
              </a:rPr>
              <a:t>G.d’Annunzio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CH-PE</a:t>
            </a:r>
          </a:p>
          <a:p>
            <a:endParaRPr lang="it-IT" sz="1200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E-mail: 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  <a:hlinkClick r:id="rId7"/>
              </a:rPr>
              <a:t>lisa.marinelli@unich.it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FCDF2C9D-60AC-B9EB-5B41-CCC2C5F88B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8672" y="428124"/>
            <a:ext cx="1384312" cy="143681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AA0769B4-F9DE-F00F-DC38-9B2A8F37C4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9701" y="3394494"/>
            <a:ext cx="1465384" cy="1471257"/>
          </a:xfrm>
          <a:prstGeom prst="rect">
            <a:avLst/>
          </a:prstGeom>
        </p:spPr>
      </p:pic>
      <p:pic>
        <p:nvPicPr>
          <p:cNvPr id="10" name="Immagine 9" descr="Immagine che contiene Viso umano, persona, testo, vestiti&#10;&#10;Il contenuto generato dall'IA potrebbe non essere corretto.">
            <a:extLst>
              <a:ext uri="{FF2B5EF4-FFF2-40B4-BE49-F238E27FC236}">
                <a16:creationId xmlns:a16="http://schemas.microsoft.com/office/drawing/2014/main" id="{5B5747CA-3DE8-4157-82BE-3324DE0085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9"/>
          <a:stretch>
            <a:fillRect/>
          </a:stretch>
        </p:blipFill>
        <p:spPr>
          <a:xfrm>
            <a:off x="4160278" y="535342"/>
            <a:ext cx="1400241" cy="143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6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7100CB1-7F40-9639-E8BD-CF80C2359E51}"/>
              </a:ext>
            </a:extLst>
          </p:cNvPr>
          <p:cNvSpPr/>
          <p:nvPr/>
        </p:nvSpPr>
        <p:spPr>
          <a:xfrm>
            <a:off x="627105" y="430847"/>
            <a:ext cx="7360920" cy="547497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9C47029-DF98-FDA4-884A-271785C04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4435" y="904985"/>
            <a:ext cx="9144000" cy="238760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GRAZIE</a:t>
            </a:r>
          </a:p>
        </p:txBody>
      </p:sp>
      <p:pic>
        <p:nvPicPr>
          <p:cNvPr id="1026" name="Picture 2" descr="Università degli Studi &quot;G. d'Annunzio&quot;Chieti – Pescara">
            <a:extLst>
              <a:ext uri="{FF2B5EF4-FFF2-40B4-BE49-F238E27FC236}">
                <a16:creationId xmlns:a16="http://schemas.microsoft.com/office/drawing/2014/main" id="{B390B716-7B31-9005-0C92-6495F4DE6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110" y="1995706"/>
            <a:ext cx="2268538" cy="213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1F6EDFD-EFA7-3AF5-251B-823A0D7F9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565" y="6196406"/>
            <a:ext cx="1437322" cy="51881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DF3E12D-3E24-4301-9AB2-A0F9CA12D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207" y="5934928"/>
            <a:ext cx="2656543" cy="890054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8836F8F2-C1F5-B360-ABB5-CC33BB0BE4B4}"/>
              </a:ext>
            </a:extLst>
          </p:cNvPr>
          <p:cNvCxnSpPr/>
          <p:nvPr/>
        </p:nvCxnSpPr>
        <p:spPr>
          <a:xfrm>
            <a:off x="1977546" y="4010677"/>
            <a:ext cx="45186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omunicazione dei Progetti PNRR – Europa">
            <a:extLst>
              <a:ext uri="{FF2B5EF4-FFF2-40B4-BE49-F238E27FC236}">
                <a16:creationId xmlns:a16="http://schemas.microsoft.com/office/drawing/2014/main" id="{93E12C48-193D-990D-13A7-0BE52D84B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75" y="6053633"/>
            <a:ext cx="3224650" cy="80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5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EFF9C16-3F18-B85C-9D7A-759CDBA91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663" y="690664"/>
            <a:ext cx="5193370" cy="31632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dirty="0"/>
              <a:t> </a:t>
            </a:r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Algobiotechnologies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S.r.l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1A20B27-52D7-A57A-70C1-C777DB6A7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EC6C21B-2B27-79B2-0F61-63B4B9D10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98" y="3527450"/>
            <a:ext cx="1897127" cy="179003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7B09E47-4BA9-716B-F536-895D51F88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326" y="5973141"/>
            <a:ext cx="1432684" cy="52430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F768182-226A-9100-93CD-1D287F710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0936" y="5832921"/>
            <a:ext cx="3225064" cy="80474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1877FD0-57D1-15AB-67FC-B1637232E4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54" y="5867933"/>
            <a:ext cx="2656543" cy="89005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D62B9F2-5110-4646-2739-DB73EEADFC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1231" y="3401784"/>
            <a:ext cx="2032289" cy="204136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9A513C5-3CC9-4E85-5CC3-7FFCDEC1D1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6696" y="2218408"/>
            <a:ext cx="4014988" cy="273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3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650" y="1263199"/>
            <a:ext cx="5471160" cy="3319951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it-IT" sz="21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Profilo:</a:t>
            </a:r>
          </a:p>
          <a:p>
            <a:pPr algn="just"/>
            <a:r>
              <a:rPr lang="it-IT" sz="1800" dirty="0" err="1"/>
              <a:t>Algo</a:t>
            </a:r>
            <a:r>
              <a:rPr lang="it-IT" sz="1800" dirty="0"/>
              <a:t> </a:t>
            </a:r>
            <a:r>
              <a:rPr lang="it-IT" sz="1800" dirty="0" err="1"/>
              <a:t>Biotechnologies</a:t>
            </a:r>
            <a:r>
              <a:rPr lang="it-IT" sz="1800" dirty="0"/>
              <a:t> S.r.l è una Start Up Innovativa costituita nel 2020 dal team di ricercatori del Dipartimento di Farmacia dell’Università G. d’Annunzio di Chieti-Pescara. </a:t>
            </a:r>
          </a:p>
          <a:p>
            <a:pPr algn="l"/>
            <a:r>
              <a:rPr lang="it-IT" sz="21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Mission:</a:t>
            </a:r>
          </a:p>
          <a:p>
            <a:pPr algn="just"/>
            <a:r>
              <a:rPr lang="it-IT" sz="1800" dirty="0"/>
              <a:t>Supportare l'innovazione che consente alle persone di vivere meglio giorno dopo giorno consentendo alle aziende del settore farmaceutico di industrializzare le proprie idee e accelerarne la consegna sul mercato, aumentando il tasso di successo della ricerca e sviluppo. </a:t>
            </a:r>
          </a:p>
          <a:p>
            <a:pPr algn="l"/>
            <a:r>
              <a:rPr lang="it-IT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Servizi:</a:t>
            </a:r>
          </a:p>
          <a:p>
            <a:pPr algn="just"/>
            <a:r>
              <a:rPr lang="it-IT" sz="1800" dirty="0"/>
              <a:t>Identificazione e sviluppo di nuove idee ed opportunità in ambito farmaceutico attraverso l’utilizzo di un algoritmo in grado di fornire analisi SWOT, individuando i punti di forza della debolezza e gli input necessari per l'ottimizzazione e gli aggiornamenti dei prodotti da inserire nel mercato. 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90A9D891-5100-1C04-2E5D-1B49F8E40308}"/>
              </a:ext>
            </a:extLst>
          </p:cNvPr>
          <p:cNvSpPr txBox="1">
            <a:spLocks/>
          </p:cNvSpPr>
          <p:nvPr/>
        </p:nvSpPr>
        <p:spPr>
          <a:xfrm>
            <a:off x="6242180" y="3404422"/>
            <a:ext cx="5471160" cy="2687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l"/>
            <a:endParaRPr lang="it-IT" dirty="0"/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A394C58D-174D-A461-BA2C-5D9A6C4A9505}"/>
              </a:ext>
            </a:extLst>
          </p:cNvPr>
          <p:cNvSpPr txBox="1">
            <a:spLocks/>
          </p:cNvSpPr>
          <p:nvPr/>
        </p:nvSpPr>
        <p:spPr>
          <a:xfrm>
            <a:off x="275217" y="4573861"/>
            <a:ext cx="4480560" cy="2687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5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Link a piattaforma Knowledge Share:</a:t>
            </a:r>
          </a:p>
          <a:p>
            <a:pPr algn="l"/>
            <a:r>
              <a:rPr lang="it-IT" sz="1400" dirty="0">
                <a:hlinkClick r:id="rId3"/>
              </a:rPr>
              <a:t>https://www.knowledge-share.eu/it/start-up/algo-biotechnologies-srl</a:t>
            </a:r>
            <a:endParaRPr lang="it-IT" sz="1400" dirty="0"/>
          </a:p>
          <a:p>
            <a:pPr algn="l"/>
            <a:endParaRPr lang="it-IT" sz="1400" dirty="0"/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id="{70C3AE51-3584-D913-1D75-1131A288AFAD}"/>
              </a:ext>
            </a:extLst>
          </p:cNvPr>
          <p:cNvSpPr txBox="1">
            <a:spLocks/>
          </p:cNvSpPr>
          <p:nvPr/>
        </p:nvSpPr>
        <p:spPr>
          <a:xfrm>
            <a:off x="6852285" y="1343682"/>
            <a:ext cx="4480560" cy="2687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RIASSUNTIVO DELL’INVENZIONE:</a:t>
            </a:r>
          </a:p>
          <a:p>
            <a:pPr algn="l"/>
            <a:endParaRPr lang="it-IT" dirty="0"/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BDBDAE35-E551-DE9C-335F-E4FB998DABB0}"/>
              </a:ext>
            </a:extLst>
          </p:cNvPr>
          <p:cNvSpPr txBox="1">
            <a:spLocks/>
          </p:cNvSpPr>
          <p:nvPr/>
        </p:nvSpPr>
        <p:spPr>
          <a:xfrm>
            <a:off x="324804" y="365466"/>
            <a:ext cx="4480560" cy="2687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Descrizione</a:t>
            </a:r>
          </a:p>
          <a:p>
            <a:pPr algn="l"/>
            <a:endParaRPr lang="it-IT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0D6F8C6F-D3F3-5AD3-2084-8AC736D9A458}"/>
              </a:ext>
            </a:extLst>
          </p:cNvPr>
          <p:cNvCxnSpPr>
            <a:cxnSpLocks/>
          </p:cNvCxnSpPr>
          <p:nvPr/>
        </p:nvCxnSpPr>
        <p:spPr>
          <a:xfrm>
            <a:off x="474346" y="937260"/>
            <a:ext cx="20907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extLst>
              <a:ext uri="{FF2B5EF4-FFF2-40B4-BE49-F238E27FC236}">
                <a16:creationId xmlns:a16="http://schemas.microsoft.com/office/drawing/2014/main" id="{0C2CE131-B1A2-C505-9478-38DD0E5F7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5" y="5774037"/>
            <a:ext cx="2651990" cy="102695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930F247-537F-D495-46EC-8225A253E7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147" y="5917543"/>
            <a:ext cx="3225064" cy="80474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CA70C68-507E-E714-1E1B-82C6C47674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4538" y="6057763"/>
            <a:ext cx="1432684" cy="52430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07D3DCA6-46B1-D88A-9CF2-2030952F7C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5995" y="626624"/>
            <a:ext cx="5863530" cy="2165048"/>
          </a:xfrm>
          <a:prstGeom prst="rect">
            <a:avLst/>
          </a:prstGeom>
        </p:spPr>
      </p:pic>
      <p:pic>
        <p:nvPicPr>
          <p:cNvPr id="17" name="Elementi multimediali online 16" title="Algo Biotechnologies">
            <a:hlinkClick r:id="" action="ppaction://media"/>
            <a:extLst>
              <a:ext uri="{FF2B5EF4-FFF2-40B4-BE49-F238E27FC236}">
                <a16:creationId xmlns:a16="http://schemas.microsoft.com/office/drawing/2014/main" id="{FA3C1C03-945B-17D0-3696-6A7E5D9013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293477" y="3508730"/>
            <a:ext cx="3940812" cy="2226559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AF0F21D3-7063-A3E1-B403-B45F806DA3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690" y="5670164"/>
            <a:ext cx="1088394" cy="102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5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95948"/>
            <a:ext cx="5471160" cy="2687364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Innovazione</a:t>
            </a:r>
            <a:endParaRPr lang="it-IT" sz="3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CCA5611A-79EB-FC7C-60EF-F055AA58A9AE}"/>
              </a:ext>
            </a:extLst>
          </p:cNvPr>
          <p:cNvSpPr txBox="1">
            <a:spLocks/>
          </p:cNvSpPr>
          <p:nvPr/>
        </p:nvSpPr>
        <p:spPr>
          <a:xfrm>
            <a:off x="7486650" y="1577340"/>
            <a:ext cx="4187190" cy="258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rappresentativo del brevetto:</a:t>
            </a:r>
          </a:p>
          <a:p>
            <a:pPr algn="l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E6D6AFA-FDFF-96CD-D701-6716919FF621}"/>
              </a:ext>
            </a:extLst>
          </p:cNvPr>
          <p:cNvCxnSpPr>
            <a:cxnSpLocks/>
          </p:cNvCxnSpPr>
          <p:nvPr/>
        </p:nvCxnSpPr>
        <p:spPr>
          <a:xfrm>
            <a:off x="708660" y="1154430"/>
            <a:ext cx="21271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Elemento grafico 18" descr="Badge 1 contorno">
            <a:extLst>
              <a:ext uri="{FF2B5EF4-FFF2-40B4-BE49-F238E27FC236}">
                <a16:creationId xmlns:a16="http://schemas.microsoft.com/office/drawing/2014/main" id="{F4D79B75-6DE5-CB66-A937-9E77BFB85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" y="2927394"/>
            <a:ext cx="914400" cy="91440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A1B50DDB-8561-B6B2-ECF8-29968EB3C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182" y="6179643"/>
            <a:ext cx="1432684" cy="524301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44FC4BE9-DB53-559B-1B13-2AE247C9F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5846" y="5955030"/>
            <a:ext cx="3225064" cy="804742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8213571B-3C43-8466-E048-862947C508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840" y="5885325"/>
            <a:ext cx="2651990" cy="89009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4BCE2B4-26A9-A0EC-7DE9-A30FEF464618}"/>
              </a:ext>
            </a:extLst>
          </p:cNvPr>
          <p:cNvSpPr txBox="1"/>
          <p:nvPr/>
        </p:nvSpPr>
        <p:spPr>
          <a:xfrm>
            <a:off x="2880360" y="2093141"/>
            <a:ext cx="8138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iBRICK® è un algoritmo predittivo in grado in pochi minuti di profilare e valutare idee innovative, sfruttando un database di milioni di dati convalidati appartenenti a database pubblici, privati e proprietari. Funziona con 18 indicatori appartenenti a 6 famiglie principali:</a:t>
            </a:r>
          </a:p>
          <a:p>
            <a:r>
              <a:rPr lang="it-IT" dirty="0"/>
              <a:t> • Innovazione</a:t>
            </a:r>
          </a:p>
          <a:p>
            <a:r>
              <a:rPr lang="it-IT" dirty="0"/>
              <a:t> • Concorrenza </a:t>
            </a:r>
          </a:p>
          <a:p>
            <a:r>
              <a:rPr lang="it-IT" dirty="0"/>
              <a:t>• Costi </a:t>
            </a:r>
          </a:p>
          <a:p>
            <a:r>
              <a:rPr lang="it-IT" dirty="0"/>
              <a:t>• Mercato </a:t>
            </a:r>
          </a:p>
          <a:p>
            <a:r>
              <a:rPr lang="it-IT" dirty="0"/>
              <a:t>• Investitori </a:t>
            </a:r>
          </a:p>
          <a:p>
            <a:r>
              <a:rPr lang="it-IT" dirty="0"/>
              <a:t>• Bisogni sociali e percezione comune</a:t>
            </a:r>
          </a:p>
        </p:txBody>
      </p:sp>
    </p:spTree>
    <p:extLst>
      <p:ext uri="{BB962C8B-B14F-4D97-AF65-F5344CB8AC3E}">
        <p14:creationId xmlns:p14="http://schemas.microsoft.com/office/powerpoint/2010/main" val="298556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95948"/>
            <a:ext cx="5471160" cy="2687364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Mercato</a:t>
            </a:r>
            <a:endParaRPr lang="it-IT" sz="3200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CCA5611A-79EB-FC7C-60EF-F055AA58A9AE}"/>
              </a:ext>
            </a:extLst>
          </p:cNvPr>
          <p:cNvSpPr txBox="1">
            <a:spLocks/>
          </p:cNvSpPr>
          <p:nvPr/>
        </p:nvSpPr>
        <p:spPr>
          <a:xfrm>
            <a:off x="7486650" y="1577340"/>
            <a:ext cx="4187190" cy="258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rappresentativo del brevetto:</a:t>
            </a:r>
          </a:p>
          <a:p>
            <a:pPr algn="l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E6D6AFA-FDFF-96CD-D701-6716919FF621}"/>
              </a:ext>
            </a:extLst>
          </p:cNvPr>
          <p:cNvCxnSpPr>
            <a:cxnSpLocks/>
          </p:cNvCxnSpPr>
          <p:nvPr/>
        </p:nvCxnSpPr>
        <p:spPr>
          <a:xfrm>
            <a:off x="708660" y="1154430"/>
            <a:ext cx="15316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41954E-C38C-CA7D-4F17-16627C34D218}"/>
              </a:ext>
            </a:extLst>
          </p:cNvPr>
          <p:cNvSpPr txBox="1"/>
          <p:nvPr/>
        </p:nvSpPr>
        <p:spPr>
          <a:xfrm>
            <a:off x="3211830" y="902970"/>
            <a:ext cx="813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0" dirty="0">
                <a:solidFill>
                  <a:srgbClr val="000000"/>
                </a:solidFill>
                <a:effectLst/>
                <a:latin typeface="fk2022"/>
              </a:rPr>
              <a:t>Si prevede che la spesa farmaceutica globale raggiungerà i 2,3 trilioni di dollari entro il 2028 con un</a:t>
            </a:r>
            <a:r>
              <a:rPr lang="it-IT" b="1" i="0" dirty="0">
                <a:solidFill>
                  <a:srgbClr val="000000"/>
                </a:solidFill>
                <a:effectLst/>
                <a:latin typeface="fk2022"/>
              </a:rPr>
              <a:t> tasso di crescita</a:t>
            </a:r>
            <a:r>
              <a:rPr lang="it-IT" b="0" i="0" dirty="0">
                <a:solidFill>
                  <a:srgbClr val="000000"/>
                </a:solidFill>
                <a:effectLst/>
                <a:latin typeface="fk2022"/>
              </a:rPr>
              <a:t> annuo composto (CAGR) stimato tra il 5% e l’8%.</a:t>
            </a:r>
            <a:endParaRPr lang="it-IT" dirty="0"/>
          </a:p>
        </p:txBody>
      </p:sp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5A3F4D03-91B7-8A9E-6646-496C998527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138685"/>
              </p:ext>
            </p:extLst>
          </p:nvPr>
        </p:nvGraphicFramePr>
        <p:xfrm>
          <a:off x="4055846" y="221873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2">
            <a:extLst>
              <a:ext uri="{FF2B5EF4-FFF2-40B4-BE49-F238E27FC236}">
                <a16:creationId xmlns:a16="http://schemas.microsoft.com/office/drawing/2014/main" id="{C5D18E57-F47B-946E-D93E-E29A9B3462F4}"/>
              </a:ext>
            </a:extLst>
          </p:cNvPr>
          <p:cNvSpPr txBox="1"/>
          <p:nvPr/>
        </p:nvSpPr>
        <p:spPr>
          <a:xfrm>
            <a:off x="6431011" y="5515525"/>
            <a:ext cx="28057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European compound annual growth rate from 2023 to 2028 </a:t>
            </a:r>
          </a:p>
          <a:p>
            <a:endParaRPr lang="en-GB" dirty="0"/>
          </a:p>
        </p:txBody>
      </p:sp>
      <p:pic>
        <p:nvPicPr>
          <p:cNvPr id="15" name="Graphic 11" descr="Arrow: Straight with solid fill">
            <a:extLst>
              <a:ext uri="{FF2B5EF4-FFF2-40B4-BE49-F238E27FC236}">
                <a16:creationId xmlns:a16="http://schemas.microsoft.com/office/drawing/2014/main" id="{57DDC10F-1604-E717-0E29-9BD582C87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236799" y="5457899"/>
            <a:ext cx="702132" cy="702132"/>
          </a:xfrm>
          <a:prstGeom prst="rect">
            <a:avLst/>
          </a:prstGeom>
        </p:spPr>
      </p:pic>
      <p:sp>
        <p:nvSpPr>
          <p:cNvPr id="16" name="TextBox 14">
            <a:extLst>
              <a:ext uri="{FF2B5EF4-FFF2-40B4-BE49-F238E27FC236}">
                <a16:creationId xmlns:a16="http://schemas.microsoft.com/office/drawing/2014/main" id="{9E2223BE-18CF-2BD0-AC7B-29E050ED9D20}"/>
              </a:ext>
            </a:extLst>
          </p:cNvPr>
          <p:cNvSpPr txBox="1"/>
          <p:nvPr/>
        </p:nvSpPr>
        <p:spPr>
          <a:xfrm>
            <a:off x="9985447" y="5574359"/>
            <a:ext cx="7072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/>
              <a:t>8%</a:t>
            </a:r>
            <a:endParaRPr lang="en-GB" sz="3000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A1B50DDB-8561-B6B2-ECF8-29968EB3C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182" y="6179643"/>
            <a:ext cx="1432684" cy="524301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44FC4BE9-DB53-559B-1B13-2AE247C9F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846" y="5955030"/>
            <a:ext cx="3225064" cy="804742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8213571B-3C43-8466-E048-862947C508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840" y="5885325"/>
            <a:ext cx="2651990" cy="89009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3B66212-4B6C-6C7F-AFB6-3C5D1F7BDB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6460" y="2971760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49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95948"/>
            <a:ext cx="5471160" cy="2687364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Problema</a:t>
            </a:r>
            <a:endParaRPr lang="it-IT" sz="3200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CCA5611A-79EB-FC7C-60EF-F055AA58A9AE}"/>
              </a:ext>
            </a:extLst>
          </p:cNvPr>
          <p:cNvSpPr txBox="1">
            <a:spLocks/>
          </p:cNvSpPr>
          <p:nvPr/>
        </p:nvSpPr>
        <p:spPr>
          <a:xfrm>
            <a:off x="7486650" y="1577340"/>
            <a:ext cx="4187190" cy="258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rappresentativo del brevetto:</a:t>
            </a:r>
          </a:p>
          <a:p>
            <a:pPr algn="l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E6D6AFA-FDFF-96CD-D701-6716919FF621}"/>
              </a:ext>
            </a:extLst>
          </p:cNvPr>
          <p:cNvCxnSpPr>
            <a:cxnSpLocks/>
          </p:cNvCxnSpPr>
          <p:nvPr/>
        </p:nvCxnSpPr>
        <p:spPr>
          <a:xfrm>
            <a:off x="708660" y="1154430"/>
            <a:ext cx="17088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41954E-C38C-CA7D-4F17-16627C34D218}"/>
              </a:ext>
            </a:extLst>
          </p:cNvPr>
          <p:cNvSpPr txBox="1"/>
          <p:nvPr/>
        </p:nvSpPr>
        <p:spPr>
          <a:xfrm>
            <a:off x="2880360" y="2093141"/>
            <a:ext cx="8138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L'industrializzazione delle idee in ambito sanitario è un processo costoso e inefficiente. Ad esempio, il tasso di avviamento (LOA) del settore farmaceutico è stimato inferiore al 20%.</a:t>
            </a:r>
          </a:p>
          <a:p>
            <a:r>
              <a:rPr lang="it-IT" dirty="0"/>
              <a:t>Pochi candidati tra migliaia raggiungono la produzione su larga scala, aiutando i pazienti a curare le malattie.</a:t>
            </a:r>
          </a:p>
          <a:p>
            <a:r>
              <a:rPr lang="it-IT" dirty="0"/>
              <a:t>Inoltre, nell'ultimo decennio, la produttività della ricerca e sviluppo nel settore farmaceutico è diminuita drasticamente (IRR dal 10,1% all'1,8%)*, con un picco di vendite previsto per asset più che dimezzato.</a:t>
            </a:r>
          </a:p>
          <a:p>
            <a:r>
              <a:rPr lang="it-IT" dirty="0"/>
              <a:t>Si tratta di un processo NON democratico, con un'alta percentuale di risorse concentrate in un numero limitato di attori.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FFA7BC0-FB0E-4794-F8F5-1C939A48B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63" y="5817005"/>
            <a:ext cx="2651990" cy="89009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44B638C-CED6-565E-C905-2285C342D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586" y="5817005"/>
            <a:ext cx="3225064" cy="80474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7AF07F53-23A8-1B94-14CB-0EAFA2FA9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223" y="5999900"/>
            <a:ext cx="1432684" cy="524301"/>
          </a:xfrm>
          <a:prstGeom prst="rect">
            <a:avLst/>
          </a:prstGeom>
        </p:spPr>
      </p:pic>
      <p:pic>
        <p:nvPicPr>
          <p:cNvPr id="6" name="Elemento grafico 5" descr="Badge 3 contorno">
            <a:extLst>
              <a:ext uri="{FF2B5EF4-FFF2-40B4-BE49-F238E27FC236}">
                <a16:creationId xmlns:a16="http://schemas.microsoft.com/office/drawing/2014/main" id="{DB13CDA7-23D8-0A28-D7C4-EE24F4F3E7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5830" y="29273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1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95948"/>
            <a:ext cx="5471160" cy="2687364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Tecnologia</a:t>
            </a:r>
            <a:endParaRPr lang="it-IT" sz="3200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CCA5611A-79EB-FC7C-60EF-F055AA58A9AE}"/>
              </a:ext>
            </a:extLst>
          </p:cNvPr>
          <p:cNvSpPr txBox="1">
            <a:spLocks/>
          </p:cNvSpPr>
          <p:nvPr/>
        </p:nvSpPr>
        <p:spPr>
          <a:xfrm>
            <a:off x="7486650" y="1577340"/>
            <a:ext cx="4187190" cy="258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rappresentativo del brevetto:</a:t>
            </a:r>
          </a:p>
          <a:p>
            <a:pPr algn="l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E6D6AFA-FDFF-96CD-D701-6716919FF621}"/>
              </a:ext>
            </a:extLst>
          </p:cNvPr>
          <p:cNvCxnSpPr>
            <a:cxnSpLocks/>
          </p:cNvCxnSpPr>
          <p:nvPr/>
        </p:nvCxnSpPr>
        <p:spPr>
          <a:xfrm>
            <a:off x="708660" y="1154430"/>
            <a:ext cx="18842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41954E-C38C-CA7D-4F17-16627C34D218}"/>
              </a:ext>
            </a:extLst>
          </p:cNvPr>
          <p:cNvSpPr txBox="1"/>
          <p:nvPr/>
        </p:nvSpPr>
        <p:spPr>
          <a:xfrm>
            <a:off x="2167867" y="1415177"/>
            <a:ext cx="95991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La start up possiede due tecnologie  di seguito descritte:</a:t>
            </a:r>
          </a:p>
          <a:p>
            <a:pPr algn="just"/>
            <a:r>
              <a:rPr lang="it-IT" dirty="0"/>
              <a:t>iBRICK® fornisce diversi output utili in un formato visivo e pronti all’uso quali: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Punteggio visivo della probabilità di successo (</a:t>
            </a:r>
            <a:r>
              <a:rPr lang="it-IT" dirty="0" err="1"/>
              <a:t>PoS</a:t>
            </a:r>
            <a:r>
              <a:rPr lang="it-IT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Analisi SWOT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Pro e contro nella penetrazione del mercato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Indice degli investitori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Indice di innovazione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Aggiornamenti del progetto con valutazione dell'impatto e dell'implementazione Indice di percezione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Roadmap per la penetrazione del mercato</a:t>
            </a:r>
          </a:p>
          <a:p>
            <a:pPr algn="just"/>
            <a:r>
              <a:rPr lang="it-IT" dirty="0"/>
              <a:t>Il brevetto italiano n. IT202300007812 “Piattaforma per la veicolazione di sostanze biologicamente attive” per una piattaforma green innovativa per il </a:t>
            </a:r>
            <a:r>
              <a:rPr lang="it-IT" dirty="0" err="1"/>
              <a:t>drug</a:t>
            </a:r>
            <a:r>
              <a:rPr lang="it-IT" dirty="0"/>
              <a:t> delivery. </a:t>
            </a:r>
            <a:br>
              <a:rPr lang="it-IT" dirty="0"/>
            </a:br>
            <a:r>
              <a:rPr lang="it-IT" dirty="0"/>
              <a:t>La tecnologia brevettata si basa sull’impiego di scarti vegetali dell’industria olearia, in particolare le foglie di ulivo, per lo sviluppo di una piattaforma sostenibile e altamente innovativa per la veicolazione mirata di farmaci e altre sostanze attive</a:t>
            </a:r>
          </a:p>
          <a:p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567D74A-DF2B-5B62-78C4-59EF38082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903" y="6131352"/>
            <a:ext cx="1432684" cy="52430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0C5518F-7F73-27FE-894F-A4B7CAB7C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184" y="5939492"/>
            <a:ext cx="3225064" cy="80474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8E0E115-5D78-D377-0E21-4309A0F5D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80" y="5854141"/>
            <a:ext cx="2651990" cy="89009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F961710-6671-68B2-58EB-A8F5DB8D1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95" y="2810781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5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95948"/>
            <a:ext cx="5471160" cy="2687364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Punti di forza e debolezza   delle attuali tecnologie</a:t>
            </a:r>
            <a:endParaRPr lang="it-IT" sz="3200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CCA5611A-79EB-FC7C-60EF-F055AA58A9AE}"/>
              </a:ext>
            </a:extLst>
          </p:cNvPr>
          <p:cNvSpPr txBox="1">
            <a:spLocks/>
          </p:cNvSpPr>
          <p:nvPr/>
        </p:nvSpPr>
        <p:spPr>
          <a:xfrm>
            <a:off x="7486650" y="1577340"/>
            <a:ext cx="4187190" cy="258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rappresentativo del brevetto:</a:t>
            </a:r>
          </a:p>
          <a:p>
            <a:pPr algn="l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E6D6AFA-FDFF-96CD-D701-6716919FF621}"/>
              </a:ext>
            </a:extLst>
          </p:cNvPr>
          <p:cNvCxnSpPr>
            <a:cxnSpLocks/>
          </p:cNvCxnSpPr>
          <p:nvPr/>
        </p:nvCxnSpPr>
        <p:spPr>
          <a:xfrm>
            <a:off x="857250" y="1645920"/>
            <a:ext cx="40462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41954E-C38C-CA7D-4F17-16627C34D218}"/>
              </a:ext>
            </a:extLst>
          </p:cNvPr>
          <p:cNvSpPr txBox="1"/>
          <p:nvPr/>
        </p:nvSpPr>
        <p:spPr>
          <a:xfrm>
            <a:off x="3151312" y="2695893"/>
            <a:ext cx="8138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L'industrializzazione delle idee nel settore farmaceutico presenta punti di forza come l'innovazione accelerata grazie alla trasformazione digitale e all'AI, l'efficienza operativa migliorata dalla produzione automatizzata e un miglioramento della qualità grazie ai processi standardizzati e al controllo rigoroso, mentre le debolezze includono gli alti costi di investimento, la pressione normativa e il rischio di impatto ambientale. 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55430CD-E3A6-94FF-D42E-244D577A1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63" y="5817005"/>
            <a:ext cx="2651990" cy="89009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D59AD5C-5929-4380-F13C-1FA2904CA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988" y="5718743"/>
            <a:ext cx="3225064" cy="80474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C213763-B6BC-26D9-F680-4EE0ADB0E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1587" y="5858963"/>
            <a:ext cx="1432684" cy="524301"/>
          </a:xfrm>
          <a:prstGeom prst="rect">
            <a:avLst/>
          </a:prstGeom>
        </p:spPr>
      </p:pic>
      <p:pic>
        <p:nvPicPr>
          <p:cNvPr id="4" name="Elemento grafico 3" descr="Badge 5 contorno">
            <a:extLst>
              <a:ext uri="{FF2B5EF4-FFF2-40B4-BE49-F238E27FC236}">
                <a16:creationId xmlns:a16="http://schemas.microsoft.com/office/drawing/2014/main" id="{6F723899-FF18-1E46-C5D6-6A417B80C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2098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33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95948"/>
            <a:ext cx="5471160" cy="2687364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Killer Application</a:t>
            </a:r>
            <a:endParaRPr lang="it-IT" sz="3200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CCA5611A-79EB-FC7C-60EF-F055AA58A9AE}"/>
              </a:ext>
            </a:extLst>
          </p:cNvPr>
          <p:cNvSpPr txBox="1">
            <a:spLocks/>
          </p:cNvSpPr>
          <p:nvPr/>
        </p:nvSpPr>
        <p:spPr>
          <a:xfrm>
            <a:off x="7486650" y="1577340"/>
            <a:ext cx="4187190" cy="258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rappresentativo del brevetto:</a:t>
            </a:r>
          </a:p>
          <a:p>
            <a:pPr algn="l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E6D6AFA-FDFF-96CD-D701-6716919FF621}"/>
              </a:ext>
            </a:extLst>
          </p:cNvPr>
          <p:cNvCxnSpPr>
            <a:cxnSpLocks/>
          </p:cNvCxnSpPr>
          <p:nvPr/>
        </p:nvCxnSpPr>
        <p:spPr>
          <a:xfrm>
            <a:off x="708660" y="1154430"/>
            <a:ext cx="33147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41954E-C38C-CA7D-4F17-16627C34D218}"/>
              </a:ext>
            </a:extLst>
          </p:cNvPr>
          <p:cNvSpPr txBox="1"/>
          <p:nvPr/>
        </p:nvSpPr>
        <p:spPr>
          <a:xfrm>
            <a:off x="3253740" y="2364466"/>
            <a:ext cx="8138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/>
              <a:t>iBrick</a:t>
            </a:r>
            <a:r>
              <a:rPr lang="it-IT" dirty="0"/>
              <a:t>: un algoritmo sviluppato internamente in grado di prevedere la penetrazione nel mercato e la scalabilità di una nuova idea di dispositivi farmaceutici e medici.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La “Piattaforma per la veicolazione di sostanze biologicamente attive” per una piattaforma green innovativa per il </a:t>
            </a:r>
            <a:r>
              <a:rPr lang="it-IT" dirty="0" err="1"/>
              <a:t>drug</a:t>
            </a:r>
            <a:r>
              <a:rPr lang="it-IT" dirty="0"/>
              <a:t> delivery. </a:t>
            </a:r>
          </a:p>
          <a:p>
            <a:pPr algn="just"/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AC53E0B-FD63-2DB5-393C-2360320E6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903" y="5927724"/>
            <a:ext cx="1432684" cy="52430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FBC7A42-AC12-D950-4D24-B3738FBB9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931" y="5647283"/>
            <a:ext cx="3225064" cy="80474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868648D-9B22-6A79-26FB-FD32CE55D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989" y="5647283"/>
            <a:ext cx="2651990" cy="890093"/>
          </a:xfrm>
          <a:prstGeom prst="rect">
            <a:avLst/>
          </a:prstGeom>
        </p:spPr>
      </p:pic>
      <p:pic>
        <p:nvPicPr>
          <p:cNvPr id="2" name="Elemento grafico 1" descr="Badge 6 contorno">
            <a:extLst>
              <a:ext uri="{FF2B5EF4-FFF2-40B4-BE49-F238E27FC236}">
                <a16:creationId xmlns:a16="http://schemas.microsoft.com/office/drawing/2014/main" id="{6B5389A9-4CBB-FA57-A7CE-DEE8CB5A8A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99210" y="28261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16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968</Words>
  <Application>Microsoft Office PowerPoint</Application>
  <PresentationFormat>Widescreen</PresentationFormat>
  <Paragraphs>86</Paragraphs>
  <Slides>12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Century Gothic</vt:lpstr>
      <vt:lpstr>fk2022</vt:lpstr>
      <vt:lpstr>Tema di Office</vt:lpstr>
      <vt:lpstr>SPIN OFF E START UP  UNIVERSITA’ G.’DANNUNZIO</vt:lpstr>
      <vt:lpstr> Algobiotechnologies S.r.l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Consuela Torelli</dc:creator>
  <cp:lastModifiedBy>Consuela Torelli</cp:lastModifiedBy>
  <cp:revision>20</cp:revision>
  <dcterms:created xsi:type="dcterms:W3CDTF">2024-08-19T10:14:01Z</dcterms:created>
  <dcterms:modified xsi:type="dcterms:W3CDTF">2025-09-01T11:29:21Z</dcterms:modified>
</cp:coreProperties>
</file>