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62" r:id="rId5"/>
    <p:sldId id="263" r:id="rId6"/>
    <p:sldId id="272" r:id="rId7"/>
    <p:sldId id="264" r:id="rId8"/>
    <p:sldId id="265" r:id="rId9"/>
    <p:sldId id="268" r:id="rId10"/>
    <p:sldId id="266" r:id="rId11"/>
    <p:sldId id="271" r:id="rId12"/>
    <p:sldId id="258" r:id="rId13"/>
    <p:sldId id="270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88BED-EFA1-4EEA-BD4E-F00E5618297D}" type="datetimeFigureOut">
              <a:rPr lang="it-IT" smtClean="0"/>
              <a:t>14/05/2023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43493-B20D-4BAB-9C50-D9A2E054FC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340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33AA75-477B-4282-B3C8-35A6B4110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9451314-9904-47EA-93AD-988FA8F62C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D9F10F-E9BA-44E5-8AB6-67BD24A64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B58A-64AB-42B1-95E4-742AE2B59D8B}" type="datetime1">
              <a:rPr lang="it-IT" smtClean="0"/>
              <a:t>14/05/2023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EB9977-8B3A-415A-BC7B-208CFA200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EF9E02-93CD-4F15-8C12-43E31128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78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C8093C-12D8-46DF-9C9B-D4FE8E42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FE412E-DC1E-4BD1-8D1C-D7C55ACE4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905443-F9BB-46FC-AAD8-AAFDFA5AE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AB82B-89BE-459B-9476-4EBD50C4AAAA}" type="datetime1">
              <a:rPr lang="it-IT" smtClean="0"/>
              <a:t>14/05/2023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5A49EC-6B01-4A1F-B81F-5564365F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C134ED-7C88-429E-B00A-3055F1BC4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44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C2013A4-668C-46D4-96CA-C0C8AF2C8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A47E5F-E364-476A-B38D-E11148F61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FEA2F1-95D6-4113-BD1E-33A30B38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75FA-90E0-4843-9337-E9F568E034ED}" type="datetime1">
              <a:rPr lang="it-IT" smtClean="0"/>
              <a:t>14/05/2023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D3AC94-157D-4705-AC09-060913F47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04CE8A-661D-4847-9FBC-944F17C69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31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6E9658-F58F-42FC-8D32-8DC6CBEAD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4F2615-2AF1-4954-8432-5EC811873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84B727-7995-4E94-AD4A-74EC35D67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7790-EC8D-4A8F-94CF-6E4F83505939}" type="datetime1">
              <a:rPr lang="it-IT" smtClean="0"/>
              <a:t>14/05/2023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B9C28E-2F83-4F6D-A006-961B961D4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C2762A-3815-46A1-AD7D-2723B59FB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89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2D207D-BD67-4BF0-AA6E-2B2F07BB2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C042A0-5A32-4886-AE0C-9DC5D68EF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3DF094-7DC9-47E7-86A8-E6EE1499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A455-0489-48DC-912C-FC3D04DB3FDD}" type="datetime1">
              <a:rPr lang="it-IT" smtClean="0"/>
              <a:t>14/05/2023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D739A3-D46C-4B9D-A0B2-2E28DC5E9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D51B7C-2015-4F1C-B566-1668218FD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60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7E5F2F-3AA1-4D5A-8119-0D22794E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74BA74-D419-4975-82C8-50A7C210D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E3BD50-2CD4-4231-878E-A6DC54C256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EB31E7-128D-43EF-BB1E-F595DE8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C3A50-B27E-46DE-A94B-2F2202AFE5A2}" type="datetime1">
              <a:rPr lang="it-IT" smtClean="0"/>
              <a:t>14/05/2023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72A00D-A5A2-43B7-B1BC-A1CBA203F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0AB97C8-3984-4567-A539-DD2D4738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822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EC47FE-2F78-4E08-8FF5-D77C16512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15D62A-7CD4-40A7-B34D-E32452A9B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84D772C-00C1-46C0-B729-1D38EF491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AB40418-FC9E-40EE-8B03-4B31324B82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80854EE-8545-4AA9-8661-237A797DB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5B8B478-0DD3-4828-A08C-255AB52A6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74D7-0835-4330-8932-E7EB6DF643CD}" type="datetime1">
              <a:rPr lang="it-IT" smtClean="0"/>
              <a:t>14/05/2023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6825637-8D28-44D8-B69B-AF4977FE7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F5B6CE2-50CF-4071-A8DE-F9D39FE42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138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A7C4FB-482F-4E85-8B8E-529EF4A91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8129935-198F-43A3-8FD7-B656D2E7D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C75B2-76A6-4911-8D7D-FBF05BCB86A7}" type="datetime1">
              <a:rPr lang="it-IT" smtClean="0"/>
              <a:t>14/05/2023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EB2238-3FDD-43EF-A2B2-610446E95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81D9F0A-9795-4394-BEA6-C24DA226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48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BB5BCBE-BF7E-4F5C-8F48-FC4408460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A237-06D0-4271-AE91-B77A94DF0385}" type="datetime1">
              <a:rPr lang="it-IT" smtClean="0"/>
              <a:t>14/05/2023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BEA528C-6C03-4898-B983-2F24C8CA0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1F4E67C-E341-4DE6-A2CC-FF6143FA1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334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D17B2D-8E5C-487E-9BAC-207EFBD8D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D6D55D-2151-444C-85BD-2F789DA4C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641F2E-0182-4F53-9AB5-08CEC7736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C8F815-5DE5-4F02-A457-8076D5CB5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FEAE-1FE6-4DDD-B1E0-C2B9DBBE2802}" type="datetime1">
              <a:rPr lang="it-IT" smtClean="0"/>
              <a:t>14/05/2023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92BB1F-734B-407F-9C4D-616C99F2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02D921-8B2C-4C88-AC27-D3941E41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6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6F7AC6-52A0-4C7D-9929-B0A3140F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13B4813-727E-4539-9A2B-73A4C50EC9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DA8981-8743-42DC-8740-C851DE03B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A4F854-5203-4B1C-BE93-3EBE9654E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82D0-0274-4B73-AD89-4DEAAAA23B77}" type="datetime1">
              <a:rPr lang="it-IT" smtClean="0"/>
              <a:t>14/05/2023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2EAB3D-B521-4B2D-B16F-F5D027E6B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5DEE9E-B14A-4E70-B7BF-5A47A31A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18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401F0F7-972D-4A76-84CD-6E3D851EA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3EF237-7CDF-4C47-B077-CC5C1AB11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7F64AE-A001-4CA0-AFBA-E42921AD9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9DB6-B1A7-4D0F-BE22-B7DB50CCAD56}" type="datetime1">
              <a:rPr lang="it-IT" smtClean="0"/>
              <a:t>14/05/2023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381CE8-A39D-47E8-99EA-016DA2BD9B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ASK ERASMUS - 2 Marzo 2021 - Bando Erasmus 21/22 - erasmus@unich.it</a:t>
            </a: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A01C71-F136-45E9-ACA2-D3A3FBE46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C0954-742D-4A22-BB71-EB4717CE37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17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9B789048-32EE-491B-8CBF-558344FDB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72000"/>
                </a:schemeClr>
              </a:gs>
              <a:gs pos="25000">
                <a:schemeClr val="accent1">
                  <a:alpha val="55000"/>
                </a:schemeClr>
              </a:gs>
              <a:gs pos="94000">
                <a:schemeClr val="bg2">
                  <a:lumMod val="75000"/>
                  <a:alpha val="90000"/>
                </a:schemeClr>
              </a:gs>
              <a:gs pos="100000">
                <a:schemeClr val="bg2">
                  <a:lumMod val="75000"/>
                  <a:alpha val="90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1B6DA64E-EB13-4B6B-B5C7-EDB6E8B29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3B5AE6F-AFC9-4F5B-8131-4216986FC8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5654" y="3353057"/>
            <a:ext cx="5365922" cy="2284548"/>
          </a:xfrm>
        </p:spPr>
        <p:txBody>
          <a:bodyPr anchor="t">
            <a:normAutofit fontScale="90000"/>
          </a:bodyPr>
          <a:lstStyle/>
          <a:p>
            <a:pPr algn="l"/>
            <a:r>
              <a:rPr lang="it-IT" sz="3000" dirty="0">
                <a:solidFill>
                  <a:srgbClr val="000000"/>
                </a:solidFill>
              </a:rPr>
              <a:t>ASK ERASMUS – </a:t>
            </a:r>
            <a:br>
              <a:rPr lang="it-IT" sz="3000" dirty="0">
                <a:solidFill>
                  <a:srgbClr val="000000"/>
                </a:solidFill>
              </a:rPr>
            </a:br>
            <a:r>
              <a:rPr lang="it-IT" sz="3000" dirty="0">
                <a:solidFill>
                  <a:srgbClr val="000000"/>
                </a:solidFill>
              </a:rPr>
              <a:t>Vincitori bando 23/24</a:t>
            </a:r>
            <a:br>
              <a:rPr lang="it-IT" sz="3000" dirty="0">
                <a:solidFill>
                  <a:srgbClr val="000000"/>
                </a:solidFill>
              </a:rPr>
            </a:br>
            <a:r>
              <a:rPr lang="it-IT" sz="3000" dirty="0">
                <a:solidFill>
                  <a:srgbClr val="000000"/>
                </a:solidFill>
              </a:rPr>
              <a:t>prossimi step</a:t>
            </a:r>
            <a:br>
              <a:rPr lang="it-IT" sz="3000" dirty="0">
                <a:solidFill>
                  <a:srgbClr val="000000"/>
                </a:solidFill>
              </a:rPr>
            </a:br>
            <a:br>
              <a:rPr lang="it-IT" sz="3000" dirty="0">
                <a:solidFill>
                  <a:srgbClr val="000000"/>
                </a:solidFill>
              </a:rPr>
            </a:br>
            <a:r>
              <a:rPr lang="it-IT" sz="3000" dirty="0">
                <a:solidFill>
                  <a:srgbClr val="000000"/>
                </a:solidFill>
              </a:rPr>
              <a:t>Settore Erasmus</a:t>
            </a:r>
            <a:br>
              <a:rPr lang="it-IT" sz="3000" dirty="0">
                <a:solidFill>
                  <a:srgbClr val="000000"/>
                </a:solidFill>
              </a:rPr>
            </a:br>
            <a:r>
              <a:rPr lang="it-IT" sz="3000" dirty="0">
                <a:solidFill>
                  <a:srgbClr val="000000"/>
                </a:solidFill>
              </a:rPr>
              <a:t>Università Chieti-Pescara</a:t>
            </a:r>
          </a:p>
        </p:txBody>
      </p:sp>
      <p:sp>
        <p:nvSpPr>
          <p:cNvPr id="86" name="Freeform 67">
            <a:extLst>
              <a:ext uri="{FF2B5EF4-FFF2-40B4-BE49-F238E27FC236}">
                <a16:creationId xmlns:a16="http://schemas.microsoft.com/office/drawing/2014/main" id="{07500BEA-8A07-45E9-9219-40FBEECD5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80086"/>
            <a:ext cx="3209709" cy="2677914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F006ACBB-A8A7-4C1B-9832-A4BFEDD2E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4527" y="2905885"/>
            <a:ext cx="2765788" cy="2731720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65">
            <a:extLst>
              <a:ext uri="{FF2B5EF4-FFF2-40B4-BE49-F238E27FC236}">
                <a16:creationId xmlns:a16="http://schemas.microsoft.com/office/drawing/2014/main" id="{46664683-CA82-4BDA-BCF2-581458074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090921" cy="3465906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Storie di Resilienza 2020 | Role Model">
            <a:extLst>
              <a:ext uri="{FF2B5EF4-FFF2-40B4-BE49-F238E27FC236}">
                <a16:creationId xmlns:a16="http://schemas.microsoft.com/office/drawing/2014/main" id="{2538DEF8-5F22-4B36-AB5F-051DCCFEC9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081451"/>
            <a:ext cx="4162681" cy="9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CCO IL NOSTRO NUOVO LOGO | ESN Chieti Pescara">
            <a:extLst>
              <a:ext uri="{FF2B5EF4-FFF2-40B4-BE49-F238E27FC236}">
                <a16:creationId xmlns:a16="http://schemas.microsoft.com/office/drawing/2014/main" id="{7FDE497B-EDD2-4853-A3E0-F58C42B48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971" y="5323433"/>
            <a:ext cx="1976287" cy="1101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ttotitolo 2">
            <a:extLst>
              <a:ext uri="{FF2B5EF4-FFF2-40B4-BE49-F238E27FC236}">
                <a16:creationId xmlns:a16="http://schemas.microsoft.com/office/drawing/2014/main" id="{61974265-6F44-461F-BD4E-858305F22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7936" y="7205596"/>
            <a:ext cx="2851689" cy="159859"/>
          </a:xfrm>
        </p:spPr>
        <p:txBody>
          <a:bodyPr>
            <a:normAutofit fontScale="25000" lnSpcReduction="20000"/>
          </a:bodyPr>
          <a:lstStyle/>
          <a:p>
            <a:endParaRPr lang="it-IT" dirty="0"/>
          </a:p>
        </p:txBody>
      </p:sp>
      <p:pic>
        <p:nvPicPr>
          <p:cNvPr id="1028" name="Picture 4" descr="Logo Uda - economia comportamentale">
            <a:extLst>
              <a:ext uri="{FF2B5EF4-FFF2-40B4-BE49-F238E27FC236}">
                <a16:creationId xmlns:a16="http://schemas.microsoft.com/office/drawing/2014/main" id="{5ED59934-342E-4931-ACE4-2C97411B79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62" t="16210" r="27072" b="20379"/>
          <a:stretch/>
        </p:blipFill>
        <p:spPr bwMode="auto">
          <a:xfrm>
            <a:off x="4162681" y="3619396"/>
            <a:ext cx="1366013" cy="130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400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10555999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Partenza- </a:t>
            </a:r>
            <a:r>
              <a:rPr lang="it-IT" sz="3200" dirty="0"/>
              <a:t>settembre  I SEM – da gennaio II SEM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900D8D94-AB8C-4C97-A1A4-3977E969F589}"/>
              </a:ext>
            </a:extLst>
          </p:cNvPr>
          <p:cNvSpPr txBox="1">
            <a:spLocks/>
          </p:cNvSpPr>
          <p:nvPr/>
        </p:nvSpPr>
        <p:spPr>
          <a:xfrm>
            <a:off x="765048" y="2877241"/>
            <a:ext cx="10741152" cy="321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Se hai fatto correttamente </a:t>
            </a:r>
          </a:p>
          <a:p>
            <a:pPr lvl="1"/>
            <a:r>
              <a:rPr lang="it-IT" sz="2000" dirty="0"/>
              <a:t>Application - presso la sede estera</a:t>
            </a:r>
          </a:p>
          <a:p>
            <a:pPr lvl="1"/>
            <a:r>
              <a:rPr lang="it-IT" sz="2000" dirty="0"/>
              <a:t>Learning agreement - firmato da entrambe le università</a:t>
            </a:r>
          </a:p>
          <a:p>
            <a:pPr lvl="1"/>
            <a:r>
              <a:rPr lang="it-IT" sz="2000" dirty="0"/>
              <a:t>Contratto con UDA</a:t>
            </a:r>
          </a:p>
          <a:p>
            <a:r>
              <a:rPr lang="it-IT" sz="2400" dirty="0"/>
              <a:t>Puoi finalmente partire per l’Erasmus</a:t>
            </a:r>
          </a:p>
          <a:p>
            <a:r>
              <a:rPr lang="it-IT" sz="2400" dirty="0"/>
              <a:t>Ricordati che per decidere le date della partenza devi chiedere informazioni alla sede estera, facendoti dire quando parte il semestre e quando sarà organizzato il welcome day 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7274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10555999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Rinunce- </a:t>
            </a:r>
            <a:r>
              <a:rPr lang="it-IT" sz="3200" dirty="0"/>
              <a:t>prima del contratto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900D8D94-AB8C-4C97-A1A4-3977E969F589}"/>
              </a:ext>
            </a:extLst>
          </p:cNvPr>
          <p:cNvSpPr txBox="1">
            <a:spLocks/>
          </p:cNvSpPr>
          <p:nvPr/>
        </p:nvSpPr>
        <p:spPr>
          <a:xfrm>
            <a:off x="765048" y="2877241"/>
            <a:ext cx="10741152" cy="321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Se devi rinunciare alla mobilità puoi farlo PRIMA della firma del contratto</a:t>
            </a:r>
          </a:p>
          <a:p>
            <a:r>
              <a:rPr lang="it-IT" sz="2400" dirty="0"/>
              <a:t>È possibile rinunciare compilando il </a:t>
            </a:r>
            <a:r>
              <a:rPr lang="it-IT" sz="2400" dirty="0" err="1"/>
              <a:t>form</a:t>
            </a:r>
            <a:r>
              <a:rPr lang="it-IT" sz="2400" dirty="0"/>
              <a:t> on </a:t>
            </a:r>
            <a:r>
              <a:rPr lang="it-IT" sz="2400" dirty="0" err="1"/>
              <a:t>lin</a:t>
            </a:r>
            <a:r>
              <a:rPr lang="it-IT" sz="2400" dirty="0"/>
              <a:t> che trovi alla pagina internet del bando 23/24</a:t>
            </a:r>
          </a:p>
          <a:p>
            <a:r>
              <a:rPr lang="it-IT" sz="2400" u="sng" dirty="0"/>
              <a:t>Se rinuncerai dopo la firma sarai penalizzato per i prossimi bandi mobilità </a:t>
            </a:r>
          </a:p>
          <a:p>
            <a:endParaRPr lang="it-IT" sz="2400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411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F09390-47F1-413D-8234-5DCA6307E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TIMELINE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9D9E7-5265-41D0-898E-D92B19037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5" y="1497503"/>
            <a:ext cx="11324989" cy="47707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maggio 23								          Gennaio 24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785DF822-0DD7-49E3-8FA7-048654552F48}"/>
              </a:ext>
            </a:extLst>
          </p:cNvPr>
          <p:cNvCxnSpPr/>
          <p:nvPr/>
        </p:nvCxnSpPr>
        <p:spPr>
          <a:xfrm>
            <a:off x="495946" y="2200759"/>
            <a:ext cx="1108128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32872BF4-7546-40AB-93EC-757DDFFE4B79}"/>
              </a:ext>
            </a:extLst>
          </p:cNvPr>
          <p:cNvCxnSpPr/>
          <p:nvPr/>
        </p:nvCxnSpPr>
        <p:spPr>
          <a:xfrm>
            <a:off x="515459" y="2193826"/>
            <a:ext cx="0" cy="12282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5CC0425-BB4D-4C3F-9AEF-B55BB6178E8E}"/>
              </a:ext>
            </a:extLst>
          </p:cNvPr>
          <p:cNvSpPr txBox="1"/>
          <p:nvPr/>
        </p:nvSpPr>
        <p:spPr>
          <a:xfrm>
            <a:off x="119571" y="3685851"/>
            <a:ext cx="1586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maggio – graduatorie e accettazione borsa</a:t>
            </a:r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716EA372-8381-480A-B6C6-D9ECC1531E5F}"/>
              </a:ext>
            </a:extLst>
          </p:cNvPr>
          <p:cNvCxnSpPr>
            <a:cxnSpLocks/>
          </p:cNvCxnSpPr>
          <p:nvPr/>
        </p:nvCxnSpPr>
        <p:spPr>
          <a:xfrm>
            <a:off x="1568018" y="2167208"/>
            <a:ext cx="0" cy="27832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B8629CC1-DC46-40E6-A795-7BE9236AFC34}"/>
              </a:ext>
            </a:extLst>
          </p:cNvPr>
          <p:cNvSpPr txBox="1"/>
          <p:nvPr/>
        </p:nvSpPr>
        <p:spPr>
          <a:xfrm>
            <a:off x="1850987" y="3514976"/>
            <a:ext cx="1586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Primi di maggio  - Test di lingua - TUTTI</a:t>
            </a:r>
          </a:p>
        </p:txBody>
      </p: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6CE8DC0E-4761-4F8E-B29D-D977B7DB4289}"/>
              </a:ext>
            </a:extLst>
          </p:cNvPr>
          <p:cNvCxnSpPr>
            <a:cxnSpLocks/>
          </p:cNvCxnSpPr>
          <p:nvPr/>
        </p:nvCxnSpPr>
        <p:spPr>
          <a:xfrm>
            <a:off x="2500794" y="2193826"/>
            <a:ext cx="0" cy="11377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B3F04EE8-AF16-4F6A-B788-39747ED6DC1A}"/>
              </a:ext>
            </a:extLst>
          </p:cNvPr>
          <p:cNvSpPr txBox="1"/>
          <p:nvPr/>
        </p:nvSpPr>
        <p:spPr>
          <a:xfrm>
            <a:off x="621304" y="5057388"/>
            <a:ext cx="2362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Maggio  </a:t>
            </a:r>
          </a:p>
          <a:p>
            <a:r>
              <a:rPr lang="it-IT" dirty="0"/>
              <a:t>nomination presso sede </a:t>
            </a:r>
            <a:r>
              <a:rPr lang="it-IT" dirty="0" err="1"/>
              <a:t>erasmus</a:t>
            </a:r>
            <a:r>
              <a:rPr lang="it-IT" dirty="0"/>
              <a:t> – </a:t>
            </a:r>
            <a:br>
              <a:rPr lang="it-IT" dirty="0"/>
            </a:br>
            <a:r>
              <a:rPr lang="it-IT" dirty="0"/>
              <a:t>I SEM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2FFC47FA-7897-4336-BE00-39A31240ADCD}"/>
              </a:ext>
            </a:extLst>
          </p:cNvPr>
          <p:cNvCxnSpPr>
            <a:cxnSpLocks/>
          </p:cNvCxnSpPr>
          <p:nvPr/>
        </p:nvCxnSpPr>
        <p:spPr>
          <a:xfrm>
            <a:off x="3567142" y="2221664"/>
            <a:ext cx="0" cy="252360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3E5BAE7F-7ABE-4962-AFA2-2C5D10864417}"/>
              </a:ext>
            </a:extLst>
          </p:cNvPr>
          <p:cNvSpPr txBox="1"/>
          <p:nvPr/>
        </p:nvSpPr>
        <p:spPr>
          <a:xfrm>
            <a:off x="3757877" y="3429000"/>
            <a:ext cx="17906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Maggio/Giugno   - Contratto con UDA – I SEM</a:t>
            </a:r>
          </a:p>
        </p:txBody>
      </p: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C8D05228-9C62-44EF-8286-573F29406F35}"/>
              </a:ext>
            </a:extLst>
          </p:cNvPr>
          <p:cNvCxnSpPr>
            <a:cxnSpLocks/>
          </p:cNvCxnSpPr>
          <p:nvPr/>
        </p:nvCxnSpPr>
        <p:spPr>
          <a:xfrm>
            <a:off x="5651500" y="2193826"/>
            <a:ext cx="0" cy="27832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A7FDE878-B142-444A-B22F-263AD0AD4473}"/>
              </a:ext>
            </a:extLst>
          </p:cNvPr>
          <p:cNvSpPr txBox="1"/>
          <p:nvPr/>
        </p:nvSpPr>
        <p:spPr>
          <a:xfrm>
            <a:off x="4927547" y="5057388"/>
            <a:ext cx="1627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Luglio  </a:t>
            </a:r>
          </a:p>
          <a:p>
            <a:r>
              <a:rPr lang="it-IT" dirty="0"/>
              <a:t>Ricezione borsa – I SEM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BB376E27-E6DD-430C-AB99-C53F628A0AD9}"/>
              </a:ext>
            </a:extLst>
          </p:cNvPr>
          <p:cNvSpPr txBox="1"/>
          <p:nvPr/>
        </p:nvSpPr>
        <p:spPr>
          <a:xfrm>
            <a:off x="5832327" y="3483465"/>
            <a:ext cx="1800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 settembre  in poi, partenza per </a:t>
            </a:r>
            <a:r>
              <a:rPr lang="it-IT" dirty="0" err="1"/>
              <a:t>l’erasmus</a:t>
            </a:r>
            <a:r>
              <a:rPr lang="it-IT" dirty="0"/>
              <a:t> – I SEM</a:t>
            </a:r>
          </a:p>
        </p:txBody>
      </p: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F5B89838-CF29-4B78-B7EC-7C92364B80F9}"/>
              </a:ext>
            </a:extLst>
          </p:cNvPr>
          <p:cNvCxnSpPr/>
          <p:nvPr/>
        </p:nvCxnSpPr>
        <p:spPr>
          <a:xfrm>
            <a:off x="2349455" y="6190752"/>
            <a:ext cx="7368208" cy="0"/>
          </a:xfrm>
          <a:prstGeom prst="straightConnector1">
            <a:avLst/>
          </a:prstGeom>
          <a:ln w="57150"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37FAE38D-552F-4F8A-8F0B-F54E1BB54503}"/>
              </a:ext>
            </a:extLst>
          </p:cNvPr>
          <p:cNvSpPr txBox="1"/>
          <p:nvPr/>
        </p:nvSpPr>
        <p:spPr>
          <a:xfrm>
            <a:off x="4433911" y="6226643"/>
            <a:ext cx="3688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Preparazione LEARNING AGREEMENT</a:t>
            </a:r>
          </a:p>
        </p:txBody>
      </p:sp>
      <p:pic>
        <p:nvPicPr>
          <p:cNvPr id="39" name="Picture 4" descr="Logo Uda - economia comportamentale">
            <a:extLst>
              <a:ext uri="{FF2B5EF4-FFF2-40B4-BE49-F238E27FC236}">
                <a16:creationId xmlns:a16="http://schemas.microsoft.com/office/drawing/2014/main" id="{D7A915A4-B9CF-4F8F-B25B-5EC86011B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1550" y="-4705"/>
            <a:ext cx="1354784" cy="988992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ECCO IL NOSTRO NUOVO LOGO | ESN Chieti Pescara">
            <a:extLst>
              <a:ext uri="{FF2B5EF4-FFF2-40B4-BE49-F238E27FC236}">
                <a16:creationId xmlns:a16="http://schemas.microsoft.com/office/drawing/2014/main" id="{50DEF758-EE54-4B20-837A-16BA74322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48327" y="119290"/>
            <a:ext cx="1329152" cy="741002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Storie di Resilienza 2020 | Role Model">
            <a:extLst>
              <a:ext uri="{FF2B5EF4-FFF2-40B4-BE49-F238E27FC236}">
                <a16:creationId xmlns:a16="http://schemas.microsoft.com/office/drawing/2014/main" id="{209FA9FA-7F28-44E3-93CA-F4BCCD1CF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49072" y="110304"/>
            <a:ext cx="3464598" cy="814180"/>
          </a:xfrm>
          <a:custGeom>
            <a:avLst/>
            <a:gdLst/>
            <a:ahLst/>
            <a:cxnLst/>
            <a:rect l="l" t="t" r="r" b="b"/>
            <a:pathLst>
              <a:path w="3064284" h="3064284">
                <a:moveTo>
                  <a:pt x="166483" y="0"/>
                </a:moveTo>
                <a:lnTo>
                  <a:pt x="2897801" y="0"/>
                </a:lnTo>
                <a:cubicBezTo>
                  <a:pt x="2989747" y="0"/>
                  <a:pt x="3064284" y="74537"/>
                  <a:pt x="3064284" y="166483"/>
                </a:cubicBezTo>
                <a:lnTo>
                  <a:pt x="3064284" y="2897801"/>
                </a:lnTo>
                <a:cubicBezTo>
                  <a:pt x="3064284" y="2989747"/>
                  <a:pt x="2989747" y="3064284"/>
                  <a:pt x="2897801" y="3064284"/>
                </a:cubicBezTo>
                <a:lnTo>
                  <a:pt x="166483" y="3064284"/>
                </a:lnTo>
                <a:cubicBezTo>
                  <a:pt x="74537" y="3064284"/>
                  <a:pt x="0" y="2989747"/>
                  <a:pt x="0" y="2897801"/>
                </a:cubicBezTo>
                <a:lnTo>
                  <a:pt x="0" y="166483"/>
                </a:lnTo>
                <a:cubicBezTo>
                  <a:pt x="0" y="74537"/>
                  <a:pt x="74537" y="0"/>
                  <a:pt x="16648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37414B10-B1BB-4C86-AEF9-FD604D95955D}"/>
              </a:ext>
            </a:extLst>
          </p:cNvPr>
          <p:cNvSpPr txBox="1"/>
          <p:nvPr/>
        </p:nvSpPr>
        <p:spPr>
          <a:xfrm>
            <a:off x="2873321" y="4819381"/>
            <a:ext cx="1693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Maggio  </a:t>
            </a:r>
          </a:p>
          <a:p>
            <a:r>
              <a:rPr lang="it-IT" dirty="0"/>
              <a:t>Application presso sede Erasmus– I SEM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F814D859-43E2-40CC-91BB-67E508FF226C}"/>
              </a:ext>
            </a:extLst>
          </p:cNvPr>
          <p:cNvCxnSpPr>
            <a:cxnSpLocks/>
          </p:cNvCxnSpPr>
          <p:nvPr/>
        </p:nvCxnSpPr>
        <p:spPr>
          <a:xfrm>
            <a:off x="4566525" y="2239069"/>
            <a:ext cx="0" cy="11377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31AF4AC6-BFEA-408F-A4F9-C8B00CC9D515}"/>
              </a:ext>
            </a:extLst>
          </p:cNvPr>
          <p:cNvCxnSpPr>
            <a:cxnSpLocks/>
          </p:cNvCxnSpPr>
          <p:nvPr/>
        </p:nvCxnSpPr>
        <p:spPr>
          <a:xfrm>
            <a:off x="6598019" y="2200759"/>
            <a:ext cx="0" cy="11377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5522A6F9-24CA-4F7B-A05D-9B28CFCD4844}"/>
              </a:ext>
            </a:extLst>
          </p:cNvPr>
          <p:cNvCxnSpPr>
            <a:cxnSpLocks/>
          </p:cNvCxnSpPr>
          <p:nvPr/>
        </p:nvCxnSpPr>
        <p:spPr>
          <a:xfrm>
            <a:off x="7767529" y="2216631"/>
            <a:ext cx="0" cy="27832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4B09AF8B-AF4F-42A3-A4FC-206DF3A7F3B6}"/>
              </a:ext>
            </a:extLst>
          </p:cNvPr>
          <p:cNvSpPr txBox="1"/>
          <p:nvPr/>
        </p:nvSpPr>
        <p:spPr>
          <a:xfrm>
            <a:off x="7073618" y="5015770"/>
            <a:ext cx="1627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settembre  </a:t>
            </a:r>
          </a:p>
          <a:p>
            <a:r>
              <a:rPr lang="it-IT" dirty="0"/>
              <a:t>nomination II SEM</a:t>
            </a:r>
          </a:p>
        </p:txBody>
      </p: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D396C3A0-A059-4BA8-834D-8691F7E15784}"/>
              </a:ext>
            </a:extLst>
          </p:cNvPr>
          <p:cNvCxnSpPr>
            <a:cxnSpLocks/>
          </p:cNvCxnSpPr>
          <p:nvPr/>
        </p:nvCxnSpPr>
        <p:spPr>
          <a:xfrm>
            <a:off x="8591172" y="2239069"/>
            <a:ext cx="0" cy="11377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8D1A2A82-0DDA-42A9-82E7-74F2B56A7C8F}"/>
              </a:ext>
            </a:extLst>
          </p:cNvPr>
          <p:cNvSpPr txBox="1"/>
          <p:nvPr/>
        </p:nvSpPr>
        <p:spPr>
          <a:xfrm>
            <a:off x="7977685" y="3482556"/>
            <a:ext cx="1525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settembre  </a:t>
            </a:r>
          </a:p>
          <a:p>
            <a:r>
              <a:rPr lang="it-IT" dirty="0"/>
              <a:t>Application II SEM</a:t>
            </a:r>
          </a:p>
        </p:txBody>
      </p: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id="{E06D339A-1BBC-4794-BC25-FCBB0B32A923}"/>
              </a:ext>
            </a:extLst>
          </p:cNvPr>
          <p:cNvCxnSpPr>
            <a:cxnSpLocks/>
          </p:cNvCxnSpPr>
          <p:nvPr/>
        </p:nvCxnSpPr>
        <p:spPr>
          <a:xfrm>
            <a:off x="9502706" y="2232502"/>
            <a:ext cx="0" cy="27832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652A5C54-1A54-48AB-8A0B-D3835DEDA6EE}"/>
              </a:ext>
            </a:extLst>
          </p:cNvPr>
          <p:cNvSpPr txBox="1"/>
          <p:nvPr/>
        </p:nvSpPr>
        <p:spPr>
          <a:xfrm>
            <a:off x="8822348" y="5025678"/>
            <a:ext cx="17906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Ottobre  - Contratto con UDA – I SEM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4C1CB8D9-F821-4DF1-A559-70BA864D0E61}"/>
              </a:ext>
            </a:extLst>
          </p:cNvPr>
          <p:cNvCxnSpPr>
            <a:cxnSpLocks/>
          </p:cNvCxnSpPr>
          <p:nvPr/>
        </p:nvCxnSpPr>
        <p:spPr>
          <a:xfrm>
            <a:off x="10191372" y="2200759"/>
            <a:ext cx="0" cy="11377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09BD8C92-F419-46B1-9792-EE2DB5B2B472}"/>
              </a:ext>
            </a:extLst>
          </p:cNvPr>
          <p:cNvSpPr txBox="1"/>
          <p:nvPr/>
        </p:nvSpPr>
        <p:spPr>
          <a:xfrm>
            <a:off x="9671021" y="3429000"/>
            <a:ext cx="1627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novembre  </a:t>
            </a:r>
          </a:p>
          <a:p>
            <a:r>
              <a:rPr lang="it-IT" dirty="0"/>
              <a:t>Ricezione borsa – II SEM</a:t>
            </a:r>
          </a:p>
        </p:txBody>
      </p: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5D14CCD1-3C92-4AF1-8944-59BA46AFA145}"/>
              </a:ext>
            </a:extLst>
          </p:cNvPr>
          <p:cNvCxnSpPr>
            <a:cxnSpLocks/>
          </p:cNvCxnSpPr>
          <p:nvPr/>
        </p:nvCxnSpPr>
        <p:spPr>
          <a:xfrm>
            <a:off x="11326859" y="2242410"/>
            <a:ext cx="0" cy="27832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AF49E987-985E-4315-B4F3-AAEA760D35F5}"/>
              </a:ext>
            </a:extLst>
          </p:cNvPr>
          <p:cNvSpPr txBox="1"/>
          <p:nvPr/>
        </p:nvSpPr>
        <p:spPr>
          <a:xfrm>
            <a:off x="10398085" y="5003567"/>
            <a:ext cx="1800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 gennaio in poi, partenza II SEM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DB3A4C1D-A8FC-4DD7-BAEF-6C93E4599B13}"/>
              </a:ext>
            </a:extLst>
          </p:cNvPr>
          <p:cNvCxnSpPr>
            <a:cxnSpLocks/>
          </p:cNvCxnSpPr>
          <p:nvPr/>
        </p:nvCxnSpPr>
        <p:spPr>
          <a:xfrm flipH="1">
            <a:off x="1706519" y="1497503"/>
            <a:ext cx="2051358" cy="66970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8093A191-63FC-4AC7-BAE8-82F55C2A9A95}"/>
              </a:ext>
            </a:extLst>
          </p:cNvPr>
          <p:cNvSpPr txBox="1"/>
          <p:nvPr/>
        </p:nvSpPr>
        <p:spPr>
          <a:xfrm>
            <a:off x="3860871" y="1309371"/>
            <a:ext cx="1790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NOI SIAMO QUI</a:t>
            </a:r>
          </a:p>
        </p:txBody>
      </p:sp>
    </p:spTree>
    <p:extLst>
      <p:ext uri="{BB962C8B-B14F-4D97-AF65-F5344CB8AC3E}">
        <p14:creationId xmlns:p14="http://schemas.microsoft.com/office/powerpoint/2010/main" val="2911483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8707897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Contatti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900D8D94-AB8C-4C97-A1A4-3977E969F589}"/>
              </a:ext>
            </a:extLst>
          </p:cNvPr>
          <p:cNvSpPr txBox="1">
            <a:spLocks/>
          </p:cNvSpPr>
          <p:nvPr/>
        </p:nvSpPr>
        <p:spPr>
          <a:xfrm>
            <a:off x="765048" y="2877240"/>
            <a:ext cx="10741152" cy="3452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Per info sugli aspetti amministrativi: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outgoing.chieti@unich.it  </a:t>
            </a:r>
            <a:r>
              <a:rPr lang="it-IT" sz="2000" dirty="0"/>
              <a:t>- se studi a Chieti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outgoing.pescara@unich.it </a:t>
            </a:r>
            <a:r>
              <a:rPr lang="it-IT" sz="2000" dirty="0"/>
              <a:t>– se studi a Pescara</a:t>
            </a:r>
          </a:p>
          <a:p>
            <a:r>
              <a:rPr lang="it-IT" sz="2400" dirty="0"/>
              <a:t>Per info sul contributo economico: pagamenti.erasmus@unich.it</a:t>
            </a:r>
          </a:p>
          <a:p>
            <a:r>
              <a:rPr lang="it-IT" sz="2400" dirty="0"/>
              <a:t>Per info sugli esami e il learning agreement: delegati Erasmus di dip.to</a:t>
            </a:r>
          </a:p>
          <a:p>
            <a:r>
              <a:rPr lang="it-IT" sz="2400" dirty="0"/>
              <a:t>Per info sulla sede </a:t>
            </a:r>
            <a:r>
              <a:rPr lang="it-IT" sz="2400" dirty="0" err="1"/>
              <a:t>erasmus</a:t>
            </a:r>
            <a:r>
              <a:rPr lang="it-IT" sz="2400" dirty="0"/>
              <a:t> (es. calendario, offerta formativa, servizi agli studenti </a:t>
            </a:r>
            <a:r>
              <a:rPr lang="it-IT" sz="2400" dirty="0" err="1"/>
              <a:t>erasmus</a:t>
            </a:r>
            <a:r>
              <a:rPr lang="it-IT" sz="2400" dirty="0"/>
              <a:t>, welcome day ecc.): ufficio Erasmus estero</a:t>
            </a:r>
          </a:p>
          <a:p>
            <a:r>
              <a:rPr lang="it-IT" sz="2400" dirty="0"/>
              <a:t>Per info sull’esperienza all’estero: chieti_pescara@esn.it</a:t>
            </a:r>
          </a:p>
          <a:p>
            <a:endParaRPr lang="it-IT" sz="2400" dirty="0"/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327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135A26D-9D47-467E-91F1-31149BF0D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>
            <a:normAutofit/>
          </a:bodyPr>
          <a:lstStyle/>
          <a:p>
            <a:r>
              <a:rPr lang="it-IT" dirty="0"/>
              <a:t>CONTENUTI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B147A70-DC29-4DDF-A34C-2B82C6E22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19333" y="0"/>
            <a:ext cx="842502" cy="354793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Timeline</a:t>
            </a:r>
          </a:p>
          <a:p>
            <a:r>
              <a:rPr lang="it-IT" dirty="0"/>
              <a:t>Nomination</a:t>
            </a:r>
          </a:p>
          <a:p>
            <a:r>
              <a:rPr lang="it-IT" dirty="0"/>
              <a:t>Test di lingua</a:t>
            </a:r>
          </a:p>
          <a:p>
            <a:r>
              <a:rPr lang="it-IT" dirty="0"/>
              <a:t>Application</a:t>
            </a:r>
          </a:p>
          <a:p>
            <a:r>
              <a:rPr lang="it-IT" dirty="0"/>
              <a:t>Learning agreement</a:t>
            </a:r>
          </a:p>
          <a:p>
            <a:r>
              <a:rPr lang="it-IT" dirty="0"/>
              <a:t>Contratto</a:t>
            </a:r>
          </a:p>
          <a:p>
            <a:r>
              <a:rPr lang="it-IT" dirty="0"/>
              <a:t>Contributo economico</a:t>
            </a:r>
          </a:p>
          <a:p>
            <a:r>
              <a:rPr lang="it-IT" dirty="0"/>
              <a:t>Partenza</a:t>
            </a:r>
          </a:p>
          <a:p>
            <a:r>
              <a:rPr lang="it-IT" dirty="0"/>
              <a:t>Contatti</a:t>
            </a:r>
          </a:p>
          <a:p>
            <a:endParaRPr lang="it-IT" dirty="0"/>
          </a:p>
          <a:p>
            <a:pPr lvl="1"/>
            <a:endParaRPr lang="it-IT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B438362-1E1E-4C62-A99E-4134CB163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80791" y="1327365"/>
            <a:ext cx="610857" cy="61085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C077334-5571-4B83-A83E-4CCCFA7B5E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9536" y="0"/>
            <a:ext cx="2093996" cy="1402773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19536" y="2302907"/>
            <a:ext cx="2533422" cy="1849398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19332" y="1119433"/>
            <a:ext cx="1722593" cy="960345"/>
          </a:xfrm>
          <a:custGeom>
            <a:avLst/>
            <a:gdLst/>
            <a:ahLst/>
            <a:cxnLst/>
            <a:rect l="l" t="t" r="r" b="b"/>
            <a:pathLst>
              <a:path w="1999274" h="2247255">
                <a:moveTo>
                  <a:pt x="108501" y="0"/>
                </a:moveTo>
                <a:lnTo>
                  <a:pt x="1890773" y="0"/>
                </a:lnTo>
                <a:cubicBezTo>
                  <a:pt x="1950696" y="0"/>
                  <a:pt x="1999274" y="48578"/>
                  <a:pt x="1999274" y="108501"/>
                </a:cubicBezTo>
                <a:lnTo>
                  <a:pt x="1999274" y="2138754"/>
                </a:lnTo>
                <a:cubicBezTo>
                  <a:pt x="1999274" y="2198677"/>
                  <a:pt x="1950696" y="2247255"/>
                  <a:pt x="1890773" y="2247255"/>
                </a:cubicBezTo>
                <a:lnTo>
                  <a:pt x="108501" y="2247255"/>
                </a:lnTo>
                <a:cubicBezTo>
                  <a:pt x="48578" y="2247255"/>
                  <a:pt x="0" y="2198677"/>
                  <a:pt x="0" y="2138754"/>
                </a:cubicBezTo>
                <a:lnTo>
                  <a:pt x="0" y="108501"/>
                </a:lnTo>
                <a:cubicBezTo>
                  <a:pt x="0" y="48578"/>
                  <a:pt x="48578" y="0"/>
                  <a:pt x="10850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0791" y="4495105"/>
            <a:ext cx="4406514" cy="1035530"/>
          </a:xfrm>
          <a:custGeom>
            <a:avLst/>
            <a:gdLst/>
            <a:ahLst/>
            <a:cxnLst/>
            <a:rect l="l" t="t" r="r" b="b"/>
            <a:pathLst>
              <a:path w="3064284" h="3064284">
                <a:moveTo>
                  <a:pt x="166483" y="0"/>
                </a:moveTo>
                <a:lnTo>
                  <a:pt x="2897801" y="0"/>
                </a:lnTo>
                <a:cubicBezTo>
                  <a:pt x="2989747" y="0"/>
                  <a:pt x="3064284" y="74537"/>
                  <a:pt x="3064284" y="166483"/>
                </a:cubicBezTo>
                <a:lnTo>
                  <a:pt x="3064284" y="2897801"/>
                </a:lnTo>
                <a:cubicBezTo>
                  <a:pt x="3064284" y="2989747"/>
                  <a:pt x="2989747" y="3064284"/>
                  <a:pt x="2897801" y="3064284"/>
                </a:cubicBezTo>
                <a:lnTo>
                  <a:pt x="166483" y="3064284"/>
                </a:lnTo>
                <a:cubicBezTo>
                  <a:pt x="74537" y="3064284"/>
                  <a:pt x="0" y="2989747"/>
                  <a:pt x="0" y="2897801"/>
                </a:cubicBezTo>
                <a:lnTo>
                  <a:pt x="0" y="166483"/>
                </a:lnTo>
                <a:cubicBezTo>
                  <a:pt x="0" y="74537"/>
                  <a:pt x="74537" y="0"/>
                  <a:pt x="16648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Arc 18">
            <a:extLst>
              <a:ext uri="{FF2B5EF4-FFF2-40B4-BE49-F238E27FC236}">
                <a16:creationId xmlns:a16="http://schemas.microsoft.com/office/drawing/2014/main" id="{4D3DC50D-CA0F-48F9-B17E-20D8669AA4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76147" y="5530635"/>
            <a:ext cx="3939038" cy="3939038"/>
          </a:xfrm>
          <a:prstGeom prst="arc">
            <a:avLst>
              <a:gd name="adj1" fmla="val 16200000"/>
              <a:gd name="adj2" fmla="val 20354996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1B80E9C-CF8A-440B-B8F5-54BF121BF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19536" y="6066084"/>
            <a:ext cx="1913062" cy="791916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59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10204775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Nomination – </a:t>
            </a:r>
            <a:r>
              <a:rPr lang="it-IT" sz="3200" dirty="0"/>
              <a:t>Maggio I SEM –Settembre II SEM 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171981"/>
            <a:ext cx="10741152" cy="3004982"/>
          </a:xfrm>
        </p:spPr>
        <p:txBody>
          <a:bodyPr>
            <a:normAutofit/>
          </a:bodyPr>
          <a:lstStyle/>
          <a:p>
            <a:r>
              <a:rPr lang="it-IT" sz="2400" dirty="0"/>
              <a:t>Il settore Erasmus UDA comunica alle sede Erasmus il vostro arrivo, indicando il semestre in cui sarete in mobilità</a:t>
            </a:r>
          </a:p>
          <a:p>
            <a:r>
              <a:rPr lang="it-IT" sz="2400" dirty="0"/>
              <a:t>Riceverai una mail di conferma dell’avvenuta nomination</a:t>
            </a:r>
          </a:p>
          <a:p>
            <a:r>
              <a:rPr lang="it-IT" sz="2400" dirty="0"/>
              <a:t>A partire da quel momento la sede Erasmus sarà a conoscenza del tuo arrivo, puoi contattarli per chiedere tutte le informazioni di cui hai bisogno </a:t>
            </a:r>
          </a:p>
          <a:p>
            <a:r>
              <a:rPr lang="it-IT" sz="2400" dirty="0"/>
              <a:t>Alcune università potrebbero avere dei problemi ad accettarti, in quel caso insieme troveremo una soluzione e una nuova sede</a:t>
            </a:r>
          </a:p>
          <a:p>
            <a:endParaRPr lang="it-IT" sz="2400" dirty="0"/>
          </a:p>
          <a:p>
            <a:pPr lvl="1"/>
            <a:endParaRPr lang="it-IT" dirty="0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91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9705099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Test di lingua – </a:t>
            </a:r>
            <a:r>
              <a:rPr lang="it-IT" sz="3200" dirty="0"/>
              <a:t> maggio per TUTTI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724840"/>
            <a:ext cx="10741152" cy="3452123"/>
          </a:xfrm>
        </p:spPr>
        <p:txBody>
          <a:bodyPr>
            <a:normAutofit/>
          </a:bodyPr>
          <a:lstStyle/>
          <a:p>
            <a:r>
              <a:rPr lang="it-IT" sz="2400" dirty="0"/>
              <a:t>Alcune università richiedono un certificato di lingua per farti iscrivere</a:t>
            </a:r>
          </a:p>
          <a:p>
            <a:r>
              <a:rPr lang="it-IT" sz="2400" dirty="0"/>
              <a:t>Nelle prime settimane di maggio organizzeremo un test di lingua ON LINE per testare il tuo livello</a:t>
            </a:r>
          </a:p>
          <a:p>
            <a:r>
              <a:rPr lang="it-IT" sz="2400" dirty="0"/>
              <a:t>Dopo il test riceverai una certificazione utile ai fini dell’Erasmus che potrai presentare in fase di iscrizione/</a:t>
            </a:r>
            <a:r>
              <a:rPr lang="it-IT" sz="2400" dirty="0" err="1"/>
              <a:t>application</a:t>
            </a:r>
            <a:r>
              <a:rPr lang="it-IT" sz="2400" dirty="0"/>
              <a:t> alla sede estera</a:t>
            </a:r>
          </a:p>
          <a:p>
            <a:r>
              <a:rPr lang="it-IT" sz="2400" dirty="0"/>
              <a:t>Chi è già in possesso di una certificazione valida non dovrà fare il test</a:t>
            </a:r>
          </a:p>
          <a:p>
            <a:r>
              <a:rPr lang="it-IT" sz="2400" dirty="0"/>
              <a:t>Se non dovessi raggiungere il livello minimo richiesto procedi comunque con </a:t>
            </a:r>
            <a:r>
              <a:rPr lang="it-IT" sz="2400" dirty="0" err="1"/>
              <a:t>l’application</a:t>
            </a:r>
            <a:r>
              <a:rPr lang="it-IT" sz="2400" dirty="0"/>
              <a:t>, in caso di problemi da parte della sede Erasmus contattaci</a:t>
            </a:r>
            <a:endParaRPr lang="it-IT" sz="2000" dirty="0"/>
          </a:p>
          <a:p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lvl="1"/>
            <a:endParaRPr lang="it-IT" dirty="0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96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10204775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Application – </a:t>
            </a:r>
            <a:r>
              <a:rPr lang="it-IT" sz="3200" dirty="0"/>
              <a:t>maggio I SEM – settembre II SEM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724840"/>
            <a:ext cx="10741152" cy="3452123"/>
          </a:xfrm>
        </p:spPr>
        <p:txBody>
          <a:bodyPr>
            <a:normAutofit lnSpcReduction="10000"/>
          </a:bodyPr>
          <a:lstStyle/>
          <a:p>
            <a:r>
              <a:rPr lang="it-IT" sz="2400" dirty="0"/>
              <a:t>Dopo la nomination puoi procedere con l’iscrizione presso la sede estera</a:t>
            </a:r>
          </a:p>
          <a:p>
            <a:r>
              <a:rPr lang="it-IT" sz="2400" dirty="0"/>
              <a:t>Di solito </a:t>
            </a:r>
            <a:r>
              <a:rPr lang="it-IT" sz="2400" dirty="0" err="1"/>
              <a:t>l’application</a:t>
            </a:r>
            <a:r>
              <a:rPr lang="it-IT" sz="2400" dirty="0"/>
              <a:t> si fa on line, ma riceverai indicazioni dalla sede </a:t>
            </a:r>
            <a:r>
              <a:rPr lang="it-IT" sz="2400" dirty="0" err="1"/>
              <a:t>erasmus</a:t>
            </a:r>
            <a:endParaRPr lang="it-IT" sz="2400" dirty="0"/>
          </a:p>
          <a:p>
            <a:r>
              <a:rPr lang="it-IT" sz="2400" dirty="0"/>
              <a:t>Se hai dubbi o non sai come fare qualcosa contatta direttamente la sede Erasmus, sono loro i responsabili della tua iscrizione</a:t>
            </a:r>
          </a:p>
          <a:p>
            <a:r>
              <a:rPr lang="it-IT" sz="2400" dirty="0"/>
              <a:t>In questa fase la sede Erasmus potrebbe chiederti le date della tua mobilità, l’elenco degli esami già sostenuti e gli esami che vorrai fare. Prepara queste informazioni. </a:t>
            </a:r>
          </a:p>
          <a:p>
            <a:r>
              <a:rPr lang="it-IT" sz="2400" dirty="0"/>
              <a:t>Per fissare la data di partenza chiedi alla sede Erasmus quando inizia il semestre da loro e quando organizzeranno il welcome day</a:t>
            </a:r>
            <a:endParaRPr lang="it-IT" dirty="0"/>
          </a:p>
          <a:p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lvl="1"/>
            <a:endParaRPr lang="it-IT" dirty="0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68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10204775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Application – </a:t>
            </a:r>
            <a:r>
              <a:rPr lang="it-IT" sz="3200" dirty="0"/>
              <a:t>PER LE SEDI EXTRA UE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724840"/>
            <a:ext cx="10741152" cy="3452123"/>
          </a:xfrm>
        </p:spPr>
        <p:txBody>
          <a:bodyPr>
            <a:normAutofit/>
          </a:bodyPr>
          <a:lstStyle/>
          <a:p>
            <a:r>
              <a:rPr lang="it-IT" sz="2400" dirty="0"/>
              <a:t>Per le sedi extra UE le procedure di </a:t>
            </a:r>
            <a:r>
              <a:rPr lang="it-IT" sz="2400" dirty="0" err="1"/>
              <a:t>application</a:t>
            </a:r>
            <a:r>
              <a:rPr lang="it-IT" sz="2400" dirty="0"/>
              <a:t> richiedono l’ottenimento del visto</a:t>
            </a:r>
          </a:p>
          <a:p>
            <a:r>
              <a:rPr lang="it-IT" sz="2400" dirty="0"/>
              <a:t>Normalmente per il visto occorrono:</a:t>
            </a:r>
          </a:p>
          <a:p>
            <a:pPr lvl="1"/>
            <a:r>
              <a:rPr lang="it-IT" sz="2000" dirty="0"/>
              <a:t>Lettera di accettazione della sede estera</a:t>
            </a:r>
          </a:p>
          <a:p>
            <a:pPr lvl="1"/>
            <a:r>
              <a:rPr lang="it-IT" sz="2000" dirty="0"/>
              <a:t>Lettere di conferma borsa UDA</a:t>
            </a:r>
          </a:p>
          <a:p>
            <a:pPr lvl="1"/>
            <a:r>
              <a:rPr lang="it-IT" sz="2000" dirty="0"/>
              <a:t>Certificato linguistico</a:t>
            </a:r>
          </a:p>
          <a:p>
            <a:r>
              <a:rPr lang="it-IT" sz="2400" dirty="0"/>
              <a:t>Occorre prendere info presso l’ambasciata del paese in cui si andrà a studiare con largo anticipo</a:t>
            </a:r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40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10390899" cy="973734"/>
          </a:xfrm>
        </p:spPr>
        <p:txBody>
          <a:bodyPr anchor="b">
            <a:normAutofit/>
          </a:bodyPr>
          <a:lstStyle/>
          <a:p>
            <a:r>
              <a:rPr lang="it-IT" sz="5400" dirty="0"/>
              <a:t>Learning agreement – </a:t>
            </a:r>
            <a:r>
              <a:rPr lang="it-IT" sz="3600" dirty="0"/>
              <a:t>da subito per TUTTI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FA7A1-619F-4309-8366-73FE04A9F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2724840"/>
            <a:ext cx="10741152" cy="3452123"/>
          </a:xfrm>
        </p:spPr>
        <p:txBody>
          <a:bodyPr>
            <a:normAutofit lnSpcReduction="10000"/>
          </a:bodyPr>
          <a:lstStyle/>
          <a:p>
            <a:r>
              <a:rPr lang="it-IT" sz="2400" dirty="0"/>
              <a:t>Prepara subito il Learning Agreement, ossia il tuo piano di studi in mobilità</a:t>
            </a:r>
          </a:p>
          <a:p>
            <a:r>
              <a:rPr lang="it-IT" sz="2400" dirty="0"/>
              <a:t>Informati con la sede estera per conoscere l’offerta formativa e capire quali esami potresti sostenere in mobilità</a:t>
            </a:r>
          </a:p>
          <a:p>
            <a:r>
              <a:rPr lang="it-IT" sz="2400" dirty="0"/>
              <a:t>Nel LA possono essere inseriti esami, tirocini e ricerca tesi. Una volta che delle idee chiare confrontati con il tuo delegato Erasmus UDA per definire il tuo piano di studi </a:t>
            </a:r>
          </a:p>
          <a:p>
            <a:r>
              <a:rPr lang="it-IT" sz="2400" dirty="0"/>
              <a:t>È fondamentale che il tuo LA preveda almeno 12 CFU riconosciuti al rientro, altrimenti rischi di restituire la borsa</a:t>
            </a:r>
          </a:p>
          <a:p>
            <a:r>
              <a:rPr lang="it-IT" sz="2400" dirty="0"/>
              <a:t>Il LA dovrò essere compilato e firmato attraverso la piattaforma OLA, solo in casi eccezionali si userà il modello cartaceo</a:t>
            </a:r>
          </a:p>
          <a:p>
            <a:endParaRPr lang="it-IT" sz="2000" dirty="0"/>
          </a:p>
          <a:p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lvl="1"/>
            <a:endParaRPr lang="it-IT" dirty="0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724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901" y="1464701"/>
            <a:ext cx="10060699" cy="973734"/>
          </a:xfrm>
        </p:spPr>
        <p:txBody>
          <a:bodyPr anchor="b">
            <a:normAutofit fontScale="90000"/>
          </a:bodyPr>
          <a:lstStyle/>
          <a:p>
            <a:r>
              <a:rPr lang="it-IT" sz="6000" dirty="0"/>
              <a:t>Contratto-</a:t>
            </a:r>
            <a:r>
              <a:rPr lang="it-IT" sz="5400" dirty="0"/>
              <a:t> </a:t>
            </a:r>
            <a:r>
              <a:rPr lang="it-IT" sz="3600" dirty="0"/>
              <a:t>maggio/giugno I SEM – ottobre II SEM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900D8D94-AB8C-4C97-A1A4-3977E969F589}"/>
              </a:ext>
            </a:extLst>
          </p:cNvPr>
          <p:cNvSpPr txBox="1">
            <a:spLocks/>
          </p:cNvSpPr>
          <p:nvPr/>
        </p:nvSpPr>
        <p:spPr>
          <a:xfrm>
            <a:off x="765048" y="2877240"/>
            <a:ext cx="10741152" cy="3452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600" dirty="0"/>
              <a:t>Prima di partire dovrai sottoscrivere un contratto con UDA in cui saranno definiti i tuoi diritti e doveri in mobilità</a:t>
            </a:r>
          </a:p>
          <a:p>
            <a:r>
              <a:rPr lang="it-IT" sz="2600" dirty="0"/>
              <a:t>Al contratto sarà necessario allegare il LA firmato dalle due università</a:t>
            </a:r>
          </a:p>
          <a:p>
            <a:r>
              <a:rPr lang="it-IT" sz="2600" dirty="0"/>
              <a:t>Nel contratto saranno indicate le date della mobilità e l’importo della borsa che riceverai. Sempre nel contratto dovrai indicarci il conto corrente su cui versare la borsa</a:t>
            </a:r>
          </a:p>
          <a:p>
            <a:r>
              <a:rPr lang="it-IT" sz="2600" dirty="0"/>
              <a:t>Dopo la firma del contratto riceverai il contributo economico</a:t>
            </a:r>
            <a:endParaRPr lang="it-IT" sz="2400" dirty="0"/>
          </a:p>
          <a:p>
            <a:pPr marL="0" indent="0">
              <a:buFont typeface="Arial" panose="020B0604020202020204" pitchFamily="34" charset="0"/>
              <a:buNone/>
            </a:pPr>
            <a:endParaRPr lang="it-IT" sz="2400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1121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3B475F8-50AE-46A0-9943-B2B63183D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011FBC2-BF66-4081-9F1D-4EE248B2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564" y="1464701"/>
            <a:ext cx="11685435" cy="973734"/>
          </a:xfrm>
        </p:spPr>
        <p:txBody>
          <a:bodyPr anchor="b">
            <a:normAutofit fontScale="90000"/>
          </a:bodyPr>
          <a:lstStyle/>
          <a:p>
            <a:r>
              <a:rPr lang="it-IT" sz="6000" dirty="0"/>
              <a:t>Contributo economico-</a:t>
            </a:r>
            <a:r>
              <a:rPr lang="it-IT" sz="3600" dirty="0"/>
              <a:t>luglio I SEM – novembre II SEM</a:t>
            </a:r>
          </a:p>
        </p:txBody>
      </p:sp>
      <p:pic>
        <p:nvPicPr>
          <p:cNvPr id="4" name="Picture 2" descr="Storie di Resilienza 2020 | Role Model">
            <a:extLst>
              <a:ext uri="{FF2B5EF4-FFF2-40B4-BE49-F238E27FC236}">
                <a16:creationId xmlns:a16="http://schemas.microsoft.com/office/drawing/2014/main" id="{55F04F9D-1D60-4DFB-98F8-B23CFE4F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564" y="430111"/>
            <a:ext cx="3532036" cy="830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sketch line">
            <a:extLst>
              <a:ext uri="{FF2B5EF4-FFF2-40B4-BE49-F238E27FC236}">
                <a16:creationId xmlns:a16="http://schemas.microsoft.com/office/drawing/2014/main" id="{75F6FDB4-2351-48C2-A863-2364A0234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2315691"/>
            <a:ext cx="4343400" cy="18288"/>
          </a:xfrm>
          <a:custGeom>
            <a:avLst/>
            <a:gdLst>
              <a:gd name="connsiteX0" fmla="*/ 0 w 4343400"/>
              <a:gd name="connsiteY0" fmla="*/ 0 h 18288"/>
              <a:gd name="connsiteX1" fmla="*/ 577052 w 4343400"/>
              <a:gd name="connsiteY1" fmla="*/ 0 h 18288"/>
              <a:gd name="connsiteX2" fmla="*/ 1067235 w 4343400"/>
              <a:gd name="connsiteY2" fmla="*/ 0 h 18288"/>
              <a:gd name="connsiteX3" fmla="*/ 1600853 w 4343400"/>
              <a:gd name="connsiteY3" fmla="*/ 0 h 18288"/>
              <a:gd name="connsiteX4" fmla="*/ 2264773 w 4343400"/>
              <a:gd name="connsiteY4" fmla="*/ 0 h 18288"/>
              <a:gd name="connsiteX5" fmla="*/ 2841825 w 4343400"/>
              <a:gd name="connsiteY5" fmla="*/ 0 h 18288"/>
              <a:gd name="connsiteX6" fmla="*/ 3375442 w 4343400"/>
              <a:gd name="connsiteY6" fmla="*/ 0 h 18288"/>
              <a:gd name="connsiteX7" fmla="*/ 4343400 w 4343400"/>
              <a:gd name="connsiteY7" fmla="*/ 0 h 18288"/>
              <a:gd name="connsiteX8" fmla="*/ 4343400 w 4343400"/>
              <a:gd name="connsiteY8" fmla="*/ 18288 h 18288"/>
              <a:gd name="connsiteX9" fmla="*/ 3722914 w 4343400"/>
              <a:gd name="connsiteY9" fmla="*/ 18288 h 18288"/>
              <a:gd name="connsiteX10" fmla="*/ 3189297 w 4343400"/>
              <a:gd name="connsiteY10" fmla="*/ 18288 h 18288"/>
              <a:gd name="connsiteX11" fmla="*/ 2481943 w 4343400"/>
              <a:gd name="connsiteY11" fmla="*/ 18288 h 18288"/>
              <a:gd name="connsiteX12" fmla="*/ 1904891 w 4343400"/>
              <a:gd name="connsiteY12" fmla="*/ 18288 h 18288"/>
              <a:gd name="connsiteX13" fmla="*/ 1414707 w 4343400"/>
              <a:gd name="connsiteY13" fmla="*/ 18288 h 18288"/>
              <a:gd name="connsiteX14" fmla="*/ 750788 w 4343400"/>
              <a:gd name="connsiteY14" fmla="*/ 18288 h 18288"/>
              <a:gd name="connsiteX15" fmla="*/ 0 w 4343400"/>
              <a:gd name="connsiteY15" fmla="*/ 18288 h 18288"/>
              <a:gd name="connsiteX16" fmla="*/ 0 w 43434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43400" h="18288" fill="none" extrusionOk="0">
                <a:moveTo>
                  <a:pt x="0" y="0"/>
                </a:moveTo>
                <a:cubicBezTo>
                  <a:pt x="233209" y="-19550"/>
                  <a:pt x="330816" y="19068"/>
                  <a:pt x="577052" y="0"/>
                </a:cubicBezTo>
                <a:cubicBezTo>
                  <a:pt x="823288" y="-19068"/>
                  <a:pt x="875077" y="10360"/>
                  <a:pt x="1067235" y="0"/>
                </a:cubicBezTo>
                <a:cubicBezTo>
                  <a:pt x="1259393" y="-10360"/>
                  <a:pt x="1410699" y="2939"/>
                  <a:pt x="1600853" y="0"/>
                </a:cubicBezTo>
                <a:cubicBezTo>
                  <a:pt x="1791007" y="-2939"/>
                  <a:pt x="2101644" y="-26225"/>
                  <a:pt x="2264773" y="0"/>
                </a:cubicBezTo>
                <a:cubicBezTo>
                  <a:pt x="2427902" y="26225"/>
                  <a:pt x="2690426" y="-27726"/>
                  <a:pt x="2841825" y="0"/>
                </a:cubicBezTo>
                <a:cubicBezTo>
                  <a:pt x="2993224" y="27726"/>
                  <a:pt x="3172320" y="-18569"/>
                  <a:pt x="3375442" y="0"/>
                </a:cubicBezTo>
                <a:cubicBezTo>
                  <a:pt x="3578564" y="18569"/>
                  <a:pt x="4003119" y="21909"/>
                  <a:pt x="4343400" y="0"/>
                </a:cubicBezTo>
                <a:cubicBezTo>
                  <a:pt x="4343798" y="7429"/>
                  <a:pt x="4343380" y="10822"/>
                  <a:pt x="4343400" y="18288"/>
                </a:cubicBezTo>
                <a:cubicBezTo>
                  <a:pt x="4109047" y="14709"/>
                  <a:pt x="3996986" y="7919"/>
                  <a:pt x="3722914" y="18288"/>
                </a:cubicBezTo>
                <a:cubicBezTo>
                  <a:pt x="3448842" y="28657"/>
                  <a:pt x="3340973" y="29252"/>
                  <a:pt x="3189297" y="18288"/>
                </a:cubicBezTo>
                <a:cubicBezTo>
                  <a:pt x="3037621" y="7324"/>
                  <a:pt x="2636891" y="-9539"/>
                  <a:pt x="2481943" y="18288"/>
                </a:cubicBezTo>
                <a:cubicBezTo>
                  <a:pt x="2326995" y="46115"/>
                  <a:pt x="2131632" y="740"/>
                  <a:pt x="1904891" y="18288"/>
                </a:cubicBezTo>
                <a:cubicBezTo>
                  <a:pt x="1678150" y="35836"/>
                  <a:pt x="1575362" y="-3381"/>
                  <a:pt x="1414707" y="18288"/>
                </a:cubicBezTo>
                <a:cubicBezTo>
                  <a:pt x="1254052" y="39957"/>
                  <a:pt x="1051093" y="-335"/>
                  <a:pt x="750788" y="18288"/>
                </a:cubicBezTo>
                <a:cubicBezTo>
                  <a:pt x="450483" y="36911"/>
                  <a:pt x="293781" y="22900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343400" h="18288" stroke="0" extrusionOk="0">
                <a:moveTo>
                  <a:pt x="0" y="0"/>
                </a:moveTo>
                <a:cubicBezTo>
                  <a:pt x="212719" y="-28531"/>
                  <a:pt x="340561" y="-1164"/>
                  <a:pt x="577052" y="0"/>
                </a:cubicBezTo>
                <a:cubicBezTo>
                  <a:pt x="813543" y="1164"/>
                  <a:pt x="866967" y="-9376"/>
                  <a:pt x="1067235" y="0"/>
                </a:cubicBezTo>
                <a:cubicBezTo>
                  <a:pt x="1267503" y="9376"/>
                  <a:pt x="1485778" y="-20470"/>
                  <a:pt x="1774589" y="0"/>
                </a:cubicBezTo>
                <a:cubicBezTo>
                  <a:pt x="2063400" y="20470"/>
                  <a:pt x="2090152" y="-14502"/>
                  <a:pt x="2351641" y="0"/>
                </a:cubicBezTo>
                <a:cubicBezTo>
                  <a:pt x="2613130" y="14502"/>
                  <a:pt x="2802864" y="19125"/>
                  <a:pt x="2928693" y="0"/>
                </a:cubicBezTo>
                <a:cubicBezTo>
                  <a:pt x="3054522" y="-19125"/>
                  <a:pt x="3482611" y="-2038"/>
                  <a:pt x="3636046" y="0"/>
                </a:cubicBezTo>
                <a:cubicBezTo>
                  <a:pt x="3789481" y="2038"/>
                  <a:pt x="4012363" y="973"/>
                  <a:pt x="4343400" y="0"/>
                </a:cubicBezTo>
                <a:cubicBezTo>
                  <a:pt x="4342514" y="5429"/>
                  <a:pt x="4344221" y="14046"/>
                  <a:pt x="4343400" y="18288"/>
                </a:cubicBezTo>
                <a:cubicBezTo>
                  <a:pt x="4078870" y="-6138"/>
                  <a:pt x="4015967" y="29658"/>
                  <a:pt x="3809782" y="18288"/>
                </a:cubicBezTo>
                <a:cubicBezTo>
                  <a:pt x="3603597" y="6918"/>
                  <a:pt x="3495552" y="24439"/>
                  <a:pt x="3189297" y="18288"/>
                </a:cubicBezTo>
                <a:cubicBezTo>
                  <a:pt x="2883042" y="12137"/>
                  <a:pt x="2850610" y="32583"/>
                  <a:pt x="2568811" y="18288"/>
                </a:cubicBezTo>
                <a:cubicBezTo>
                  <a:pt x="2287012" y="3993"/>
                  <a:pt x="2279820" y="23580"/>
                  <a:pt x="1991759" y="18288"/>
                </a:cubicBezTo>
                <a:cubicBezTo>
                  <a:pt x="1703698" y="12996"/>
                  <a:pt x="1616455" y="23157"/>
                  <a:pt x="1284405" y="18288"/>
                </a:cubicBezTo>
                <a:cubicBezTo>
                  <a:pt x="952355" y="13419"/>
                  <a:pt x="783530" y="16053"/>
                  <a:pt x="577052" y="18288"/>
                </a:cubicBezTo>
                <a:cubicBezTo>
                  <a:pt x="370574" y="20523"/>
                  <a:pt x="173929" y="519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 Uda - economia comportamentale">
            <a:extLst>
              <a:ext uri="{FF2B5EF4-FFF2-40B4-BE49-F238E27FC236}">
                <a16:creationId xmlns:a16="http://schemas.microsoft.com/office/drawing/2014/main" id="{DD127846-20B0-40EE-96EE-E2BEF4ED3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66387" y="18973"/>
            <a:ext cx="1734714" cy="126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ECCO IL NOSTRO NUOVO LOGO | ESN Chieti Pescara">
            <a:extLst>
              <a:ext uri="{FF2B5EF4-FFF2-40B4-BE49-F238E27FC236}">
                <a16:creationId xmlns:a16="http://schemas.microsoft.com/office/drawing/2014/main" id="{A61B642C-0482-4B29-BEEC-355CE0337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6798" y="425629"/>
            <a:ext cx="1496878" cy="83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900D8D94-AB8C-4C97-A1A4-3977E969F589}"/>
              </a:ext>
            </a:extLst>
          </p:cNvPr>
          <p:cNvSpPr txBox="1">
            <a:spLocks/>
          </p:cNvSpPr>
          <p:nvPr/>
        </p:nvSpPr>
        <p:spPr>
          <a:xfrm>
            <a:off x="765048" y="2877240"/>
            <a:ext cx="10741152" cy="3342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Dopo la firma del contratto riceverai l’80% dell’importo della borsa</a:t>
            </a:r>
          </a:p>
          <a:p>
            <a:r>
              <a:rPr lang="it-IT" dirty="0"/>
              <a:t>Se hai diritto ai contributi MIUR riceverai l’80% anche di questi</a:t>
            </a:r>
          </a:p>
          <a:p>
            <a:r>
              <a:rPr lang="it-IT" dirty="0"/>
              <a:t>Al tuo rientro riceverai il restante 20% in base ai giorni effettivi di mobilità</a:t>
            </a:r>
          </a:p>
          <a:p>
            <a:r>
              <a:rPr lang="it-IT" dirty="0"/>
              <a:t>Se rinunci prima della partenza o torni prima dovrai restituire gli importi ricevuti</a:t>
            </a:r>
          </a:p>
        </p:txBody>
      </p:sp>
    </p:spTree>
    <p:extLst>
      <p:ext uri="{BB962C8B-B14F-4D97-AF65-F5344CB8AC3E}">
        <p14:creationId xmlns:p14="http://schemas.microsoft.com/office/powerpoint/2010/main" val="7625002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929</Words>
  <Application>Microsoft Office PowerPoint</Application>
  <PresentationFormat>Widescreen</PresentationFormat>
  <Paragraphs>98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Tema di Office</vt:lpstr>
      <vt:lpstr>ASK ERASMUS –  Vincitori bando 23/24 prossimi step  Settore Erasmus Università Chieti-Pescara</vt:lpstr>
      <vt:lpstr>CONTENUTI</vt:lpstr>
      <vt:lpstr>Nomination – Maggio I SEM –Settembre II SEM </vt:lpstr>
      <vt:lpstr>Test di lingua –  maggio per TUTTI</vt:lpstr>
      <vt:lpstr>Application – maggio I SEM – settembre II SEM</vt:lpstr>
      <vt:lpstr>Application – PER LE SEDI EXTRA UE</vt:lpstr>
      <vt:lpstr>Learning agreement – da subito per TUTTI</vt:lpstr>
      <vt:lpstr>Contratto- maggio/giugno I SEM – ottobre II SEM</vt:lpstr>
      <vt:lpstr>Contributo economico-luglio I SEM – novembre II SEM</vt:lpstr>
      <vt:lpstr>Partenza- settembre  I SEM – da gennaio II SEM</vt:lpstr>
      <vt:lpstr>Rinunce- prima del contratto</vt:lpstr>
      <vt:lpstr>TIMELINE 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ASK ERASMUS – 2 marzo 21 presentazione bando 21/22</dc:title>
  <dc:creator>glauco  conte</dc:creator>
  <cp:lastModifiedBy>Glauco  Conte</cp:lastModifiedBy>
  <cp:revision>35</cp:revision>
  <dcterms:created xsi:type="dcterms:W3CDTF">2021-02-24T13:58:39Z</dcterms:created>
  <dcterms:modified xsi:type="dcterms:W3CDTF">2023-05-15T06:28:07Z</dcterms:modified>
</cp:coreProperties>
</file>