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8" r:id="rId10"/>
    <p:sldId id="266" r:id="rId11"/>
    <p:sldId id="272" r:id="rId12"/>
    <p:sldId id="267" r:id="rId13"/>
    <p:sldId id="258" r:id="rId14"/>
    <p:sldId id="270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2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C88BED-EFA1-4EEA-BD4E-F00E5618297D}" type="datetimeFigureOut">
              <a:rPr lang="it-IT" smtClean="0"/>
              <a:t>05/02/2023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43493-B20D-4BAB-9C50-D9A2E054FC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3408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33AA75-477B-4282-B3C8-35A6B4110A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9451314-9904-47EA-93AD-988FA8F62C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ED9F10F-E9BA-44E5-8AB6-67BD24A64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B58A-64AB-42B1-95E4-742AE2B59D8B}" type="datetime1">
              <a:rPr lang="it-IT" smtClean="0"/>
              <a:t>05/02/2023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EB9977-8B3A-415A-BC7B-208CFA200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EF9E02-93CD-4F15-8C12-43E31128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0954-742D-4A22-BB71-EB4717CE37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1789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C8093C-12D8-46DF-9C9B-D4FE8E42A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4FE412E-DC1E-4BD1-8D1C-D7C55ACE47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5905443-F9BB-46FC-AAD8-AAFDFA5AE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B82B-89BE-459B-9476-4EBD50C4AAAA}" type="datetime1">
              <a:rPr lang="it-IT" smtClean="0"/>
              <a:t>05/02/2023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35A49EC-6B01-4A1F-B81F-5564365F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C134ED-7C88-429E-B00A-3055F1BC4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0954-742D-4A22-BB71-EB4717CE37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443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C2013A4-668C-46D4-96CA-C0C8AF2C86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0A47E5F-E364-476A-B38D-E11148F613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FEA2F1-95D6-4113-BD1E-33A30B386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75FA-90E0-4843-9337-E9F568E034ED}" type="datetime1">
              <a:rPr lang="it-IT" smtClean="0"/>
              <a:t>05/02/2023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D3AC94-157D-4705-AC09-060913F47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04CE8A-661D-4847-9FBC-944F17C69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0954-742D-4A22-BB71-EB4717CE37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6312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6E9658-F58F-42FC-8D32-8DC6CBEAD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4F2615-2AF1-4954-8432-5EC811873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C84B727-7995-4E94-AD4A-74EC35D67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7790-EC8D-4A8F-94CF-6E4F83505939}" type="datetime1">
              <a:rPr lang="it-IT" smtClean="0"/>
              <a:t>05/02/2023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B9C28E-2F83-4F6D-A006-961B961D4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C2762A-3815-46A1-AD7D-2723B59FB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0954-742D-4A22-BB71-EB4717CE37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8895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2D207D-BD67-4BF0-AA6E-2B2F07BB2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6C042A0-5A32-4886-AE0C-9DC5D68EF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3DF094-7DC9-47E7-86A8-E6EE1499F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A455-0489-48DC-912C-FC3D04DB3FDD}" type="datetime1">
              <a:rPr lang="it-IT" smtClean="0"/>
              <a:t>05/02/2023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D739A3-D46C-4B9D-A0B2-2E28DC5E9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D51B7C-2015-4F1C-B566-1668218FD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0954-742D-4A22-BB71-EB4717CE37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7603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7E5F2F-3AA1-4D5A-8119-0D22794EA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74BA74-D419-4975-82C8-50A7C210D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3E3BD50-2CD4-4231-878E-A6DC54C256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EB31E7-128D-43EF-BB1E-F595DE8DE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C3A50-B27E-46DE-A94B-2F2202AFE5A2}" type="datetime1">
              <a:rPr lang="it-IT" smtClean="0"/>
              <a:t>05/02/2023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A72A00D-A5A2-43B7-B1BC-A1CBA203F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0AB97C8-3984-4567-A539-DD2D47380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0954-742D-4A22-BB71-EB4717CE37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1822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EC47FE-2F78-4E08-8FF5-D77C16512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B15D62A-7CD4-40A7-B34D-E32452A9B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84D772C-00C1-46C0-B729-1D38EF491C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AB40418-FC9E-40EE-8B03-4B31324B82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80854EE-8545-4AA9-8661-237A797DB9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5B8B478-0DD3-4828-A08C-255AB52A6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74D7-0835-4330-8932-E7EB6DF643CD}" type="datetime1">
              <a:rPr lang="it-IT" smtClean="0"/>
              <a:t>05/02/2023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6825637-8D28-44D8-B69B-AF4977FE7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F5B6CE2-50CF-4071-A8DE-F9D39FE42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0954-742D-4A22-BB71-EB4717CE37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138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A7C4FB-482F-4E85-8B8E-529EF4A91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8129935-198F-43A3-8FD7-B656D2E7D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C75B2-76A6-4911-8D7D-FBF05BCB86A7}" type="datetime1">
              <a:rPr lang="it-IT" smtClean="0"/>
              <a:t>05/02/2023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CEB2238-3FDD-43EF-A2B2-610446E95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81D9F0A-9795-4394-BEA6-C24DA226F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0954-742D-4A22-BB71-EB4717CE37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6482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BB5BCBE-BF7E-4F5C-8F48-FC4408460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A237-06D0-4271-AE91-B77A94DF0385}" type="datetime1">
              <a:rPr lang="it-IT" smtClean="0"/>
              <a:t>05/02/2023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BEA528C-6C03-4898-B983-2F24C8CA0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1F4E67C-E341-4DE6-A2CC-FF6143FA1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0954-742D-4A22-BB71-EB4717CE37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6334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D17B2D-8E5C-487E-9BAC-207EFBD8D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D6D55D-2151-444C-85BD-2F789DA4C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8641F2E-0182-4F53-9AB5-08CEC7736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EC8F815-5DE5-4F02-A457-8076D5CB5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DFEAE-1FE6-4DDD-B1E0-C2B9DBBE2802}" type="datetime1">
              <a:rPr lang="it-IT" smtClean="0"/>
              <a:t>05/02/2023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292BB1F-734B-407F-9C4D-616C99F2C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802D921-8B2C-4C88-AC27-D3941E414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0954-742D-4A22-BB71-EB4717CE37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664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6F7AC6-52A0-4C7D-9929-B0A3140F1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13B4813-727E-4539-9A2B-73A4C50EC9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9DA8981-8743-42DC-8740-C851DE03B3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0A4F854-5203-4B1C-BE93-3EBE9654E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82D0-0274-4B73-AD89-4DEAAAA23B77}" type="datetime1">
              <a:rPr lang="it-IT" smtClean="0"/>
              <a:t>05/02/2023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2EAB3D-B521-4B2D-B16F-F5D027E6B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F5DEE9E-B14A-4E70-B7BF-5A47A31A0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0954-742D-4A22-BB71-EB4717CE37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8183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401F0F7-972D-4A76-84CD-6E3D851EA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33EF237-7CDF-4C47-B077-CC5C1AB11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7F64AE-A001-4CA0-AFBA-E42921AD9A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9DB6-B1A7-4D0F-BE22-B7DB50CCAD56}" type="datetime1">
              <a:rPr lang="it-IT" smtClean="0"/>
              <a:t>05/02/2023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381CE8-A39D-47E8-99EA-016DA2BD9B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A01C71-F136-45E9-ACA2-D3A3FBE467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C0954-742D-4A22-BB71-EB4717CE37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8179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unich.it/" TargetMode="Externa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Outgoing.pescara@unich.it" TargetMode="External"/><Relationship Id="rId5" Type="http://schemas.openxmlformats.org/officeDocument/2006/relationships/hyperlink" Target="mailto:outgoing.chieti@unich.it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81">
            <a:extLst>
              <a:ext uri="{FF2B5EF4-FFF2-40B4-BE49-F238E27FC236}">
                <a16:creationId xmlns:a16="http://schemas.microsoft.com/office/drawing/2014/main" id="{9B789048-32EE-491B-8CBF-558344FDB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48309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72000"/>
                </a:schemeClr>
              </a:gs>
              <a:gs pos="25000">
                <a:schemeClr val="accent1">
                  <a:alpha val="55000"/>
                </a:schemeClr>
              </a:gs>
              <a:gs pos="94000">
                <a:schemeClr val="bg2">
                  <a:lumMod val="75000"/>
                  <a:alpha val="90000"/>
                </a:schemeClr>
              </a:gs>
              <a:gs pos="100000">
                <a:schemeClr val="bg2">
                  <a:lumMod val="75000"/>
                  <a:alpha val="90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4" name="Picture 83">
            <a:extLst>
              <a:ext uri="{FF2B5EF4-FFF2-40B4-BE49-F238E27FC236}">
                <a16:creationId xmlns:a16="http://schemas.microsoft.com/office/drawing/2014/main" id="{1B6DA64E-EB13-4B6B-B5C7-EDB6E8B29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3B5AE6F-AFC9-4F5B-8131-4216986FC8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4685" y="3353057"/>
            <a:ext cx="4741552" cy="2284548"/>
          </a:xfrm>
        </p:spPr>
        <p:txBody>
          <a:bodyPr anchor="t">
            <a:normAutofit/>
          </a:bodyPr>
          <a:lstStyle/>
          <a:p>
            <a:pPr algn="l"/>
            <a:r>
              <a:rPr lang="it-IT" sz="3000" dirty="0">
                <a:solidFill>
                  <a:srgbClr val="000000"/>
                </a:solidFill>
              </a:rPr>
              <a:t>ASK ERASMUS – </a:t>
            </a:r>
            <a:br>
              <a:rPr lang="it-IT" sz="3000" dirty="0">
                <a:solidFill>
                  <a:srgbClr val="000000"/>
                </a:solidFill>
              </a:rPr>
            </a:br>
            <a:r>
              <a:rPr lang="it-IT" sz="3000" dirty="0">
                <a:solidFill>
                  <a:srgbClr val="000000"/>
                </a:solidFill>
              </a:rPr>
              <a:t>presentazione bando 23/24</a:t>
            </a:r>
            <a:br>
              <a:rPr lang="it-IT" sz="3000" dirty="0">
                <a:solidFill>
                  <a:srgbClr val="000000"/>
                </a:solidFill>
              </a:rPr>
            </a:br>
            <a:br>
              <a:rPr lang="it-IT" sz="3000" dirty="0">
                <a:solidFill>
                  <a:srgbClr val="000000"/>
                </a:solidFill>
              </a:rPr>
            </a:br>
            <a:r>
              <a:rPr lang="it-IT" sz="3000" dirty="0">
                <a:solidFill>
                  <a:srgbClr val="000000"/>
                </a:solidFill>
              </a:rPr>
              <a:t>Settore Erasmus</a:t>
            </a:r>
            <a:br>
              <a:rPr lang="it-IT" sz="3000" dirty="0">
                <a:solidFill>
                  <a:srgbClr val="000000"/>
                </a:solidFill>
              </a:rPr>
            </a:br>
            <a:r>
              <a:rPr lang="it-IT" sz="3000" dirty="0">
                <a:solidFill>
                  <a:srgbClr val="000000"/>
                </a:solidFill>
              </a:rPr>
              <a:t>Università Chieti-Pescara</a:t>
            </a:r>
          </a:p>
        </p:txBody>
      </p:sp>
      <p:sp>
        <p:nvSpPr>
          <p:cNvPr id="86" name="Freeform 67">
            <a:extLst>
              <a:ext uri="{FF2B5EF4-FFF2-40B4-BE49-F238E27FC236}">
                <a16:creationId xmlns:a16="http://schemas.microsoft.com/office/drawing/2014/main" id="{07500BEA-8A07-45E9-9219-40FBEECD55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80086"/>
            <a:ext cx="3209709" cy="2677914"/>
          </a:xfrm>
          <a:custGeom>
            <a:avLst/>
            <a:gdLst>
              <a:gd name="connsiteX0" fmla="*/ 1465277 w 3242130"/>
              <a:gd name="connsiteY0" fmla="*/ 0 h 2704964"/>
              <a:gd name="connsiteX1" fmla="*/ 3242130 w 3242130"/>
              <a:gd name="connsiteY1" fmla="*/ 1776853 h 2704964"/>
              <a:gd name="connsiteX2" fmla="*/ 3027674 w 3242130"/>
              <a:gd name="connsiteY2" fmla="*/ 2623807 h 2704964"/>
              <a:gd name="connsiteX3" fmla="*/ 2978369 w 3242130"/>
              <a:gd name="connsiteY3" fmla="*/ 2704964 h 2704964"/>
              <a:gd name="connsiteX4" fmla="*/ 0 w 3242130"/>
              <a:gd name="connsiteY4" fmla="*/ 2704964 h 2704964"/>
              <a:gd name="connsiteX5" fmla="*/ 0 w 3242130"/>
              <a:gd name="connsiteY5" fmla="*/ 772542 h 2704964"/>
              <a:gd name="connsiteX6" fmla="*/ 94171 w 3242130"/>
              <a:gd name="connsiteY6" fmla="*/ 646610 h 2704964"/>
              <a:gd name="connsiteX7" fmla="*/ 1465277 w 3242130"/>
              <a:gd name="connsiteY7" fmla="*/ 0 h 2704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2130" h="2704964">
                <a:moveTo>
                  <a:pt x="1465277" y="0"/>
                </a:moveTo>
                <a:cubicBezTo>
                  <a:pt x="2446606" y="0"/>
                  <a:pt x="3242130" y="795524"/>
                  <a:pt x="3242130" y="1776853"/>
                </a:cubicBezTo>
                <a:cubicBezTo>
                  <a:pt x="3242130" y="2083519"/>
                  <a:pt x="3164442" y="2372039"/>
                  <a:pt x="3027674" y="2623807"/>
                </a:cubicBezTo>
                <a:lnTo>
                  <a:pt x="2978369" y="2704964"/>
                </a:lnTo>
                <a:lnTo>
                  <a:pt x="0" y="2704964"/>
                </a:lnTo>
                <a:lnTo>
                  <a:pt x="0" y="772542"/>
                </a:lnTo>
                <a:lnTo>
                  <a:pt x="94171" y="646610"/>
                </a:lnTo>
                <a:cubicBezTo>
                  <a:pt x="420072" y="251709"/>
                  <a:pt x="913280" y="0"/>
                  <a:pt x="1465277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F006ACBB-A8A7-4C1B-9832-A4BFEDD2E9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14527" y="2905885"/>
            <a:ext cx="2765788" cy="2731720"/>
          </a:xfrm>
          <a:prstGeom prst="ellipse">
            <a:avLst/>
          </a:pr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65">
            <a:extLst>
              <a:ext uri="{FF2B5EF4-FFF2-40B4-BE49-F238E27FC236}">
                <a16:creationId xmlns:a16="http://schemas.microsoft.com/office/drawing/2014/main" id="{46664683-CA82-4BDA-BCF2-5814580741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090921" cy="3465906"/>
          </a:xfrm>
          <a:custGeom>
            <a:avLst/>
            <a:gdLst>
              <a:gd name="connsiteX0" fmla="*/ 0 w 4090921"/>
              <a:gd name="connsiteY0" fmla="*/ 0 h 3465906"/>
              <a:gd name="connsiteX1" fmla="*/ 3746474 w 4090921"/>
              <a:gd name="connsiteY1" fmla="*/ 0 h 3465906"/>
              <a:gd name="connsiteX2" fmla="*/ 3817144 w 4090921"/>
              <a:gd name="connsiteY2" fmla="*/ 116327 h 3465906"/>
              <a:gd name="connsiteX3" fmla="*/ 4090921 w 4090921"/>
              <a:gd name="connsiteY3" fmla="*/ 1197557 h 3465906"/>
              <a:gd name="connsiteX4" fmla="*/ 1822572 w 4090921"/>
              <a:gd name="connsiteY4" fmla="*/ 3465906 h 3465906"/>
              <a:gd name="connsiteX5" fmla="*/ 72204 w 4090921"/>
              <a:gd name="connsiteY5" fmla="*/ 2640438 h 3465906"/>
              <a:gd name="connsiteX6" fmla="*/ 0 w 4090921"/>
              <a:gd name="connsiteY6" fmla="*/ 2543882 h 3465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90921" h="3465906">
                <a:moveTo>
                  <a:pt x="0" y="0"/>
                </a:moveTo>
                <a:lnTo>
                  <a:pt x="3746474" y="0"/>
                </a:lnTo>
                <a:lnTo>
                  <a:pt x="3817144" y="116327"/>
                </a:lnTo>
                <a:cubicBezTo>
                  <a:pt x="3991744" y="437737"/>
                  <a:pt x="4090921" y="806065"/>
                  <a:pt x="4090921" y="1197557"/>
                </a:cubicBezTo>
                <a:cubicBezTo>
                  <a:pt x="4090921" y="2450332"/>
                  <a:pt x="3075348" y="3465906"/>
                  <a:pt x="1822572" y="3465906"/>
                </a:cubicBezTo>
                <a:cubicBezTo>
                  <a:pt x="1117886" y="3465906"/>
                  <a:pt x="488252" y="3144572"/>
                  <a:pt x="72204" y="2640438"/>
                </a:cubicBezTo>
                <a:lnTo>
                  <a:pt x="0" y="2543882"/>
                </a:ln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Storie di Resilienza 2020 | Role Model">
            <a:extLst>
              <a:ext uri="{FF2B5EF4-FFF2-40B4-BE49-F238E27FC236}">
                <a16:creationId xmlns:a16="http://schemas.microsoft.com/office/drawing/2014/main" id="{2538DEF8-5F22-4B36-AB5F-051DCCFEC9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081451"/>
            <a:ext cx="4162681" cy="97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CCO IL NOSTRO NUOVO LOGO | ESN Chieti Pescara">
            <a:extLst>
              <a:ext uri="{FF2B5EF4-FFF2-40B4-BE49-F238E27FC236}">
                <a16:creationId xmlns:a16="http://schemas.microsoft.com/office/drawing/2014/main" id="{7FDE497B-EDD2-4853-A3E0-F58C42B48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9971" y="5323433"/>
            <a:ext cx="1976287" cy="1101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ottotitolo 2">
            <a:extLst>
              <a:ext uri="{FF2B5EF4-FFF2-40B4-BE49-F238E27FC236}">
                <a16:creationId xmlns:a16="http://schemas.microsoft.com/office/drawing/2014/main" id="{61974265-6F44-461F-BD4E-858305F22D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7936" y="7205596"/>
            <a:ext cx="2851689" cy="159859"/>
          </a:xfrm>
        </p:spPr>
        <p:txBody>
          <a:bodyPr>
            <a:normAutofit fontScale="25000" lnSpcReduction="20000"/>
          </a:bodyPr>
          <a:lstStyle/>
          <a:p>
            <a:endParaRPr lang="it-IT" dirty="0"/>
          </a:p>
        </p:txBody>
      </p:sp>
      <p:pic>
        <p:nvPicPr>
          <p:cNvPr id="1028" name="Picture 4" descr="Logo Uda - economia comportamentale">
            <a:extLst>
              <a:ext uri="{FF2B5EF4-FFF2-40B4-BE49-F238E27FC236}">
                <a16:creationId xmlns:a16="http://schemas.microsoft.com/office/drawing/2014/main" id="{5ED59934-342E-4931-ACE4-2C97411B79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62" t="16210" r="27072" b="20379"/>
          <a:stretch/>
        </p:blipFill>
        <p:spPr bwMode="auto">
          <a:xfrm>
            <a:off x="4162681" y="3619396"/>
            <a:ext cx="1366013" cy="1304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5400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3B475F8-50AE-46A0-9943-B2B63183D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011FBC2-BF66-4081-9F1D-4EE248B24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901" y="1464701"/>
            <a:ext cx="8707897" cy="973734"/>
          </a:xfrm>
        </p:spPr>
        <p:txBody>
          <a:bodyPr anchor="b">
            <a:normAutofit/>
          </a:bodyPr>
          <a:lstStyle/>
          <a:p>
            <a:r>
              <a:rPr lang="it-IT" sz="5400" dirty="0"/>
              <a:t>Fare domanda - </a:t>
            </a:r>
            <a:r>
              <a:rPr lang="it-IT" sz="3200" dirty="0"/>
              <a:t>Conoscenze linguistiche</a:t>
            </a:r>
          </a:p>
        </p:txBody>
      </p:sp>
      <p:pic>
        <p:nvPicPr>
          <p:cNvPr id="4" name="Picture 2" descr="Storie di Resilienza 2020 | Role Model">
            <a:extLst>
              <a:ext uri="{FF2B5EF4-FFF2-40B4-BE49-F238E27FC236}">
                <a16:creationId xmlns:a16="http://schemas.microsoft.com/office/drawing/2014/main" id="{55F04F9D-1D60-4DFB-98F8-B23CFE4F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564" y="430111"/>
            <a:ext cx="3532036" cy="830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sketch line">
            <a:extLst>
              <a:ext uri="{FF2B5EF4-FFF2-40B4-BE49-F238E27FC236}">
                <a16:creationId xmlns:a16="http://schemas.microsoft.com/office/drawing/2014/main" id="{75F6FDB4-2351-48C2-A863-2364A0234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315691"/>
            <a:ext cx="4343400" cy="18288"/>
          </a:xfrm>
          <a:custGeom>
            <a:avLst/>
            <a:gdLst>
              <a:gd name="connsiteX0" fmla="*/ 0 w 4343400"/>
              <a:gd name="connsiteY0" fmla="*/ 0 h 18288"/>
              <a:gd name="connsiteX1" fmla="*/ 577052 w 4343400"/>
              <a:gd name="connsiteY1" fmla="*/ 0 h 18288"/>
              <a:gd name="connsiteX2" fmla="*/ 1067235 w 4343400"/>
              <a:gd name="connsiteY2" fmla="*/ 0 h 18288"/>
              <a:gd name="connsiteX3" fmla="*/ 1600853 w 4343400"/>
              <a:gd name="connsiteY3" fmla="*/ 0 h 18288"/>
              <a:gd name="connsiteX4" fmla="*/ 2264773 w 4343400"/>
              <a:gd name="connsiteY4" fmla="*/ 0 h 18288"/>
              <a:gd name="connsiteX5" fmla="*/ 2841825 w 4343400"/>
              <a:gd name="connsiteY5" fmla="*/ 0 h 18288"/>
              <a:gd name="connsiteX6" fmla="*/ 3375442 w 4343400"/>
              <a:gd name="connsiteY6" fmla="*/ 0 h 18288"/>
              <a:gd name="connsiteX7" fmla="*/ 4343400 w 4343400"/>
              <a:gd name="connsiteY7" fmla="*/ 0 h 18288"/>
              <a:gd name="connsiteX8" fmla="*/ 4343400 w 4343400"/>
              <a:gd name="connsiteY8" fmla="*/ 18288 h 18288"/>
              <a:gd name="connsiteX9" fmla="*/ 3722914 w 4343400"/>
              <a:gd name="connsiteY9" fmla="*/ 18288 h 18288"/>
              <a:gd name="connsiteX10" fmla="*/ 3189297 w 4343400"/>
              <a:gd name="connsiteY10" fmla="*/ 18288 h 18288"/>
              <a:gd name="connsiteX11" fmla="*/ 2481943 w 4343400"/>
              <a:gd name="connsiteY11" fmla="*/ 18288 h 18288"/>
              <a:gd name="connsiteX12" fmla="*/ 1904891 w 4343400"/>
              <a:gd name="connsiteY12" fmla="*/ 18288 h 18288"/>
              <a:gd name="connsiteX13" fmla="*/ 1414707 w 4343400"/>
              <a:gd name="connsiteY13" fmla="*/ 18288 h 18288"/>
              <a:gd name="connsiteX14" fmla="*/ 750788 w 4343400"/>
              <a:gd name="connsiteY14" fmla="*/ 18288 h 18288"/>
              <a:gd name="connsiteX15" fmla="*/ 0 w 4343400"/>
              <a:gd name="connsiteY15" fmla="*/ 18288 h 18288"/>
              <a:gd name="connsiteX16" fmla="*/ 0 w 43434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stroke="0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Logo Uda - economia comportamentale">
            <a:extLst>
              <a:ext uri="{FF2B5EF4-FFF2-40B4-BE49-F238E27FC236}">
                <a16:creationId xmlns:a16="http://schemas.microsoft.com/office/drawing/2014/main" id="{DD127846-20B0-40EE-96EE-E2BEF4ED3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6387" y="18973"/>
            <a:ext cx="1734714" cy="126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ECCO IL NOSTRO NUOVO LOGO | ESN Chieti Pescara">
            <a:extLst>
              <a:ext uri="{FF2B5EF4-FFF2-40B4-BE49-F238E27FC236}">
                <a16:creationId xmlns:a16="http://schemas.microsoft.com/office/drawing/2014/main" id="{A61B642C-0482-4B29-BEEC-355CE0337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6798" y="425629"/>
            <a:ext cx="1496878" cy="83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36E86A57-A3E8-4057-B577-C6411E538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900D8D94-AB8C-4C97-A1A4-3977E969F589}"/>
              </a:ext>
            </a:extLst>
          </p:cNvPr>
          <p:cNvSpPr txBox="1">
            <a:spLocks/>
          </p:cNvSpPr>
          <p:nvPr/>
        </p:nvSpPr>
        <p:spPr>
          <a:xfrm>
            <a:off x="765048" y="2877240"/>
            <a:ext cx="10741152" cy="345212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dirty="0"/>
              <a:t>Ogni sede Erasmus richiese una conoscenza linguistica minima, Es. sede in Francia richiede B2 di francese o B1 di Inglese</a:t>
            </a:r>
          </a:p>
          <a:p>
            <a:r>
              <a:rPr lang="it-IT" sz="2400" dirty="0"/>
              <a:t>Alcune sedi NON ACCETTANO studenti che non abbiano le conoscenze linguistiche minime, quindi se vuoi fare domanda devi considerare di studiare la lingua prima della partenza</a:t>
            </a:r>
          </a:p>
          <a:p>
            <a:r>
              <a:rPr lang="it-IT" sz="2400" dirty="0"/>
              <a:t>Iscriviti subito e partecipa ai corsi di lingua in partenza al CLA, gratuiti per gli studenti UDA</a:t>
            </a:r>
          </a:p>
          <a:p>
            <a:r>
              <a:rPr lang="it-IT" sz="2400" dirty="0"/>
              <a:t>Per gli studenti vincitori sarà organizzata una giornata di test on line e successivamente sarà rilasciato un certificato di lingua utile per partire in Erasmus</a:t>
            </a:r>
          </a:p>
          <a:p>
            <a:r>
              <a:rPr lang="it-IT" sz="2400" dirty="0"/>
              <a:t>Prima del tuo arrivo in Erasmus riceverai l’accesso alla piattaforma online Erasmus per lo studio delle lingue, e all’ arrivo seguirai il corso di lingua organizzato dalla sede estera</a:t>
            </a:r>
          </a:p>
          <a:p>
            <a:endParaRPr lang="it-IT" sz="2400" dirty="0"/>
          </a:p>
          <a:p>
            <a:pPr marL="0" indent="0">
              <a:buFont typeface="Arial" panose="020B0604020202020204" pitchFamily="34" charset="0"/>
              <a:buNone/>
            </a:pPr>
            <a:endParaRPr lang="it-IT" sz="2400" dirty="0"/>
          </a:p>
          <a:p>
            <a:pPr lvl="1"/>
            <a:endParaRPr lang="it-IT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BFBED431-D425-484A-96A1-3C052CE3C82D}"/>
              </a:ext>
            </a:extLst>
          </p:cNvPr>
          <p:cNvSpPr/>
          <p:nvPr/>
        </p:nvSpPr>
        <p:spPr>
          <a:xfrm>
            <a:off x="4038600" y="6356350"/>
            <a:ext cx="4114800" cy="48267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7274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3B475F8-50AE-46A0-9943-B2B63183D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011FBC2-BF66-4081-9F1D-4EE248B24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901" y="1464701"/>
            <a:ext cx="8707897" cy="973734"/>
          </a:xfrm>
        </p:spPr>
        <p:txBody>
          <a:bodyPr anchor="b">
            <a:normAutofit/>
          </a:bodyPr>
          <a:lstStyle/>
          <a:p>
            <a:r>
              <a:rPr lang="it-IT" sz="5400" dirty="0"/>
              <a:t>Fare domanda - </a:t>
            </a:r>
            <a:r>
              <a:rPr lang="it-IT" sz="3200" dirty="0"/>
              <a:t>Scelta della sede</a:t>
            </a:r>
          </a:p>
        </p:txBody>
      </p:sp>
      <p:pic>
        <p:nvPicPr>
          <p:cNvPr id="4" name="Picture 2" descr="Storie di Resilienza 2020 | Role Model">
            <a:extLst>
              <a:ext uri="{FF2B5EF4-FFF2-40B4-BE49-F238E27FC236}">
                <a16:creationId xmlns:a16="http://schemas.microsoft.com/office/drawing/2014/main" id="{55F04F9D-1D60-4DFB-98F8-B23CFE4F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564" y="430111"/>
            <a:ext cx="3532036" cy="830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sketch line">
            <a:extLst>
              <a:ext uri="{FF2B5EF4-FFF2-40B4-BE49-F238E27FC236}">
                <a16:creationId xmlns:a16="http://schemas.microsoft.com/office/drawing/2014/main" id="{75F6FDB4-2351-48C2-A863-2364A0234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315691"/>
            <a:ext cx="4343400" cy="18288"/>
          </a:xfrm>
          <a:custGeom>
            <a:avLst/>
            <a:gdLst>
              <a:gd name="connsiteX0" fmla="*/ 0 w 4343400"/>
              <a:gd name="connsiteY0" fmla="*/ 0 h 18288"/>
              <a:gd name="connsiteX1" fmla="*/ 577052 w 4343400"/>
              <a:gd name="connsiteY1" fmla="*/ 0 h 18288"/>
              <a:gd name="connsiteX2" fmla="*/ 1067235 w 4343400"/>
              <a:gd name="connsiteY2" fmla="*/ 0 h 18288"/>
              <a:gd name="connsiteX3" fmla="*/ 1600853 w 4343400"/>
              <a:gd name="connsiteY3" fmla="*/ 0 h 18288"/>
              <a:gd name="connsiteX4" fmla="*/ 2264773 w 4343400"/>
              <a:gd name="connsiteY4" fmla="*/ 0 h 18288"/>
              <a:gd name="connsiteX5" fmla="*/ 2841825 w 4343400"/>
              <a:gd name="connsiteY5" fmla="*/ 0 h 18288"/>
              <a:gd name="connsiteX6" fmla="*/ 3375442 w 4343400"/>
              <a:gd name="connsiteY6" fmla="*/ 0 h 18288"/>
              <a:gd name="connsiteX7" fmla="*/ 4343400 w 4343400"/>
              <a:gd name="connsiteY7" fmla="*/ 0 h 18288"/>
              <a:gd name="connsiteX8" fmla="*/ 4343400 w 4343400"/>
              <a:gd name="connsiteY8" fmla="*/ 18288 h 18288"/>
              <a:gd name="connsiteX9" fmla="*/ 3722914 w 4343400"/>
              <a:gd name="connsiteY9" fmla="*/ 18288 h 18288"/>
              <a:gd name="connsiteX10" fmla="*/ 3189297 w 4343400"/>
              <a:gd name="connsiteY10" fmla="*/ 18288 h 18288"/>
              <a:gd name="connsiteX11" fmla="*/ 2481943 w 4343400"/>
              <a:gd name="connsiteY11" fmla="*/ 18288 h 18288"/>
              <a:gd name="connsiteX12" fmla="*/ 1904891 w 4343400"/>
              <a:gd name="connsiteY12" fmla="*/ 18288 h 18288"/>
              <a:gd name="connsiteX13" fmla="*/ 1414707 w 4343400"/>
              <a:gd name="connsiteY13" fmla="*/ 18288 h 18288"/>
              <a:gd name="connsiteX14" fmla="*/ 750788 w 4343400"/>
              <a:gd name="connsiteY14" fmla="*/ 18288 h 18288"/>
              <a:gd name="connsiteX15" fmla="*/ 0 w 4343400"/>
              <a:gd name="connsiteY15" fmla="*/ 18288 h 18288"/>
              <a:gd name="connsiteX16" fmla="*/ 0 w 43434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stroke="0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Logo Uda - economia comportamentale">
            <a:extLst>
              <a:ext uri="{FF2B5EF4-FFF2-40B4-BE49-F238E27FC236}">
                <a16:creationId xmlns:a16="http://schemas.microsoft.com/office/drawing/2014/main" id="{DD127846-20B0-40EE-96EE-E2BEF4ED3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6387" y="18973"/>
            <a:ext cx="1734714" cy="126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ECCO IL NOSTRO NUOVO LOGO | ESN Chieti Pescara">
            <a:extLst>
              <a:ext uri="{FF2B5EF4-FFF2-40B4-BE49-F238E27FC236}">
                <a16:creationId xmlns:a16="http://schemas.microsoft.com/office/drawing/2014/main" id="{A61B642C-0482-4B29-BEEC-355CE0337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6798" y="425629"/>
            <a:ext cx="1496878" cy="83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36E86A57-A3E8-4057-B577-C6411E538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900D8D94-AB8C-4C97-A1A4-3977E969F589}"/>
              </a:ext>
            </a:extLst>
          </p:cNvPr>
          <p:cNvSpPr txBox="1">
            <a:spLocks/>
          </p:cNvSpPr>
          <p:nvPr/>
        </p:nvSpPr>
        <p:spPr>
          <a:xfrm>
            <a:off x="765048" y="2877240"/>
            <a:ext cx="10741152" cy="35506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it-IT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B0496C68-0B21-4380-AD51-3ED0401A3791}"/>
              </a:ext>
            </a:extLst>
          </p:cNvPr>
          <p:cNvSpPr/>
          <p:nvPr/>
        </p:nvSpPr>
        <p:spPr>
          <a:xfrm>
            <a:off x="4038600" y="6356350"/>
            <a:ext cx="4114800" cy="48267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0FEE764-3A4A-5238-D38D-B6A83FD56A94}"/>
              </a:ext>
            </a:extLst>
          </p:cNvPr>
          <p:cNvSpPr txBox="1"/>
          <p:nvPr/>
        </p:nvSpPr>
        <p:spPr>
          <a:xfrm>
            <a:off x="3046912" y="3244334"/>
            <a:ext cx="60938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hlinkClick r:id="rId5"/>
              </a:rPr>
              <a:t>https://www.unich.it/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9966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3B475F8-50AE-46A0-9943-B2B63183D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011FBC2-BF66-4081-9F1D-4EE248B24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901" y="1464701"/>
            <a:ext cx="8707897" cy="973734"/>
          </a:xfrm>
        </p:spPr>
        <p:txBody>
          <a:bodyPr anchor="b">
            <a:normAutofit fontScale="90000"/>
          </a:bodyPr>
          <a:lstStyle/>
          <a:p>
            <a:r>
              <a:rPr lang="it-IT" sz="6000" dirty="0"/>
              <a:t>Fare domanda </a:t>
            </a:r>
            <a:r>
              <a:rPr lang="it-IT" sz="5400" dirty="0"/>
              <a:t>- </a:t>
            </a:r>
            <a:r>
              <a:rPr lang="it-IT" sz="3200" dirty="0"/>
              <a:t>Graduatoria e accettazione </a:t>
            </a:r>
          </a:p>
        </p:txBody>
      </p:sp>
      <p:pic>
        <p:nvPicPr>
          <p:cNvPr id="4" name="Picture 2" descr="Storie di Resilienza 2020 | Role Model">
            <a:extLst>
              <a:ext uri="{FF2B5EF4-FFF2-40B4-BE49-F238E27FC236}">
                <a16:creationId xmlns:a16="http://schemas.microsoft.com/office/drawing/2014/main" id="{55F04F9D-1D60-4DFB-98F8-B23CFE4F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564" y="430111"/>
            <a:ext cx="3532036" cy="830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sketch line">
            <a:extLst>
              <a:ext uri="{FF2B5EF4-FFF2-40B4-BE49-F238E27FC236}">
                <a16:creationId xmlns:a16="http://schemas.microsoft.com/office/drawing/2014/main" id="{75F6FDB4-2351-48C2-A863-2364A0234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315691"/>
            <a:ext cx="4343400" cy="18288"/>
          </a:xfrm>
          <a:custGeom>
            <a:avLst/>
            <a:gdLst>
              <a:gd name="connsiteX0" fmla="*/ 0 w 4343400"/>
              <a:gd name="connsiteY0" fmla="*/ 0 h 18288"/>
              <a:gd name="connsiteX1" fmla="*/ 577052 w 4343400"/>
              <a:gd name="connsiteY1" fmla="*/ 0 h 18288"/>
              <a:gd name="connsiteX2" fmla="*/ 1067235 w 4343400"/>
              <a:gd name="connsiteY2" fmla="*/ 0 h 18288"/>
              <a:gd name="connsiteX3" fmla="*/ 1600853 w 4343400"/>
              <a:gd name="connsiteY3" fmla="*/ 0 h 18288"/>
              <a:gd name="connsiteX4" fmla="*/ 2264773 w 4343400"/>
              <a:gd name="connsiteY4" fmla="*/ 0 h 18288"/>
              <a:gd name="connsiteX5" fmla="*/ 2841825 w 4343400"/>
              <a:gd name="connsiteY5" fmla="*/ 0 h 18288"/>
              <a:gd name="connsiteX6" fmla="*/ 3375442 w 4343400"/>
              <a:gd name="connsiteY6" fmla="*/ 0 h 18288"/>
              <a:gd name="connsiteX7" fmla="*/ 4343400 w 4343400"/>
              <a:gd name="connsiteY7" fmla="*/ 0 h 18288"/>
              <a:gd name="connsiteX8" fmla="*/ 4343400 w 4343400"/>
              <a:gd name="connsiteY8" fmla="*/ 18288 h 18288"/>
              <a:gd name="connsiteX9" fmla="*/ 3722914 w 4343400"/>
              <a:gd name="connsiteY9" fmla="*/ 18288 h 18288"/>
              <a:gd name="connsiteX10" fmla="*/ 3189297 w 4343400"/>
              <a:gd name="connsiteY10" fmla="*/ 18288 h 18288"/>
              <a:gd name="connsiteX11" fmla="*/ 2481943 w 4343400"/>
              <a:gd name="connsiteY11" fmla="*/ 18288 h 18288"/>
              <a:gd name="connsiteX12" fmla="*/ 1904891 w 4343400"/>
              <a:gd name="connsiteY12" fmla="*/ 18288 h 18288"/>
              <a:gd name="connsiteX13" fmla="*/ 1414707 w 4343400"/>
              <a:gd name="connsiteY13" fmla="*/ 18288 h 18288"/>
              <a:gd name="connsiteX14" fmla="*/ 750788 w 4343400"/>
              <a:gd name="connsiteY14" fmla="*/ 18288 h 18288"/>
              <a:gd name="connsiteX15" fmla="*/ 0 w 4343400"/>
              <a:gd name="connsiteY15" fmla="*/ 18288 h 18288"/>
              <a:gd name="connsiteX16" fmla="*/ 0 w 43434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stroke="0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Logo Uda - economia comportamentale">
            <a:extLst>
              <a:ext uri="{FF2B5EF4-FFF2-40B4-BE49-F238E27FC236}">
                <a16:creationId xmlns:a16="http://schemas.microsoft.com/office/drawing/2014/main" id="{DD127846-20B0-40EE-96EE-E2BEF4ED3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6387" y="18973"/>
            <a:ext cx="1734714" cy="126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ECCO IL NOSTRO NUOVO LOGO | ESN Chieti Pescara">
            <a:extLst>
              <a:ext uri="{FF2B5EF4-FFF2-40B4-BE49-F238E27FC236}">
                <a16:creationId xmlns:a16="http://schemas.microsoft.com/office/drawing/2014/main" id="{A61B642C-0482-4B29-BEEC-355CE0337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6798" y="425629"/>
            <a:ext cx="1496878" cy="83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36E86A57-A3E8-4057-B577-C6411E538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900D8D94-AB8C-4C97-A1A4-3977E969F589}"/>
              </a:ext>
            </a:extLst>
          </p:cNvPr>
          <p:cNvSpPr txBox="1">
            <a:spLocks/>
          </p:cNvSpPr>
          <p:nvPr/>
        </p:nvSpPr>
        <p:spPr>
          <a:xfrm>
            <a:off x="765048" y="2877240"/>
            <a:ext cx="10741152" cy="345212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dirty="0"/>
              <a:t>All’uscita della graduatoria (marzo) potrai essere vincitore o idoneo</a:t>
            </a:r>
          </a:p>
          <a:p>
            <a:r>
              <a:rPr lang="it-IT" sz="2400" dirty="0"/>
              <a:t>Il punteggio della graduatoria prende come riferimento la media dei tuoi voti, i CFU conseguiti e il fatto che tu sia in corso o meno</a:t>
            </a:r>
          </a:p>
          <a:p>
            <a:r>
              <a:rPr lang="it-IT" sz="2400" dirty="0"/>
              <a:t>Se sei vincitore significa che hai vinto una borsa per una delle sedi che hai scelto</a:t>
            </a:r>
          </a:p>
          <a:p>
            <a:r>
              <a:rPr lang="it-IT" sz="2400" dirty="0"/>
              <a:t>Subito dopo la pubblicazione della graduatoria ti verrà chiesto di ACCETTARE la borsa, tramite una procedura online. Se non accetti in tempo PERDERAI la borsa di studio</a:t>
            </a:r>
          </a:p>
          <a:p>
            <a:r>
              <a:rPr lang="it-IT" sz="2400" dirty="0"/>
              <a:t>A seguito delle rinunce saranno effettuati degli scorrimenti e gli studenti idonei saranno chiamati ad accettare i posti che si sono liberati </a:t>
            </a:r>
          </a:p>
          <a:p>
            <a:endParaRPr lang="it-IT" sz="2400" dirty="0"/>
          </a:p>
          <a:p>
            <a:pPr marL="0" indent="0">
              <a:buFont typeface="Arial" panose="020B0604020202020204" pitchFamily="34" charset="0"/>
              <a:buNone/>
            </a:pPr>
            <a:endParaRPr lang="it-IT" sz="2400" dirty="0"/>
          </a:p>
          <a:p>
            <a:pPr lvl="1"/>
            <a:endParaRPr lang="it-IT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46AB9F75-5C80-4E2C-9C7F-BDF05E2B8E46}"/>
              </a:ext>
            </a:extLst>
          </p:cNvPr>
          <p:cNvSpPr/>
          <p:nvPr/>
        </p:nvSpPr>
        <p:spPr>
          <a:xfrm>
            <a:off x="4038600" y="6356350"/>
            <a:ext cx="4114800" cy="48267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9112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F09390-47F1-413D-8234-5DCA6307E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TIMELINE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09D9E7-5265-41D0-898E-D92B19037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65" y="1497503"/>
            <a:ext cx="11324989" cy="4770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MARZO 								          SETTEMBRE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785DF822-0DD7-49E3-8FA7-048654552F48}"/>
              </a:ext>
            </a:extLst>
          </p:cNvPr>
          <p:cNvCxnSpPr/>
          <p:nvPr/>
        </p:nvCxnSpPr>
        <p:spPr>
          <a:xfrm>
            <a:off x="495946" y="2200759"/>
            <a:ext cx="11081288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341C306C-CD0B-406F-BC1B-D5E32A7ECDF0}"/>
              </a:ext>
            </a:extLst>
          </p:cNvPr>
          <p:cNvCxnSpPr/>
          <p:nvPr/>
        </p:nvCxnSpPr>
        <p:spPr>
          <a:xfrm>
            <a:off x="495946" y="2200759"/>
            <a:ext cx="0" cy="122824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2A9A59B-5908-44E8-A94C-A66D4D02509E}"/>
              </a:ext>
            </a:extLst>
          </p:cNvPr>
          <p:cNvSpPr txBox="1"/>
          <p:nvPr/>
        </p:nvSpPr>
        <p:spPr>
          <a:xfrm>
            <a:off x="92766" y="3495252"/>
            <a:ext cx="1470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febbraio  apertura bando</a:t>
            </a:r>
          </a:p>
        </p:txBody>
      </p: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6C3A8B25-FA37-4051-B5FF-8BAD2C8FE8EE}"/>
              </a:ext>
            </a:extLst>
          </p:cNvPr>
          <p:cNvCxnSpPr>
            <a:cxnSpLocks/>
          </p:cNvCxnSpPr>
          <p:nvPr/>
        </p:nvCxnSpPr>
        <p:spPr>
          <a:xfrm>
            <a:off x="1563758" y="2200759"/>
            <a:ext cx="0" cy="27820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2FCB988A-CD8B-4B09-823F-888B8179F768}"/>
              </a:ext>
            </a:extLst>
          </p:cNvPr>
          <p:cNvSpPr txBox="1"/>
          <p:nvPr/>
        </p:nvSpPr>
        <p:spPr>
          <a:xfrm>
            <a:off x="838199" y="4982817"/>
            <a:ext cx="1771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marzo</a:t>
            </a:r>
            <a:br>
              <a:rPr lang="it-IT" dirty="0"/>
            </a:br>
            <a:r>
              <a:rPr lang="it-IT" dirty="0"/>
              <a:t> chiusura bando</a:t>
            </a:r>
          </a:p>
        </p:txBody>
      </p: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32872BF4-7546-40AB-93EC-757DDFFE4B79}"/>
              </a:ext>
            </a:extLst>
          </p:cNvPr>
          <p:cNvCxnSpPr/>
          <p:nvPr/>
        </p:nvCxnSpPr>
        <p:spPr>
          <a:xfrm>
            <a:off x="2609667" y="2200759"/>
            <a:ext cx="0" cy="122824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85CC0425-BB4D-4C3F-9AEF-B55BB6178E8E}"/>
              </a:ext>
            </a:extLst>
          </p:cNvPr>
          <p:cNvSpPr txBox="1"/>
          <p:nvPr/>
        </p:nvSpPr>
        <p:spPr>
          <a:xfrm>
            <a:off x="2003200" y="3500370"/>
            <a:ext cx="15869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marzo  graduatorie e accettazione borsa</a:t>
            </a:r>
          </a:p>
        </p:txBody>
      </p: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F737C73D-F78D-4170-BAF9-D82041E3FE3E}"/>
              </a:ext>
            </a:extLst>
          </p:cNvPr>
          <p:cNvCxnSpPr>
            <a:cxnSpLocks/>
          </p:cNvCxnSpPr>
          <p:nvPr/>
        </p:nvCxnSpPr>
        <p:spPr>
          <a:xfrm>
            <a:off x="4186313" y="2193826"/>
            <a:ext cx="0" cy="211947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B78B3C2C-1F72-449E-B427-F6FEBABC14F5}"/>
              </a:ext>
            </a:extLst>
          </p:cNvPr>
          <p:cNvSpPr txBox="1"/>
          <p:nvPr/>
        </p:nvSpPr>
        <p:spPr>
          <a:xfrm>
            <a:off x="3335223" y="4778522"/>
            <a:ext cx="1586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Fine marzo Test di lingua</a:t>
            </a:r>
          </a:p>
        </p:txBody>
      </p:sp>
      <p:cxnSp>
        <p:nvCxnSpPr>
          <p:cNvPr id="25" name="Connettore 2 24">
            <a:extLst>
              <a:ext uri="{FF2B5EF4-FFF2-40B4-BE49-F238E27FC236}">
                <a16:creationId xmlns:a16="http://schemas.microsoft.com/office/drawing/2014/main" id="{6CE8DC0E-4761-4F8E-B29D-D977B7DB4289}"/>
              </a:ext>
            </a:extLst>
          </p:cNvPr>
          <p:cNvCxnSpPr>
            <a:cxnSpLocks/>
          </p:cNvCxnSpPr>
          <p:nvPr/>
        </p:nvCxnSpPr>
        <p:spPr>
          <a:xfrm>
            <a:off x="5621874" y="2200759"/>
            <a:ext cx="0" cy="27832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B3F04EE8-AF16-4F6A-B788-39747ED6DC1A}"/>
              </a:ext>
            </a:extLst>
          </p:cNvPr>
          <p:cNvSpPr txBox="1"/>
          <p:nvPr/>
        </p:nvSpPr>
        <p:spPr>
          <a:xfrm>
            <a:off x="5010616" y="5014866"/>
            <a:ext cx="2264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aprile</a:t>
            </a:r>
          </a:p>
          <a:p>
            <a:r>
              <a:rPr lang="it-IT" dirty="0"/>
              <a:t>Application presso sede </a:t>
            </a:r>
            <a:r>
              <a:rPr lang="it-IT" dirty="0" err="1"/>
              <a:t>erasmus</a:t>
            </a:r>
            <a:r>
              <a:rPr lang="it-IT" dirty="0"/>
              <a:t> </a:t>
            </a:r>
          </a:p>
        </p:txBody>
      </p: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2FFC47FA-7897-4336-BE00-39A31240ADCD}"/>
              </a:ext>
            </a:extLst>
          </p:cNvPr>
          <p:cNvCxnSpPr/>
          <p:nvPr/>
        </p:nvCxnSpPr>
        <p:spPr>
          <a:xfrm>
            <a:off x="6637320" y="2193826"/>
            <a:ext cx="0" cy="122824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3E5BAE7F-7ABE-4962-AFA2-2C5D10864417}"/>
              </a:ext>
            </a:extLst>
          </p:cNvPr>
          <p:cNvSpPr txBox="1"/>
          <p:nvPr/>
        </p:nvSpPr>
        <p:spPr>
          <a:xfrm>
            <a:off x="6036590" y="3495252"/>
            <a:ext cx="1693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Maggio</a:t>
            </a:r>
          </a:p>
          <a:p>
            <a:r>
              <a:rPr lang="it-IT" dirty="0"/>
              <a:t>Contratto con UDA</a:t>
            </a:r>
          </a:p>
        </p:txBody>
      </p:sp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C8D05228-9C62-44EF-8286-573F29406F35}"/>
              </a:ext>
            </a:extLst>
          </p:cNvPr>
          <p:cNvCxnSpPr>
            <a:cxnSpLocks/>
          </p:cNvCxnSpPr>
          <p:nvPr/>
        </p:nvCxnSpPr>
        <p:spPr>
          <a:xfrm>
            <a:off x="7729794" y="2200759"/>
            <a:ext cx="0" cy="27832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A7FDE878-B142-444A-B22F-263AD0AD4473}"/>
              </a:ext>
            </a:extLst>
          </p:cNvPr>
          <p:cNvSpPr txBox="1"/>
          <p:nvPr/>
        </p:nvSpPr>
        <p:spPr>
          <a:xfrm>
            <a:off x="7275441" y="4984027"/>
            <a:ext cx="1693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Luglio</a:t>
            </a:r>
          </a:p>
          <a:p>
            <a:r>
              <a:rPr lang="it-IT" dirty="0"/>
              <a:t>Ricezione borsa</a:t>
            </a:r>
          </a:p>
        </p:txBody>
      </p: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05FCB69D-A59E-4236-B55A-89DA5C7A47BB}"/>
              </a:ext>
            </a:extLst>
          </p:cNvPr>
          <p:cNvCxnSpPr>
            <a:cxnSpLocks/>
            <a:endCxn id="34" idx="0"/>
          </p:cNvCxnSpPr>
          <p:nvPr/>
        </p:nvCxnSpPr>
        <p:spPr>
          <a:xfrm>
            <a:off x="8330525" y="2208469"/>
            <a:ext cx="1620243" cy="178166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BB376E27-E6DD-430C-AB99-C53F628A0AD9}"/>
              </a:ext>
            </a:extLst>
          </p:cNvPr>
          <p:cNvSpPr txBox="1"/>
          <p:nvPr/>
        </p:nvSpPr>
        <p:spPr>
          <a:xfrm>
            <a:off x="8588633" y="3990134"/>
            <a:ext cx="27242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Da settembre in poi partenza per </a:t>
            </a:r>
            <a:r>
              <a:rPr lang="it-IT" dirty="0" err="1"/>
              <a:t>l’erasmus</a:t>
            </a:r>
            <a:endParaRPr lang="it-IT" dirty="0"/>
          </a:p>
        </p:txBody>
      </p: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F5B89838-CF29-4B78-B7EC-7C92364B80F9}"/>
              </a:ext>
            </a:extLst>
          </p:cNvPr>
          <p:cNvCxnSpPr/>
          <p:nvPr/>
        </p:nvCxnSpPr>
        <p:spPr>
          <a:xfrm>
            <a:off x="3021494" y="6149009"/>
            <a:ext cx="7368208" cy="0"/>
          </a:xfrm>
          <a:prstGeom prst="straightConnector1">
            <a:avLst/>
          </a:prstGeom>
          <a:ln w="57150"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37FAE38D-552F-4F8A-8F0B-F54E1BB54503}"/>
              </a:ext>
            </a:extLst>
          </p:cNvPr>
          <p:cNvSpPr txBox="1"/>
          <p:nvPr/>
        </p:nvSpPr>
        <p:spPr>
          <a:xfrm>
            <a:off x="4433911" y="6226643"/>
            <a:ext cx="3688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Preparazione LEARNING AGREEMENT</a:t>
            </a:r>
          </a:p>
        </p:txBody>
      </p:sp>
      <p:pic>
        <p:nvPicPr>
          <p:cNvPr id="39" name="Picture 4" descr="Logo Uda - economia comportamentale">
            <a:extLst>
              <a:ext uri="{FF2B5EF4-FFF2-40B4-BE49-F238E27FC236}">
                <a16:creationId xmlns:a16="http://schemas.microsoft.com/office/drawing/2014/main" id="{D7A915A4-B9CF-4F8F-B25B-5EC86011B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31550" y="-4705"/>
            <a:ext cx="1354784" cy="988992"/>
          </a:xfrm>
          <a:custGeom>
            <a:avLst/>
            <a:gdLst/>
            <a:ahLst/>
            <a:cxnLst/>
            <a:rect l="l" t="t" r="r" b="b"/>
            <a:pathLst>
              <a:path w="1999274" h="2247255">
                <a:moveTo>
                  <a:pt x="108501" y="0"/>
                </a:moveTo>
                <a:lnTo>
                  <a:pt x="1890773" y="0"/>
                </a:lnTo>
                <a:cubicBezTo>
                  <a:pt x="1950696" y="0"/>
                  <a:pt x="1999274" y="48578"/>
                  <a:pt x="1999274" y="108501"/>
                </a:cubicBezTo>
                <a:lnTo>
                  <a:pt x="1999274" y="2138754"/>
                </a:lnTo>
                <a:cubicBezTo>
                  <a:pt x="1999274" y="2198677"/>
                  <a:pt x="1950696" y="2247255"/>
                  <a:pt x="1890773" y="2247255"/>
                </a:cubicBezTo>
                <a:lnTo>
                  <a:pt x="108501" y="2247255"/>
                </a:lnTo>
                <a:cubicBezTo>
                  <a:pt x="48578" y="2247255"/>
                  <a:pt x="0" y="2198677"/>
                  <a:pt x="0" y="2138754"/>
                </a:cubicBezTo>
                <a:lnTo>
                  <a:pt x="0" y="108501"/>
                </a:lnTo>
                <a:cubicBezTo>
                  <a:pt x="0" y="48578"/>
                  <a:pt x="48578" y="0"/>
                  <a:pt x="108501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6" descr="ECCO IL NOSTRO NUOVO LOGO | ESN Chieti Pescara">
            <a:extLst>
              <a:ext uri="{FF2B5EF4-FFF2-40B4-BE49-F238E27FC236}">
                <a16:creationId xmlns:a16="http://schemas.microsoft.com/office/drawing/2014/main" id="{50DEF758-EE54-4B20-837A-16BA743220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48327" y="119290"/>
            <a:ext cx="1329152" cy="741002"/>
          </a:xfrm>
          <a:custGeom>
            <a:avLst/>
            <a:gdLst/>
            <a:ahLst/>
            <a:cxnLst/>
            <a:rect l="l" t="t" r="r" b="b"/>
            <a:pathLst>
              <a:path w="1999274" h="2247255">
                <a:moveTo>
                  <a:pt x="108501" y="0"/>
                </a:moveTo>
                <a:lnTo>
                  <a:pt x="1890773" y="0"/>
                </a:lnTo>
                <a:cubicBezTo>
                  <a:pt x="1950696" y="0"/>
                  <a:pt x="1999274" y="48578"/>
                  <a:pt x="1999274" y="108501"/>
                </a:cubicBezTo>
                <a:lnTo>
                  <a:pt x="1999274" y="2138754"/>
                </a:lnTo>
                <a:cubicBezTo>
                  <a:pt x="1999274" y="2198677"/>
                  <a:pt x="1950696" y="2247255"/>
                  <a:pt x="1890773" y="2247255"/>
                </a:cubicBezTo>
                <a:lnTo>
                  <a:pt x="108501" y="2247255"/>
                </a:lnTo>
                <a:cubicBezTo>
                  <a:pt x="48578" y="2247255"/>
                  <a:pt x="0" y="2198677"/>
                  <a:pt x="0" y="2138754"/>
                </a:cubicBezTo>
                <a:lnTo>
                  <a:pt x="0" y="108501"/>
                </a:lnTo>
                <a:cubicBezTo>
                  <a:pt x="0" y="48578"/>
                  <a:pt x="48578" y="0"/>
                  <a:pt x="108501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Storie di Resilienza 2020 | Role Model">
            <a:extLst>
              <a:ext uri="{FF2B5EF4-FFF2-40B4-BE49-F238E27FC236}">
                <a16:creationId xmlns:a16="http://schemas.microsoft.com/office/drawing/2014/main" id="{209FA9FA-7F28-44E3-93CA-F4BCCD1CF7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49072" y="110304"/>
            <a:ext cx="3464598" cy="814180"/>
          </a:xfrm>
          <a:custGeom>
            <a:avLst/>
            <a:gdLst/>
            <a:ahLst/>
            <a:cxnLst/>
            <a:rect l="l" t="t" r="r" b="b"/>
            <a:pathLst>
              <a:path w="3064284" h="3064284">
                <a:moveTo>
                  <a:pt x="166483" y="0"/>
                </a:moveTo>
                <a:lnTo>
                  <a:pt x="2897801" y="0"/>
                </a:lnTo>
                <a:cubicBezTo>
                  <a:pt x="2989747" y="0"/>
                  <a:pt x="3064284" y="74537"/>
                  <a:pt x="3064284" y="166483"/>
                </a:cubicBezTo>
                <a:lnTo>
                  <a:pt x="3064284" y="2897801"/>
                </a:lnTo>
                <a:cubicBezTo>
                  <a:pt x="3064284" y="2989747"/>
                  <a:pt x="2989747" y="3064284"/>
                  <a:pt x="2897801" y="3064284"/>
                </a:cubicBezTo>
                <a:lnTo>
                  <a:pt x="166483" y="3064284"/>
                </a:lnTo>
                <a:cubicBezTo>
                  <a:pt x="74537" y="3064284"/>
                  <a:pt x="0" y="2989747"/>
                  <a:pt x="0" y="2897801"/>
                </a:cubicBezTo>
                <a:lnTo>
                  <a:pt x="0" y="166483"/>
                </a:lnTo>
                <a:cubicBezTo>
                  <a:pt x="0" y="74537"/>
                  <a:pt x="74537" y="0"/>
                  <a:pt x="16648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1483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3B475F8-50AE-46A0-9943-B2B63183D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011FBC2-BF66-4081-9F1D-4EE248B24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901" y="1464701"/>
            <a:ext cx="8707897" cy="973734"/>
          </a:xfrm>
        </p:spPr>
        <p:txBody>
          <a:bodyPr anchor="b">
            <a:normAutofit/>
          </a:bodyPr>
          <a:lstStyle/>
          <a:p>
            <a:r>
              <a:rPr lang="it-IT" sz="5400" dirty="0"/>
              <a:t>Contatti</a:t>
            </a:r>
          </a:p>
        </p:txBody>
      </p:sp>
      <p:pic>
        <p:nvPicPr>
          <p:cNvPr id="4" name="Picture 2" descr="Storie di Resilienza 2020 | Role Model">
            <a:extLst>
              <a:ext uri="{FF2B5EF4-FFF2-40B4-BE49-F238E27FC236}">
                <a16:creationId xmlns:a16="http://schemas.microsoft.com/office/drawing/2014/main" id="{55F04F9D-1D60-4DFB-98F8-B23CFE4F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564" y="430111"/>
            <a:ext cx="3532036" cy="830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sketch line">
            <a:extLst>
              <a:ext uri="{FF2B5EF4-FFF2-40B4-BE49-F238E27FC236}">
                <a16:creationId xmlns:a16="http://schemas.microsoft.com/office/drawing/2014/main" id="{75F6FDB4-2351-48C2-A863-2364A0234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315691"/>
            <a:ext cx="4343400" cy="18288"/>
          </a:xfrm>
          <a:custGeom>
            <a:avLst/>
            <a:gdLst>
              <a:gd name="connsiteX0" fmla="*/ 0 w 4343400"/>
              <a:gd name="connsiteY0" fmla="*/ 0 h 18288"/>
              <a:gd name="connsiteX1" fmla="*/ 577052 w 4343400"/>
              <a:gd name="connsiteY1" fmla="*/ 0 h 18288"/>
              <a:gd name="connsiteX2" fmla="*/ 1067235 w 4343400"/>
              <a:gd name="connsiteY2" fmla="*/ 0 h 18288"/>
              <a:gd name="connsiteX3" fmla="*/ 1600853 w 4343400"/>
              <a:gd name="connsiteY3" fmla="*/ 0 h 18288"/>
              <a:gd name="connsiteX4" fmla="*/ 2264773 w 4343400"/>
              <a:gd name="connsiteY4" fmla="*/ 0 h 18288"/>
              <a:gd name="connsiteX5" fmla="*/ 2841825 w 4343400"/>
              <a:gd name="connsiteY5" fmla="*/ 0 h 18288"/>
              <a:gd name="connsiteX6" fmla="*/ 3375442 w 4343400"/>
              <a:gd name="connsiteY6" fmla="*/ 0 h 18288"/>
              <a:gd name="connsiteX7" fmla="*/ 4343400 w 4343400"/>
              <a:gd name="connsiteY7" fmla="*/ 0 h 18288"/>
              <a:gd name="connsiteX8" fmla="*/ 4343400 w 4343400"/>
              <a:gd name="connsiteY8" fmla="*/ 18288 h 18288"/>
              <a:gd name="connsiteX9" fmla="*/ 3722914 w 4343400"/>
              <a:gd name="connsiteY9" fmla="*/ 18288 h 18288"/>
              <a:gd name="connsiteX10" fmla="*/ 3189297 w 4343400"/>
              <a:gd name="connsiteY10" fmla="*/ 18288 h 18288"/>
              <a:gd name="connsiteX11" fmla="*/ 2481943 w 4343400"/>
              <a:gd name="connsiteY11" fmla="*/ 18288 h 18288"/>
              <a:gd name="connsiteX12" fmla="*/ 1904891 w 4343400"/>
              <a:gd name="connsiteY12" fmla="*/ 18288 h 18288"/>
              <a:gd name="connsiteX13" fmla="*/ 1414707 w 4343400"/>
              <a:gd name="connsiteY13" fmla="*/ 18288 h 18288"/>
              <a:gd name="connsiteX14" fmla="*/ 750788 w 4343400"/>
              <a:gd name="connsiteY14" fmla="*/ 18288 h 18288"/>
              <a:gd name="connsiteX15" fmla="*/ 0 w 4343400"/>
              <a:gd name="connsiteY15" fmla="*/ 18288 h 18288"/>
              <a:gd name="connsiteX16" fmla="*/ 0 w 43434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stroke="0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Logo Uda - economia comportamentale">
            <a:extLst>
              <a:ext uri="{FF2B5EF4-FFF2-40B4-BE49-F238E27FC236}">
                <a16:creationId xmlns:a16="http://schemas.microsoft.com/office/drawing/2014/main" id="{DD127846-20B0-40EE-96EE-E2BEF4ED3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6387" y="18973"/>
            <a:ext cx="1734714" cy="126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ECCO IL NOSTRO NUOVO LOGO | ESN Chieti Pescara">
            <a:extLst>
              <a:ext uri="{FF2B5EF4-FFF2-40B4-BE49-F238E27FC236}">
                <a16:creationId xmlns:a16="http://schemas.microsoft.com/office/drawing/2014/main" id="{A61B642C-0482-4B29-BEEC-355CE0337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6798" y="425629"/>
            <a:ext cx="1496878" cy="83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36E86A57-A3E8-4057-B577-C6411E538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900D8D94-AB8C-4C97-A1A4-3977E969F589}"/>
              </a:ext>
            </a:extLst>
          </p:cNvPr>
          <p:cNvSpPr txBox="1">
            <a:spLocks/>
          </p:cNvSpPr>
          <p:nvPr/>
        </p:nvSpPr>
        <p:spPr>
          <a:xfrm>
            <a:off x="765048" y="2877240"/>
            <a:ext cx="10741152" cy="3452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dirty="0"/>
              <a:t>Per info sul bando e sulla domanda – </a:t>
            </a:r>
          </a:p>
          <a:p>
            <a:pPr lvl="1"/>
            <a:r>
              <a:rPr lang="it-IT" sz="2000" dirty="0">
                <a:hlinkClick r:id="rId5"/>
              </a:rPr>
              <a:t>outgoing.chieti@unich.it</a:t>
            </a:r>
            <a:r>
              <a:rPr lang="it-IT" sz="2000" dirty="0"/>
              <a:t> – se studi a CHIETI</a:t>
            </a:r>
          </a:p>
          <a:p>
            <a:pPr lvl="1"/>
            <a:r>
              <a:rPr lang="it-IT" sz="2000" dirty="0">
                <a:hlinkClick r:id="rId6"/>
              </a:rPr>
              <a:t>outgoing.pescara@unich.it</a:t>
            </a:r>
            <a:r>
              <a:rPr lang="it-IT" sz="2000" dirty="0"/>
              <a:t> – se studi a PESCARA</a:t>
            </a:r>
          </a:p>
          <a:p>
            <a:r>
              <a:rPr lang="it-IT" sz="2400" dirty="0"/>
              <a:t>Per info sugli esami e il learning agreement – delegati Erasmus di dip.to</a:t>
            </a:r>
          </a:p>
          <a:p>
            <a:r>
              <a:rPr lang="it-IT" sz="2400" dirty="0"/>
              <a:t>Per info sulla sede </a:t>
            </a:r>
            <a:r>
              <a:rPr lang="it-IT" sz="2400" dirty="0" err="1"/>
              <a:t>erasmus</a:t>
            </a:r>
            <a:r>
              <a:rPr lang="it-IT" sz="2400" dirty="0"/>
              <a:t> (es. calendario, offerta formativa, servizi agli studenti </a:t>
            </a:r>
            <a:r>
              <a:rPr lang="it-IT" sz="2400" dirty="0" err="1"/>
              <a:t>erasmus</a:t>
            </a:r>
            <a:r>
              <a:rPr lang="it-IT" sz="2400" dirty="0"/>
              <a:t>, welcome day ecc.) – ufficio Erasmus estero</a:t>
            </a:r>
          </a:p>
          <a:p>
            <a:r>
              <a:rPr lang="it-IT" sz="2400" dirty="0"/>
              <a:t>Per info sull’esperienza all’estero - chieti_pescara@esn.it</a:t>
            </a:r>
          </a:p>
          <a:p>
            <a:endParaRPr lang="it-IT" sz="2400" dirty="0"/>
          </a:p>
          <a:p>
            <a:pPr marL="0" indent="0">
              <a:buFont typeface="Arial" panose="020B0604020202020204" pitchFamily="34" charset="0"/>
              <a:buNone/>
            </a:pPr>
            <a:endParaRPr lang="it-IT" sz="2400" dirty="0"/>
          </a:p>
          <a:p>
            <a:pPr marL="0" indent="0">
              <a:buFont typeface="Arial" panose="020B0604020202020204" pitchFamily="34" charset="0"/>
              <a:buNone/>
            </a:pPr>
            <a:endParaRPr lang="it-IT" sz="2400" dirty="0"/>
          </a:p>
          <a:p>
            <a:pPr lvl="1"/>
            <a:endParaRPr lang="it-IT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A2FBDE61-2CF0-452D-85F1-1C4D2A7E1AC2}"/>
              </a:ext>
            </a:extLst>
          </p:cNvPr>
          <p:cNvSpPr/>
          <p:nvPr/>
        </p:nvSpPr>
        <p:spPr>
          <a:xfrm>
            <a:off x="4038600" y="6356350"/>
            <a:ext cx="4114800" cy="48267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3276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135A26D-9D47-467E-91F1-31149BF0D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011FBC2-BF66-4081-9F1D-4EE248B24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393360" cy="1325563"/>
          </a:xfrm>
        </p:spPr>
        <p:txBody>
          <a:bodyPr>
            <a:normAutofit/>
          </a:bodyPr>
          <a:lstStyle/>
          <a:p>
            <a:r>
              <a:rPr lang="it-IT" dirty="0"/>
              <a:t>CONTENUTI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B147A70-DC29-4DDF-A34C-2B82C6E22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19333" y="0"/>
            <a:ext cx="842502" cy="354793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1FA7A1-619F-4309-8366-73FE04A9F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it-IT" dirty="0"/>
          </a:p>
          <a:p>
            <a:r>
              <a:rPr lang="it-IT" dirty="0"/>
              <a:t>Mobilità</a:t>
            </a:r>
          </a:p>
          <a:p>
            <a:pPr lvl="1"/>
            <a:r>
              <a:rPr lang="it-IT" dirty="0"/>
              <a:t>Durata</a:t>
            </a:r>
          </a:p>
          <a:p>
            <a:pPr lvl="1"/>
            <a:r>
              <a:rPr lang="it-IT" dirty="0"/>
              <a:t>Contributo economico</a:t>
            </a:r>
          </a:p>
          <a:p>
            <a:pPr lvl="1"/>
            <a:r>
              <a:rPr lang="it-IT" dirty="0"/>
              <a:t>Esami</a:t>
            </a:r>
          </a:p>
          <a:p>
            <a:r>
              <a:rPr lang="it-IT" dirty="0"/>
              <a:t>Fare domanda</a:t>
            </a:r>
          </a:p>
          <a:p>
            <a:pPr lvl="1"/>
            <a:r>
              <a:rPr lang="it-IT" dirty="0"/>
              <a:t>Come fare</a:t>
            </a:r>
          </a:p>
          <a:p>
            <a:pPr lvl="1"/>
            <a:r>
              <a:rPr lang="it-IT" dirty="0"/>
              <a:t>Scelta della sede</a:t>
            </a:r>
          </a:p>
          <a:p>
            <a:pPr lvl="1"/>
            <a:r>
              <a:rPr lang="it-IT" dirty="0"/>
              <a:t>Conoscenze linguistiche</a:t>
            </a:r>
          </a:p>
          <a:p>
            <a:pPr lvl="1"/>
            <a:r>
              <a:rPr lang="it-IT" dirty="0"/>
              <a:t>Graduatoria e accettazione </a:t>
            </a:r>
          </a:p>
          <a:p>
            <a:r>
              <a:rPr lang="it-IT" dirty="0"/>
              <a:t>Timeline </a:t>
            </a:r>
          </a:p>
          <a:p>
            <a:r>
              <a:rPr lang="it-IT" dirty="0"/>
              <a:t>Contatti</a:t>
            </a:r>
          </a:p>
          <a:p>
            <a:endParaRPr lang="it-IT" dirty="0"/>
          </a:p>
          <a:p>
            <a:pPr lvl="1"/>
            <a:endParaRPr lang="it-IT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B438362-1E1E-4C62-A99E-4134CB163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80791" y="1327365"/>
            <a:ext cx="610857" cy="61085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6C077334-5571-4B83-A83E-4CCCFA7B5E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19536" y="0"/>
            <a:ext cx="2093996" cy="1402773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6" name="Picture 4" descr="Logo Uda - economia comportamentale">
            <a:extLst>
              <a:ext uri="{FF2B5EF4-FFF2-40B4-BE49-F238E27FC236}">
                <a16:creationId xmlns:a16="http://schemas.microsoft.com/office/drawing/2014/main" id="{DD127846-20B0-40EE-96EE-E2BEF4ED3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19536" y="2302907"/>
            <a:ext cx="2533422" cy="1849398"/>
          </a:xfrm>
          <a:custGeom>
            <a:avLst/>
            <a:gdLst/>
            <a:ahLst/>
            <a:cxnLst/>
            <a:rect l="l" t="t" r="r" b="b"/>
            <a:pathLst>
              <a:path w="1999274" h="2247255">
                <a:moveTo>
                  <a:pt x="108501" y="0"/>
                </a:moveTo>
                <a:lnTo>
                  <a:pt x="1890773" y="0"/>
                </a:lnTo>
                <a:cubicBezTo>
                  <a:pt x="1950696" y="0"/>
                  <a:pt x="1999274" y="48578"/>
                  <a:pt x="1999274" y="108501"/>
                </a:cubicBezTo>
                <a:lnTo>
                  <a:pt x="1999274" y="2138754"/>
                </a:lnTo>
                <a:cubicBezTo>
                  <a:pt x="1999274" y="2198677"/>
                  <a:pt x="1950696" y="2247255"/>
                  <a:pt x="1890773" y="2247255"/>
                </a:cubicBezTo>
                <a:lnTo>
                  <a:pt x="108501" y="2247255"/>
                </a:lnTo>
                <a:cubicBezTo>
                  <a:pt x="48578" y="2247255"/>
                  <a:pt x="0" y="2198677"/>
                  <a:pt x="0" y="2138754"/>
                </a:cubicBezTo>
                <a:lnTo>
                  <a:pt x="0" y="108501"/>
                </a:lnTo>
                <a:cubicBezTo>
                  <a:pt x="0" y="48578"/>
                  <a:pt x="48578" y="0"/>
                  <a:pt x="108501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ECCO IL NOSTRO NUOVO LOGO | ESN Chieti Pescara">
            <a:extLst>
              <a:ext uri="{FF2B5EF4-FFF2-40B4-BE49-F238E27FC236}">
                <a16:creationId xmlns:a16="http://schemas.microsoft.com/office/drawing/2014/main" id="{A61B642C-0482-4B29-BEEC-355CE0337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19332" y="1119433"/>
            <a:ext cx="1722593" cy="960345"/>
          </a:xfrm>
          <a:custGeom>
            <a:avLst/>
            <a:gdLst/>
            <a:ahLst/>
            <a:cxnLst/>
            <a:rect l="l" t="t" r="r" b="b"/>
            <a:pathLst>
              <a:path w="1999274" h="2247255">
                <a:moveTo>
                  <a:pt x="108501" y="0"/>
                </a:moveTo>
                <a:lnTo>
                  <a:pt x="1890773" y="0"/>
                </a:lnTo>
                <a:cubicBezTo>
                  <a:pt x="1950696" y="0"/>
                  <a:pt x="1999274" y="48578"/>
                  <a:pt x="1999274" y="108501"/>
                </a:cubicBezTo>
                <a:lnTo>
                  <a:pt x="1999274" y="2138754"/>
                </a:lnTo>
                <a:cubicBezTo>
                  <a:pt x="1999274" y="2198677"/>
                  <a:pt x="1950696" y="2247255"/>
                  <a:pt x="1890773" y="2247255"/>
                </a:cubicBezTo>
                <a:lnTo>
                  <a:pt x="108501" y="2247255"/>
                </a:lnTo>
                <a:cubicBezTo>
                  <a:pt x="48578" y="2247255"/>
                  <a:pt x="0" y="2198677"/>
                  <a:pt x="0" y="2138754"/>
                </a:cubicBezTo>
                <a:lnTo>
                  <a:pt x="0" y="108501"/>
                </a:lnTo>
                <a:cubicBezTo>
                  <a:pt x="0" y="48578"/>
                  <a:pt x="48578" y="0"/>
                  <a:pt x="108501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Storie di Resilienza 2020 | Role Model">
            <a:extLst>
              <a:ext uri="{FF2B5EF4-FFF2-40B4-BE49-F238E27FC236}">
                <a16:creationId xmlns:a16="http://schemas.microsoft.com/office/drawing/2014/main" id="{55F04F9D-1D60-4DFB-98F8-B23CFE4F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80791" y="4495105"/>
            <a:ext cx="4406514" cy="1035530"/>
          </a:xfrm>
          <a:custGeom>
            <a:avLst/>
            <a:gdLst/>
            <a:ahLst/>
            <a:cxnLst/>
            <a:rect l="l" t="t" r="r" b="b"/>
            <a:pathLst>
              <a:path w="3064284" h="3064284">
                <a:moveTo>
                  <a:pt x="166483" y="0"/>
                </a:moveTo>
                <a:lnTo>
                  <a:pt x="2897801" y="0"/>
                </a:lnTo>
                <a:cubicBezTo>
                  <a:pt x="2989747" y="0"/>
                  <a:pt x="3064284" y="74537"/>
                  <a:pt x="3064284" y="166483"/>
                </a:cubicBezTo>
                <a:lnTo>
                  <a:pt x="3064284" y="2897801"/>
                </a:lnTo>
                <a:cubicBezTo>
                  <a:pt x="3064284" y="2989747"/>
                  <a:pt x="2989747" y="3064284"/>
                  <a:pt x="2897801" y="3064284"/>
                </a:cubicBezTo>
                <a:lnTo>
                  <a:pt x="166483" y="3064284"/>
                </a:lnTo>
                <a:cubicBezTo>
                  <a:pt x="74537" y="3064284"/>
                  <a:pt x="0" y="2989747"/>
                  <a:pt x="0" y="2897801"/>
                </a:cubicBezTo>
                <a:lnTo>
                  <a:pt x="0" y="166483"/>
                </a:lnTo>
                <a:cubicBezTo>
                  <a:pt x="0" y="74537"/>
                  <a:pt x="74537" y="0"/>
                  <a:pt x="16648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Arc 18">
            <a:extLst>
              <a:ext uri="{FF2B5EF4-FFF2-40B4-BE49-F238E27FC236}">
                <a16:creationId xmlns:a16="http://schemas.microsoft.com/office/drawing/2014/main" id="{4D3DC50D-CA0F-48F9-B17E-20D8669AA4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76147" y="5530635"/>
            <a:ext cx="3939038" cy="3939038"/>
          </a:xfrm>
          <a:prstGeom prst="arc">
            <a:avLst>
              <a:gd name="adj1" fmla="val 16200000"/>
              <a:gd name="adj2" fmla="val 20354996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1B80E9C-CF8A-440B-B8F5-54BF121BF4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19536" y="6066084"/>
            <a:ext cx="1913062" cy="791916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959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3B475F8-50AE-46A0-9943-B2B63183D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011FBC2-BF66-4081-9F1D-4EE248B24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901" y="1464701"/>
            <a:ext cx="6986015" cy="973734"/>
          </a:xfrm>
        </p:spPr>
        <p:txBody>
          <a:bodyPr anchor="b">
            <a:normAutofit/>
          </a:bodyPr>
          <a:lstStyle/>
          <a:p>
            <a:r>
              <a:rPr lang="it-IT" sz="5400" dirty="0"/>
              <a:t>ERASMUS – cos’è?</a:t>
            </a:r>
          </a:p>
        </p:txBody>
      </p:sp>
      <p:pic>
        <p:nvPicPr>
          <p:cNvPr id="4" name="Picture 2" descr="Storie di Resilienza 2020 | Role Model">
            <a:extLst>
              <a:ext uri="{FF2B5EF4-FFF2-40B4-BE49-F238E27FC236}">
                <a16:creationId xmlns:a16="http://schemas.microsoft.com/office/drawing/2014/main" id="{55F04F9D-1D60-4DFB-98F8-B23CFE4F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564" y="430111"/>
            <a:ext cx="3532036" cy="830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sketch line">
            <a:extLst>
              <a:ext uri="{FF2B5EF4-FFF2-40B4-BE49-F238E27FC236}">
                <a16:creationId xmlns:a16="http://schemas.microsoft.com/office/drawing/2014/main" id="{75F6FDB4-2351-48C2-A863-2364A0234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315691"/>
            <a:ext cx="4343400" cy="18288"/>
          </a:xfrm>
          <a:custGeom>
            <a:avLst/>
            <a:gdLst>
              <a:gd name="connsiteX0" fmla="*/ 0 w 4343400"/>
              <a:gd name="connsiteY0" fmla="*/ 0 h 18288"/>
              <a:gd name="connsiteX1" fmla="*/ 577052 w 4343400"/>
              <a:gd name="connsiteY1" fmla="*/ 0 h 18288"/>
              <a:gd name="connsiteX2" fmla="*/ 1067235 w 4343400"/>
              <a:gd name="connsiteY2" fmla="*/ 0 h 18288"/>
              <a:gd name="connsiteX3" fmla="*/ 1600853 w 4343400"/>
              <a:gd name="connsiteY3" fmla="*/ 0 h 18288"/>
              <a:gd name="connsiteX4" fmla="*/ 2264773 w 4343400"/>
              <a:gd name="connsiteY4" fmla="*/ 0 h 18288"/>
              <a:gd name="connsiteX5" fmla="*/ 2841825 w 4343400"/>
              <a:gd name="connsiteY5" fmla="*/ 0 h 18288"/>
              <a:gd name="connsiteX6" fmla="*/ 3375442 w 4343400"/>
              <a:gd name="connsiteY6" fmla="*/ 0 h 18288"/>
              <a:gd name="connsiteX7" fmla="*/ 4343400 w 4343400"/>
              <a:gd name="connsiteY7" fmla="*/ 0 h 18288"/>
              <a:gd name="connsiteX8" fmla="*/ 4343400 w 4343400"/>
              <a:gd name="connsiteY8" fmla="*/ 18288 h 18288"/>
              <a:gd name="connsiteX9" fmla="*/ 3722914 w 4343400"/>
              <a:gd name="connsiteY9" fmla="*/ 18288 h 18288"/>
              <a:gd name="connsiteX10" fmla="*/ 3189297 w 4343400"/>
              <a:gd name="connsiteY10" fmla="*/ 18288 h 18288"/>
              <a:gd name="connsiteX11" fmla="*/ 2481943 w 4343400"/>
              <a:gd name="connsiteY11" fmla="*/ 18288 h 18288"/>
              <a:gd name="connsiteX12" fmla="*/ 1904891 w 4343400"/>
              <a:gd name="connsiteY12" fmla="*/ 18288 h 18288"/>
              <a:gd name="connsiteX13" fmla="*/ 1414707 w 4343400"/>
              <a:gd name="connsiteY13" fmla="*/ 18288 h 18288"/>
              <a:gd name="connsiteX14" fmla="*/ 750788 w 4343400"/>
              <a:gd name="connsiteY14" fmla="*/ 18288 h 18288"/>
              <a:gd name="connsiteX15" fmla="*/ 0 w 4343400"/>
              <a:gd name="connsiteY15" fmla="*/ 18288 h 18288"/>
              <a:gd name="connsiteX16" fmla="*/ 0 w 43434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stroke="0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1FA7A1-619F-4309-8366-73FE04A9F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171981"/>
            <a:ext cx="10741152" cy="3004982"/>
          </a:xfrm>
        </p:spPr>
        <p:txBody>
          <a:bodyPr>
            <a:normAutofit/>
          </a:bodyPr>
          <a:lstStyle/>
          <a:p>
            <a:r>
              <a:rPr lang="it-IT" sz="2400" dirty="0"/>
              <a:t>L’ERASMUS ti permette di realizzare uno o due semestre di studio presso una università estera</a:t>
            </a:r>
          </a:p>
          <a:p>
            <a:r>
              <a:rPr lang="it-IT" sz="2400" dirty="0"/>
              <a:t>In questo periodo all’estero potrai sostenere esami simili a quelli che avresti dovuto fare in Italia e i risultati saranno riconosciuti nel tuo piano di studi</a:t>
            </a:r>
          </a:p>
          <a:p>
            <a:r>
              <a:rPr lang="it-IT" sz="2400" dirty="0" err="1"/>
              <a:t>UdA</a:t>
            </a:r>
            <a:r>
              <a:rPr lang="it-IT" sz="2400" dirty="0"/>
              <a:t> ti dara una borsa di studio per aiutarti con le spese da sostenere durante la mobilità</a:t>
            </a:r>
          </a:p>
          <a:p>
            <a:endParaRPr lang="it-IT" sz="2400" dirty="0"/>
          </a:p>
          <a:p>
            <a:pPr lvl="1"/>
            <a:endParaRPr lang="it-IT" dirty="0"/>
          </a:p>
        </p:txBody>
      </p:sp>
      <p:pic>
        <p:nvPicPr>
          <p:cNvPr id="6" name="Picture 4" descr="Logo Uda - economia comportamentale">
            <a:extLst>
              <a:ext uri="{FF2B5EF4-FFF2-40B4-BE49-F238E27FC236}">
                <a16:creationId xmlns:a16="http://schemas.microsoft.com/office/drawing/2014/main" id="{DD127846-20B0-40EE-96EE-E2BEF4ED3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6387" y="18973"/>
            <a:ext cx="1734714" cy="126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ECCO IL NOSTRO NUOVO LOGO | ESN Chieti Pescara">
            <a:extLst>
              <a:ext uri="{FF2B5EF4-FFF2-40B4-BE49-F238E27FC236}">
                <a16:creationId xmlns:a16="http://schemas.microsoft.com/office/drawing/2014/main" id="{A61B642C-0482-4B29-BEEC-355CE0337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6798" y="425629"/>
            <a:ext cx="1496878" cy="83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63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3B475F8-50AE-46A0-9943-B2B63183D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011FBC2-BF66-4081-9F1D-4EE248B24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901" y="1464701"/>
            <a:ext cx="6986015" cy="973734"/>
          </a:xfrm>
        </p:spPr>
        <p:txBody>
          <a:bodyPr anchor="b">
            <a:normAutofit/>
          </a:bodyPr>
          <a:lstStyle/>
          <a:p>
            <a:r>
              <a:rPr lang="it-IT" sz="5400" dirty="0"/>
              <a:t>Mobilità - </a:t>
            </a:r>
            <a:r>
              <a:rPr lang="it-IT" sz="3200" dirty="0"/>
              <a:t>Durata</a:t>
            </a:r>
            <a:endParaRPr lang="it-IT" sz="5400" dirty="0"/>
          </a:p>
        </p:txBody>
      </p:sp>
      <p:pic>
        <p:nvPicPr>
          <p:cNvPr id="4" name="Picture 2" descr="Storie di Resilienza 2020 | Role Model">
            <a:extLst>
              <a:ext uri="{FF2B5EF4-FFF2-40B4-BE49-F238E27FC236}">
                <a16:creationId xmlns:a16="http://schemas.microsoft.com/office/drawing/2014/main" id="{55F04F9D-1D60-4DFB-98F8-B23CFE4F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564" y="430111"/>
            <a:ext cx="3532036" cy="830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sketch line">
            <a:extLst>
              <a:ext uri="{FF2B5EF4-FFF2-40B4-BE49-F238E27FC236}">
                <a16:creationId xmlns:a16="http://schemas.microsoft.com/office/drawing/2014/main" id="{75F6FDB4-2351-48C2-A863-2364A0234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315691"/>
            <a:ext cx="4343400" cy="18288"/>
          </a:xfrm>
          <a:custGeom>
            <a:avLst/>
            <a:gdLst>
              <a:gd name="connsiteX0" fmla="*/ 0 w 4343400"/>
              <a:gd name="connsiteY0" fmla="*/ 0 h 18288"/>
              <a:gd name="connsiteX1" fmla="*/ 577052 w 4343400"/>
              <a:gd name="connsiteY1" fmla="*/ 0 h 18288"/>
              <a:gd name="connsiteX2" fmla="*/ 1067235 w 4343400"/>
              <a:gd name="connsiteY2" fmla="*/ 0 h 18288"/>
              <a:gd name="connsiteX3" fmla="*/ 1600853 w 4343400"/>
              <a:gd name="connsiteY3" fmla="*/ 0 h 18288"/>
              <a:gd name="connsiteX4" fmla="*/ 2264773 w 4343400"/>
              <a:gd name="connsiteY4" fmla="*/ 0 h 18288"/>
              <a:gd name="connsiteX5" fmla="*/ 2841825 w 4343400"/>
              <a:gd name="connsiteY5" fmla="*/ 0 h 18288"/>
              <a:gd name="connsiteX6" fmla="*/ 3375442 w 4343400"/>
              <a:gd name="connsiteY6" fmla="*/ 0 h 18288"/>
              <a:gd name="connsiteX7" fmla="*/ 4343400 w 4343400"/>
              <a:gd name="connsiteY7" fmla="*/ 0 h 18288"/>
              <a:gd name="connsiteX8" fmla="*/ 4343400 w 4343400"/>
              <a:gd name="connsiteY8" fmla="*/ 18288 h 18288"/>
              <a:gd name="connsiteX9" fmla="*/ 3722914 w 4343400"/>
              <a:gd name="connsiteY9" fmla="*/ 18288 h 18288"/>
              <a:gd name="connsiteX10" fmla="*/ 3189297 w 4343400"/>
              <a:gd name="connsiteY10" fmla="*/ 18288 h 18288"/>
              <a:gd name="connsiteX11" fmla="*/ 2481943 w 4343400"/>
              <a:gd name="connsiteY11" fmla="*/ 18288 h 18288"/>
              <a:gd name="connsiteX12" fmla="*/ 1904891 w 4343400"/>
              <a:gd name="connsiteY12" fmla="*/ 18288 h 18288"/>
              <a:gd name="connsiteX13" fmla="*/ 1414707 w 4343400"/>
              <a:gd name="connsiteY13" fmla="*/ 18288 h 18288"/>
              <a:gd name="connsiteX14" fmla="*/ 750788 w 4343400"/>
              <a:gd name="connsiteY14" fmla="*/ 18288 h 18288"/>
              <a:gd name="connsiteX15" fmla="*/ 0 w 4343400"/>
              <a:gd name="connsiteY15" fmla="*/ 18288 h 18288"/>
              <a:gd name="connsiteX16" fmla="*/ 0 w 43434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stroke="0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1FA7A1-619F-4309-8366-73FE04A9F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171981"/>
            <a:ext cx="10741152" cy="3004982"/>
          </a:xfrm>
        </p:spPr>
        <p:txBody>
          <a:bodyPr>
            <a:normAutofit/>
          </a:bodyPr>
          <a:lstStyle/>
          <a:p>
            <a:r>
              <a:rPr lang="it-IT" sz="2400" dirty="0"/>
              <a:t>Da 60 giorni a 12 mesi</a:t>
            </a:r>
          </a:p>
          <a:p>
            <a:r>
              <a:rPr lang="it-IT" sz="2400" dirty="0"/>
              <a:t>Se si è già fatta mobilità in passato bisogna sottrarre il periodo già realizzato all’estero – esempio: Mario ha fatto 7 mesi di mobilità nel 2019, adesso potrà farne massimo altri 5 fino ad un totale di 12 mesi</a:t>
            </a:r>
          </a:p>
          <a:p>
            <a:r>
              <a:rPr lang="it-IT" sz="2400" dirty="0"/>
              <a:t>Durante la mobilità si può richiedere un prolungamento – esempio: Bianca ha una borsa di 5 mesi, puoi chiedere di prolungarla di altri 3 mesi</a:t>
            </a:r>
          </a:p>
          <a:p>
            <a:pPr marL="0" indent="0">
              <a:buNone/>
            </a:pPr>
            <a:endParaRPr lang="it-IT" sz="2400" dirty="0"/>
          </a:p>
          <a:p>
            <a:pPr lvl="1"/>
            <a:endParaRPr lang="it-IT" dirty="0"/>
          </a:p>
        </p:txBody>
      </p:sp>
      <p:pic>
        <p:nvPicPr>
          <p:cNvPr id="6" name="Picture 4" descr="Logo Uda - economia comportamentale">
            <a:extLst>
              <a:ext uri="{FF2B5EF4-FFF2-40B4-BE49-F238E27FC236}">
                <a16:creationId xmlns:a16="http://schemas.microsoft.com/office/drawing/2014/main" id="{DD127846-20B0-40EE-96EE-E2BEF4ED3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6387" y="18973"/>
            <a:ext cx="1734714" cy="126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ECCO IL NOSTRO NUOVO LOGO | ESN Chieti Pescara">
            <a:extLst>
              <a:ext uri="{FF2B5EF4-FFF2-40B4-BE49-F238E27FC236}">
                <a16:creationId xmlns:a16="http://schemas.microsoft.com/office/drawing/2014/main" id="{A61B642C-0482-4B29-BEEC-355CE0337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6798" y="425629"/>
            <a:ext cx="1496878" cy="83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8917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3B475F8-50AE-46A0-9943-B2B63183D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011FBC2-BF66-4081-9F1D-4EE248B24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901" y="1464701"/>
            <a:ext cx="6986015" cy="973734"/>
          </a:xfrm>
        </p:spPr>
        <p:txBody>
          <a:bodyPr anchor="b">
            <a:normAutofit/>
          </a:bodyPr>
          <a:lstStyle/>
          <a:p>
            <a:r>
              <a:rPr lang="it-IT" sz="5400" dirty="0"/>
              <a:t>Mobilità - </a:t>
            </a:r>
            <a:r>
              <a:rPr lang="it-IT" sz="3200" dirty="0"/>
              <a:t>Contributo economico</a:t>
            </a:r>
            <a:endParaRPr lang="it-IT" sz="5400" dirty="0"/>
          </a:p>
        </p:txBody>
      </p:sp>
      <p:pic>
        <p:nvPicPr>
          <p:cNvPr id="4" name="Picture 2" descr="Storie di Resilienza 2020 | Role Model">
            <a:extLst>
              <a:ext uri="{FF2B5EF4-FFF2-40B4-BE49-F238E27FC236}">
                <a16:creationId xmlns:a16="http://schemas.microsoft.com/office/drawing/2014/main" id="{55F04F9D-1D60-4DFB-98F8-B23CFE4F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564" y="430111"/>
            <a:ext cx="3532036" cy="830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sketch line">
            <a:extLst>
              <a:ext uri="{FF2B5EF4-FFF2-40B4-BE49-F238E27FC236}">
                <a16:creationId xmlns:a16="http://schemas.microsoft.com/office/drawing/2014/main" id="{75F6FDB4-2351-48C2-A863-2364A0234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315691"/>
            <a:ext cx="4343400" cy="18288"/>
          </a:xfrm>
          <a:custGeom>
            <a:avLst/>
            <a:gdLst>
              <a:gd name="connsiteX0" fmla="*/ 0 w 4343400"/>
              <a:gd name="connsiteY0" fmla="*/ 0 h 18288"/>
              <a:gd name="connsiteX1" fmla="*/ 577052 w 4343400"/>
              <a:gd name="connsiteY1" fmla="*/ 0 h 18288"/>
              <a:gd name="connsiteX2" fmla="*/ 1067235 w 4343400"/>
              <a:gd name="connsiteY2" fmla="*/ 0 h 18288"/>
              <a:gd name="connsiteX3" fmla="*/ 1600853 w 4343400"/>
              <a:gd name="connsiteY3" fmla="*/ 0 h 18288"/>
              <a:gd name="connsiteX4" fmla="*/ 2264773 w 4343400"/>
              <a:gd name="connsiteY4" fmla="*/ 0 h 18288"/>
              <a:gd name="connsiteX5" fmla="*/ 2841825 w 4343400"/>
              <a:gd name="connsiteY5" fmla="*/ 0 h 18288"/>
              <a:gd name="connsiteX6" fmla="*/ 3375442 w 4343400"/>
              <a:gd name="connsiteY6" fmla="*/ 0 h 18288"/>
              <a:gd name="connsiteX7" fmla="*/ 4343400 w 4343400"/>
              <a:gd name="connsiteY7" fmla="*/ 0 h 18288"/>
              <a:gd name="connsiteX8" fmla="*/ 4343400 w 4343400"/>
              <a:gd name="connsiteY8" fmla="*/ 18288 h 18288"/>
              <a:gd name="connsiteX9" fmla="*/ 3722914 w 4343400"/>
              <a:gd name="connsiteY9" fmla="*/ 18288 h 18288"/>
              <a:gd name="connsiteX10" fmla="*/ 3189297 w 4343400"/>
              <a:gd name="connsiteY10" fmla="*/ 18288 h 18288"/>
              <a:gd name="connsiteX11" fmla="*/ 2481943 w 4343400"/>
              <a:gd name="connsiteY11" fmla="*/ 18288 h 18288"/>
              <a:gd name="connsiteX12" fmla="*/ 1904891 w 4343400"/>
              <a:gd name="connsiteY12" fmla="*/ 18288 h 18288"/>
              <a:gd name="connsiteX13" fmla="*/ 1414707 w 4343400"/>
              <a:gd name="connsiteY13" fmla="*/ 18288 h 18288"/>
              <a:gd name="connsiteX14" fmla="*/ 750788 w 4343400"/>
              <a:gd name="connsiteY14" fmla="*/ 18288 h 18288"/>
              <a:gd name="connsiteX15" fmla="*/ 0 w 4343400"/>
              <a:gd name="connsiteY15" fmla="*/ 18288 h 18288"/>
              <a:gd name="connsiteX16" fmla="*/ 0 w 43434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stroke="0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1FA7A1-619F-4309-8366-73FE04A9F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2724840"/>
            <a:ext cx="10741152" cy="3452123"/>
          </a:xfrm>
        </p:spPr>
        <p:txBody>
          <a:bodyPr>
            <a:normAutofit fontScale="92500" lnSpcReduction="20000"/>
          </a:bodyPr>
          <a:lstStyle/>
          <a:p>
            <a:r>
              <a:rPr lang="it-IT" sz="2400" dirty="0"/>
              <a:t>Riceverai una borsa ERASMUS mensile di 250€ o 350€ in base al paese in cui andrai</a:t>
            </a:r>
          </a:p>
          <a:p>
            <a:r>
              <a:rPr lang="it-IT" sz="2400" dirty="0"/>
              <a:t>Se vai presso una sede extra-UE riceverai 700€ al mese + un contributo per il viaggio in base alla distanza da Chieti</a:t>
            </a:r>
          </a:p>
          <a:p>
            <a:r>
              <a:rPr lang="it-IT" sz="2400" dirty="0"/>
              <a:t>Se hai un ISEE massimo di 50.000€ riceverai un integrazione alla borsa con il «FONDO GIOVANI» di un valore che va da 150€ a 400€ Mensili in base al tuo ISEE</a:t>
            </a:r>
          </a:p>
          <a:p>
            <a:r>
              <a:rPr lang="it-IT" sz="2400" dirty="0"/>
              <a:t>Se hai un ISEE massimo di 23.626,32€ (da confermare) riceverai un ulteriore contributo di euro 200€ mensili</a:t>
            </a:r>
          </a:p>
          <a:p>
            <a:r>
              <a:rPr lang="it-IT" sz="2400" dirty="0"/>
              <a:t>Alcuni Dipartimenti UDA prevedono ulteriori fondi per la mobilità</a:t>
            </a:r>
          </a:p>
          <a:p>
            <a:r>
              <a:rPr lang="it-IT" sz="2400" dirty="0"/>
              <a:t>Il contributo totale viene erogato in due fasi:</a:t>
            </a:r>
          </a:p>
          <a:p>
            <a:pPr lvl="1"/>
            <a:r>
              <a:rPr lang="it-IT" sz="2000" dirty="0"/>
              <a:t>80% prima della partenza</a:t>
            </a:r>
          </a:p>
          <a:p>
            <a:pPr lvl="1"/>
            <a:r>
              <a:rPr lang="it-IT" sz="2000" dirty="0"/>
              <a:t>20% al tuoi rientro dalla mobilità</a:t>
            </a:r>
          </a:p>
          <a:p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pPr lvl="1"/>
            <a:endParaRPr lang="it-IT" dirty="0"/>
          </a:p>
        </p:txBody>
      </p:sp>
      <p:pic>
        <p:nvPicPr>
          <p:cNvPr id="6" name="Picture 4" descr="Logo Uda - economia comportamentale">
            <a:extLst>
              <a:ext uri="{FF2B5EF4-FFF2-40B4-BE49-F238E27FC236}">
                <a16:creationId xmlns:a16="http://schemas.microsoft.com/office/drawing/2014/main" id="{DD127846-20B0-40EE-96EE-E2BEF4ED3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6387" y="18973"/>
            <a:ext cx="1734714" cy="126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ECCO IL NOSTRO NUOVO LOGO | ESN Chieti Pescara">
            <a:extLst>
              <a:ext uri="{FF2B5EF4-FFF2-40B4-BE49-F238E27FC236}">
                <a16:creationId xmlns:a16="http://schemas.microsoft.com/office/drawing/2014/main" id="{A61B642C-0482-4B29-BEEC-355CE0337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6798" y="425629"/>
            <a:ext cx="1496878" cy="83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3966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3B475F8-50AE-46A0-9943-B2B63183D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011FBC2-BF66-4081-9F1D-4EE248B24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901" y="1464701"/>
            <a:ext cx="8707897" cy="973734"/>
          </a:xfrm>
        </p:spPr>
        <p:txBody>
          <a:bodyPr anchor="b">
            <a:normAutofit/>
          </a:bodyPr>
          <a:lstStyle/>
          <a:p>
            <a:r>
              <a:rPr lang="it-IT" sz="5400" dirty="0"/>
              <a:t>Mobilità - </a:t>
            </a:r>
            <a:r>
              <a:rPr lang="it-IT" sz="3200" dirty="0"/>
              <a:t>Contributo economico…esempio</a:t>
            </a:r>
            <a:endParaRPr lang="it-IT" sz="5400" dirty="0"/>
          </a:p>
        </p:txBody>
      </p:sp>
      <p:pic>
        <p:nvPicPr>
          <p:cNvPr id="4" name="Picture 2" descr="Storie di Resilienza 2020 | Role Model">
            <a:extLst>
              <a:ext uri="{FF2B5EF4-FFF2-40B4-BE49-F238E27FC236}">
                <a16:creationId xmlns:a16="http://schemas.microsoft.com/office/drawing/2014/main" id="{55F04F9D-1D60-4DFB-98F8-B23CFE4F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564" y="430111"/>
            <a:ext cx="3532036" cy="830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sketch line">
            <a:extLst>
              <a:ext uri="{FF2B5EF4-FFF2-40B4-BE49-F238E27FC236}">
                <a16:creationId xmlns:a16="http://schemas.microsoft.com/office/drawing/2014/main" id="{75F6FDB4-2351-48C2-A863-2364A0234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315691"/>
            <a:ext cx="4343400" cy="18288"/>
          </a:xfrm>
          <a:custGeom>
            <a:avLst/>
            <a:gdLst>
              <a:gd name="connsiteX0" fmla="*/ 0 w 4343400"/>
              <a:gd name="connsiteY0" fmla="*/ 0 h 18288"/>
              <a:gd name="connsiteX1" fmla="*/ 577052 w 4343400"/>
              <a:gd name="connsiteY1" fmla="*/ 0 h 18288"/>
              <a:gd name="connsiteX2" fmla="*/ 1067235 w 4343400"/>
              <a:gd name="connsiteY2" fmla="*/ 0 h 18288"/>
              <a:gd name="connsiteX3" fmla="*/ 1600853 w 4343400"/>
              <a:gd name="connsiteY3" fmla="*/ 0 h 18288"/>
              <a:gd name="connsiteX4" fmla="*/ 2264773 w 4343400"/>
              <a:gd name="connsiteY4" fmla="*/ 0 h 18288"/>
              <a:gd name="connsiteX5" fmla="*/ 2841825 w 4343400"/>
              <a:gd name="connsiteY5" fmla="*/ 0 h 18288"/>
              <a:gd name="connsiteX6" fmla="*/ 3375442 w 4343400"/>
              <a:gd name="connsiteY6" fmla="*/ 0 h 18288"/>
              <a:gd name="connsiteX7" fmla="*/ 4343400 w 4343400"/>
              <a:gd name="connsiteY7" fmla="*/ 0 h 18288"/>
              <a:gd name="connsiteX8" fmla="*/ 4343400 w 4343400"/>
              <a:gd name="connsiteY8" fmla="*/ 18288 h 18288"/>
              <a:gd name="connsiteX9" fmla="*/ 3722914 w 4343400"/>
              <a:gd name="connsiteY9" fmla="*/ 18288 h 18288"/>
              <a:gd name="connsiteX10" fmla="*/ 3189297 w 4343400"/>
              <a:gd name="connsiteY10" fmla="*/ 18288 h 18288"/>
              <a:gd name="connsiteX11" fmla="*/ 2481943 w 4343400"/>
              <a:gd name="connsiteY11" fmla="*/ 18288 h 18288"/>
              <a:gd name="connsiteX12" fmla="*/ 1904891 w 4343400"/>
              <a:gd name="connsiteY12" fmla="*/ 18288 h 18288"/>
              <a:gd name="connsiteX13" fmla="*/ 1414707 w 4343400"/>
              <a:gd name="connsiteY13" fmla="*/ 18288 h 18288"/>
              <a:gd name="connsiteX14" fmla="*/ 750788 w 4343400"/>
              <a:gd name="connsiteY14" fmla="*/ 18288 h 18288"/>
              <a:gd name="connsiteX15" fmla="*/ 0 w 4343400"/>
              <a:gd name="connsiteY15" fmla="*/ 18288 h 18288"/>
              <a:gd name="connsiteX16" fmla="*/ 0 w 43434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stroke="0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1FA7A1-619F-4309-8366-73FE04A9F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2724840"/>
            <a:ext cx="10741152" cy="3452123"/>
          </a:xfrm>
        </p:spPr>
        <p:txBody>
          <a:bodyPr>
            <a:normAutofit/>
          </a:bodyPr>
          <a:lstStyle/>
          <a:p>
            <a:r>
              <a:rPr lang="it-IT" sz="2400" dirty="0"/>
              <a:t>Mario Rossi – Isee 0 € - durata mobilità 96 giorni – sede Spagna</a:t>
            </a:r>
          </a:p>
          <a:p>
            <a:pPr lvl="1"/>
            <a:r>
              <a:rPr lang="it-IT" dirty="0"/>
              <a:t>Contributo A – 250€ mese – calcolo: 250/30x96= 800,00 €</a:t>
            </a:r>
          </a:p>
          <a:p>
            <a:pPr lvl="1"/>
            <a:r>
              <a:rPr lang="it-IT" dirty="0"/>
              <a:t>Contributo B - 400€ mese – calcolo: 400/30x96= 1.280,00 €</a:t>
            </a:r>
          </a:p>
          <a:p>
            <a:pPr lvl="1"/>
            <a:r>
              <a:rPr lang="it-IT" dirty="0"/>
              <a:t>Contributo C – 200€ mese – calcolo: 200/30x6= 640,00€</a:t>
            </a:r>
          </a:p>
          <a:p>
            <a:r>
              <a:rPr lang="it-IT" dirty="0"/>
              <a:t>TOTALE CONTRIBUTO = 2.720,00€  - circa 900€ mese</a:t>
            </a:r>
          </a:p>
          <a:p>
            <a:pPr lvl="1"/>
            <a:r>
              <a:rPr lang="it-IT" dirty="0"/>
              <a:t>Prima della partenza = 2176€ - 80%</a:t>
            </a:r>
          </a:p>
          <a:p>
            <a:pPr lvl="1"/>
            <a:r>
              <a:rPr lang="it-IT" dirty="0"/>
              <a:t>Al rientro= 544€ - 20%</a:t>
            </a:r>
          </a:p>
          <a:p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pPr lvl="1"/>
            <a:endParaRPr lang="it-IT" dirty="0"/>
          </a:p>
        </p:txBody>
      </p:sp>
      <p:pic>
        <p:nvPicPr>
          <p:cNvPr id="6" name="Picture 4" descr="Logo Uda - economia comportamentale">
            <a:extLst>
              <a:ext uri="{FF2B5EF4-FFF2-40B4-BE49-F238E27FC236}">
                <a16:creationId xmlns:a16="http://schemas.microsoft.com/office/drawing/2014/main" id="{DD127846-20B0-40EE-96EE-E2BEF4ED3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6387" y="18973"/>
            <a:ext cx="1734714" cy="126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ECCO IL NOSTRO NUOVO LOGO | ESN Chieti Pescara">
            <a:extLst>
              <a:ext uri="{FF2B5EF4-FFF2-40B4-BE49-F238E27FC236}">
                <a16:creationId xmlns:a16="http://schemas.microsoft.com/office/drawing/2014/main" id="{A61B642C-0482-4B29-BEEC-355CE0337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6798" y="425629"/>
            <a:ext cx="1496878" cy="83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68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3B475F8-50AE-46A0-9943-B2B63183D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011FBC2-BF66-4081-9F1D-4EE248B24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901" y="1464701"/>
            <a:ext cx="8707897" cy="973734"/>
          </a:xfrm>
        </p:spPr>
        <p:txBody>
          <a:bodyPr anchor="b">
            <a:normAutofit/>
          </a:bodyPr>
          <a:lstStyle/>
          <a:p>
            <a:r>
              <a:rPr lang="it-IT" sz="5400" dirty="0"/>
              <a:t>Mobilità - </a:t>
            </a:r>
            <a:r>
              <a:rPr lang="it-IT" sz="3200" dirty="0"/>
              <a:t>Esami</a:t>
            </a:r>
            <a:endParaRPr lang="it-IT" sz="5400" dirty="0"/>
          </a:p>
        </p:txBody>
      </p:sp>
      <p:pic>
        <p:nvPicPr>
          <p:cNvPr id="4" name="Picture 2" descr="Storie di Resilienza 2020 | Role Model">
            <a:extLst>
              <a:ext uri="{FF2B5EF4-FFF2-40B4-BE49-F238E27FC236}">
                <a16:creationId xmlns:a16="http://schemas.microsoft.com/office/drawing/2014/main" id="{55F04F9D-1D60-4DFB-98F8-B23CFE4F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564" y="430111"/>
            <a:ext cx="3532036" cy="830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sketch line">
            <a:extLst>
              <a:ext uri="{FF2B5EF4-FFF2-40B4-BE49-F238E27FC236}">
                <a16:creationId xmlns:a16="http://schemas.microsoft.com/office/drawing/2014/main" id="{75F6FDB4-2351-48C2-A863-2364A0234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315691"/>
            <a:ext cx="4343400" cy="18288"/>
          </a:xfrm>
          <a:custGeom>
            <a:avLst/>
            <a:gdLst>
              <a:gd name="connsiteX0" fmla="*/ 0 w 4343400"/>
              <a:gd name="connsiteY0" fmla="*/ 0 h 18288"/>
              <a:gd name="connsiteX1" fmla="*/ 577052 w 4343400"/>
              <a:gd name="connsiteY1" fmla="*/ 0 h 18288"/>
              <a:gd name="connsiteX2" fmla="*/ 1067235 w 4343400"/>
              <a:gd name="connsiteY2" fmla="*/ 0 h 18288"/>
              <a:gd name="connsiteX3" fmla="*/ 1600853 w 4343400"/>
              <a:gd name="connsiteY3" fmla="*/ 0 h 18288"/>
              <a:gd name="connsiteX4" fmla="*/ 2264773 w 4343400"/>
              <a:gd name="connsiteY4" fmla="*/ 0 h 18288"/>
              <a:gd name="connsiteX5" fmla="*/ 2841825 w 4343400"/>
              <a:gd name="connsiteY5" fmla="*/ 0 h 18288"/>
              <a:gd name="connsiteX6" fmla="*/ 3375442 w 4343400"/>
              <a:gd name="connsiteY6" fmla="*/ 0 h 18288"/>
              <a:gd name="connsiteX7" fmla="*/ 4343400 w 4343400"/>
              <a:gd name="connsiteY7" fmla="*/ 0 h 18288"/>
              <a:gd name="connsiteX8" fmla="*/ 4343400 w 4343400"/>
              <a:gd name="connsiteY8" fmla="*/ 18288 h 18288"/>
              <a:gd name="connsiteX9" fmla="*/ 3722914 w 4343400"/>
              <a:gd name="connsiteY9" fmla="*/ 18288 h 18288"/>
              <a:gd name="connsiteX10" fmla="*/ 3189297 w 4343400"/>
              <a:gd name="connsiteY10" fmla="*/ 18288 h 18288"/>
              <a:gd name="connsiteX11" fmla="*/ 2481943 w 4343400"/>
              <a:gd name="connsiteY11" fmla="*/ 18288 h 18288"/>
              <a:gd name="connsiteX12" fmla="*/ 1904891 w 4343400"/>
              <a:gd name="connsiteY12" fmla="*/ 18288 h 18288"/>
              <a:gd name="connsiteX13" fmla="*/ 1414707 w 4343400"/>
              <a:gd name="connsiteY13" fmla="*/ 18288 h 18288"/>
              <a:gd name="connsiteX14" fmla="*/ 750788 w 4343400"/>
              <a:gd name="connsiteY14" fmla="*/ 18288 h 18288"/>
              <a:gd name="connsiteX15" fmla="*/ 0 w 4343400"/>
              <a:gd name="connsiteY15" fmla="*/ 18288 h 18288"/>
              <a:gd name="connsiteX16" fmla="*/ 0 w 43434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stroke="0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1FA7A1-619F-4309-8366-73FE04A9F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2724840"/>
            <a:ext cx="10741152" cy="3452123"/>
          </a:xfrm>
        </p:spPr>
        <p:txBody>
          <a:bodyPr>
            <a:normAutofit/>
          </a:bodyPr>
          <a:lstStyle/>
          <a:p>
            <a:r>
              <a:rPr lang="it-IT" sz="2400" dirty="0"/>
              <a:t>Durante la mobilità dovrai sostenere gli esami che avresti dovuto sostenere presso UDA</a:t>
            </a:r>
          </a:p>
          <a:p>
            <a:r>
              <a:rPr lang="it-IT" sz="2400" dirty="0"/>
              <a:t>Prima della partenza dovrai preparare il piano di studi Erasmus, LEARNING AGREEMENT  che deve essere approvato da UDA e dalla sede Erasmus</a:t>
            </a:r>
          </a:p>
          <a:p>
            <a:r>
              <a:rPr lang="it-IT" sz="2400" dirty="0"/>
              <a:t>Nel LEARNING AGREEMENT dovrai inserire il nome degli esami che farai in Erasmus e il corrispettivo esame presso UDA previsto nel tuo piano di studi</a:t>
            </a:r>
          </a:p>
          <a:p>
            <a:r>
              <a:rPr lang="it-IT" sz="2400" dirty="0"/>
              <a:t>Durante l’Erasmus potrai anche fare attività di ricerca tesi oltre agli esami</a:t>
            </a:r>
          </a:p>
          <a:p>
            <a:r>
              <a:rPr lang="it-IT" sz="2400" u="sng" dirty="0"/>
              <a:t>L’importante è che tu faccia almeno 12 CFU all’estero</a:t>
            </a:r>
          </a:p>
          <a:p>
            <a:endParaRPr lang="it-IT" sz="2000" dirty="0"/>
          </a:p>
          <a:p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pPr lvl="1"/>
            <a:endParaRPr lang="it-IT" dirty="0"/>
          </a:p>
        </p:txBody>
      </p:sp>
      <p:pic>
        <p:nvPicPr>
          <p:cNvPr id="6" name="Picture 4" descr="Logo Uda - economia comportamentale">
            <a:extLst>
              <a:ext uri="{FF2B5EF4-FFF2-40B4-BE49-F238E27FC236}">
                <a16:creationId xmlns:a16="http://schemas.microsoft.com/office/drawing/2014/main" id="{DD127846-20B0-40EE-96EE-E2BEF4ED3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6387" y="18973"/>
            <a:ext cx="1734714" cy="126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ECCO IL NOSTRO NUOVO LOGO | ESN Chieti Pescara">
            <a:extLst>
              <a:ext uri="{FF2B5EF4-FFF2-40B4-BE49-F238E27FC236}">
                <a16:creationId xmlns:a16="http://schemas.microsoft.com/office/drawing/2014/main" id="{A61B642C-0482-4B29-BEEC-355CE0337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6798" y="425629"/>
            <a:ext cx="1496878" cy="83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8724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3B475F8-50AE-46A0-9943-B2B63183D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011FBC2-BF66-4081-9F1D-4EE248B24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901" y="1464701"/>
            <a:ext cx="8707897" cy="973734"/>
          </a:xfrm>
        </p:spPr>
        <p:txBody>
          <a:bodyPr anchor="b">
            <a:normAutofit/>
          </a:bodyPr>
          <a:lstStyle/>
          <a:p>
            <a:r>
              <a:rPr lang="it-IT" sz="5400" dirty="0"/>
              <a:t>Fare domanda - </a:t>
            </a:r>
            <a:r>
              <a:rPr lang="it-IT" sz="3200" dirty="0"/>
              <a:t>Come fare</a:t>
            </a:r>
          </a:p>
        </p:txBody>
      </p:sp>
      <p:pic>
        <p:nvPicPr>
          <p:cNvPr id="4" name="Picture 2" descr="Storie di Resilienza 2020 | Role Model">
            <a:extLst>
              <a:ext uri="{FF2B5EF4-FFF2-40B4-BE49-F238E27FC236}">
                <a16:creationId xmlns:a16="http://schemas.microsoft.com/office/drawing/2014/main" id="{55F04F9D-1D60-4DFB-98F8-B23CFE4F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564" y="430111"/>
            <a:ext cx="3532036" cy="830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sketch line">
            <a:extLst>
              <a:ext uri="{FF2B5EF4-FFF2-40B4-BE49-F238E27FC236}">
                <a16:creationId xmlns:a16="http://schemas.microsoft.com/office/drawing/2014/main" id="{75F6FDB4-2351-48C2-A863-2364A0234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315691"/>
            <a:ext cx="4343400" cy="18288"/>
          </a:xfrm>
          <a:custGeom>
            <a:avLst/>
            <a:gdLst>
              <a:gd name="connsiteX0" fmla="*/ 0 w 4343400"/>
              <a:gd name="connsiteY0" fmla="*/ 0 h 18288"/>
              <a:gd name="connsiteX1" fmla="*/ 577052 w 4343400"/>
              <a:gd name="connsiteY1" fmla="*/ 0 h 18288"/>
              <a:gd name="connsiteX2" fmla="*/ 1067235 w 4343400"/>
              <a:gd name="connsiteY2" fmla="*/ 0 h 18288"/>
              <a:gd name="connsiteX3" fmla="*/ 1600853 w 4343400"/>
              <a:gd name="connsiteY3" fmla="*/ 0 h 18288"/>
              <a:gd name="connsiteX4" fmla="*/ 2264773 w 4343400"/>
              <a:gd name="connsiteY4" fmla="*/ 0 h 18288"/>
              <a:gd name="connsiteX5" fmla="*/ 2841825 w 4343400"/>
              <a:gd name="connsiteY5" fmla="*/ 0 h 18288"/>
              <a:gd name="connsiteX6" fmla="*/ 3375442 w 4343400"/>
              <a:gd name="connsiteY6" fmla="*/ 0 h 18288"/>
              <a:gd name="connsiteX7" fmla="*/ 4343400 w 4343400"/>
              <a:gd name="connsiteY7" fmla="*/ 0 h 18288"/>
              <a:gd name="connsiteX8" fmla="*/ 4343400 w 4343400"/>
              <a:gd name="connsiteY8" fmla="*/ 18288 h 18288"/>
              <a:gd name="connsiteX9" fmla="*/ 3722914 w 4343400"/>
              <a:gd name="connsiteY9" fmla="*/ 18288 h 18288"/>
              <a:gd name="connsiteX10" fmla="*/ 3189297 w 4343400"/>
              <a:gd name="connsiteY10" fmla="*/ 18288 h 18288"/>
              <a:gd name="connsiteX11" fmla="*/ 2481943 w 4343400"/>
              <a:gd name="connsiteY11" fmla="*/ 18288 h 18288"/>
              <a:gd name="connsiteX12" fmla="*/ 1904891 w 4343400"/>
              <a:gd name="connsiteY12" fmla="*/ 18288 h 18288"/>
              <a:gd name="connsiteX13" fmla="*/ 1414707 w 4343400"/>
              <a:gd name="connsiteY13" fmla="*/ 18288 h 18288"/>
              <a:gd name="connsiteX14" fmla="*/ 750788 w 4343400"/>
              <a:gd name="connsiteY14" fmla="*/ 18288 h 18288"/>
              <a:gd name="connsiteX15" fmla="*/ 0 w 4343400"/>
              <a:gd name="connsiteY15" fmla="*/ 18288 h 18288"/>
              <a:gd name="connsiteX16" fmla="*/ 0 w 43434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stroke="0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Logo Uda - economia comportamentale">
            <a:extLst>
              <a:ext uri="{FF2B5EF4-FFF2-40B4-BE49-F238E27FC236}">
                <a16:creationId xmlns:a16="http://schemas.microsoft.com/office/drawing/2014/main" id="{DD127846-20B0-40EE-96EE-E2BEF4ED3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6387" y="18973"/>
            <a:ext cx="1734714" cy="126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ECCO IL NOSTRO NUOVO LOGO | ESN Chieti Pescara">
            <a:extLst>
              <a:ext uri="{FF2B5EF4-FFF2-40B4-BE49-F238E27FC236}">
                <a16:creationId xmlns:a16="http://schemas.microsoft.com/office/drawing/2014/main" id="{A61B642C-0482-4B29-BEEC-355CE0337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6798" y="425629"/>
            <a:ext cx="1496878" cy="83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36E86A57-A3E8-4057-B577-C6411E538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900D8D94-AB8C-4C97-A1A4-3977E969F589}"/>
              </a:ext>
            </a:extLst>
          </p:cNvPr>
          <p:cNvSpPr txBox="1">
            <a:spLocks/>
          </p:cNvSpPr>
          <p:nvPr/>
        </p:nvSpPr>
        <p:spPr>
          <a:xfrm>
            <a:off x="765048" y="2877240"/>
            <a:ext cx="10741152" cy="3311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600" dirty="0"/>
              <a:t>Vai su MYPAGE e fai LOGIN</a:t>
            </a:r>
          </a:p>
          <a:p>
            <a:r>
              <a:rPr lang="it-IT" sz="2600" dirty="0"/>
              <a:t>Nel MENU in alto a destra seleziona </a:t>
            </a:r>
            <a:r>
              <a:rPr lang="it-IT" sz="2600" cap="all" dirty="0" err="1"/>
              <a:t>MOBILItà</a:t>
            </a:r>
            <a:r>
              <a:rPr lang="it-IT" sz="2600" dirty="0"/>
              <a:t> INTERNAZIONALE -&gt; BANDI DI </a:t>
            </a:r>
            <a:r>
              <a:rPr lang="it-IT" sz="2600" cap="all" dirty="0" err="1"/>
              <a:t>MOBILItà</a:t>
            </a:r>
            <a:endParaRPr lang="it-IT" sz="2600" cap="all" dirty="0"/>
          </a:p>
          <a:p>
            <a:r>
              <a:rPr lang="it-IT" sz="2600" dirty="0"/>
              <a:t>Ti appariranno tutte le sedi disponibili  del tuo Dip.to. FAI ATTENZIONE a fare domanda per le sedi con ISCED code compatibili con il tuo </a:t>
            </a:r>
            <a:r>
              <a:rPr lang="it-IT" sz="2600" dirty="0" err="1"/>
              <a:t>CdS</a:t>
            </a:r>
            <a:endParaRPr lang="it-IT" sz="2600" dirty="0"/>
          </a:p>
          <a:p>
            <a:r>
              <a:rPr lang="it-IT" sz="2600" dirty="0"/>
              <a:t>Puoi fare domanda per un massimo di 4 sedi, in base al tuo punteggio verrai assegnato alla prima sede scelta o a quelle seguenti</a:t>
            </a:r>
          </a:p>
          <a:p>
            <a:pPr marL="457200" lvl="1" indent="0">
              <a:buNone/>
            </a:pPr>
            <a:endParaRPr lang="it-IT" sz="2000" dirty="0"/>
          </a:p>
          <a:p>
            <a:endParaRPr lang="it-IT" sz="2400" dirty="0"/>
          </a:p>
          <a:p>
            <a:pPr marL="0" indent="0">
              <a:buFont typeface="Arial" panose="020B0604020202020204" pitchFamily="34" charset="0"/>
              <a:buNone/>
            </a:pPr>
            <a:endParaRPr lang="it-IT" sz="2400" dirty="0"/>
          </a:p>
          <a:p>
            <a:pPr lvl="1"/>
            <a:endParaRPr lang="it-IT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88B8D5E1-7EF0-4BE8-BB47-A62A6848F209}"/>
              </a:ext>
            </a:extLst>
          </p:cNvPr>
          <p:cNvSpPr/>
          <p:nvPr/>
        </p:nvSpPr>
        <p:spPr>
          <a:xfrm>
            <a:off x="4038600" y="6356350"/>
            <a:ext cx="4114800" cy="48267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1121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3B475F8-50AE-46A0-9943-B2B63183D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011FBC2-BF66-4081-9F1D-4EE248B24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901" y="1464701"/>
            <a:ext cx="8707897" cy="973734"/>
          </a:xfrm>
        </p:spPr>
        <p:txBody>
          <a:bodyPr anchor="b">
            <a:normAutofit/>
          </a:bodyPr>
          <a:lstStyle/>
          <a:p>
            <a:r>
              <a:rPr lang="it-IT" sz="5400" dirty="0"/>
              <a:t>Fare domanda - </a:t>
            </a:r>
            <a:r>
              <a:rPr lang="it-IT" sz="3200" dirty="0"/>
              <a:t>Scelta della sede</a:t>
            </a:r>
          </a:p>
        </p:txBody>
      </p:sp>
      <p:pic>
        <p:nvPicPr>
          <p:cNvPr id="4" name="Picture 2" descr="Storie di Resilienza 2020 | Role Model">
            <a:extLst>
              <a:ext uri="{FF2B5EF4-FFF2-40B4-BE49-F238E27FC236}">
                <a16:creationId xmlns:a16="http://schemas.microsoft.com/office/drawing/2014/main" id="{55F04F9D-1D60-4DFB-98F8-B23CFE4F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564" y="430111"/>
            <a:ext cx="3532036" cy="830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sketch line">
            <a:extLst>
              <a:ext uri="{FF2B5EF4-FFF2-40B4-BE49-F238E27FC236}">
                <a16:creationId xmlns:a16="http://schemas.microsoft.com/office/drawing/2014/main" id="{75F6FDB4-2351-48C2-A863-2364A0234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315691"/>
            <a:ext cx="4343400" cy="18288"/>
          </a:xfrm>
          <a:custGeom>
            <a:avLst/>
            <a:gdLst>
              <a:gd name="connsiteX0" fmla="*/ 0 w 4343400"/>
              <a:gd name="connsiteY0" fmla="*/ 0 h 18288"/>
              <a:gd name="connsiteX1" fmla="*/ 577052 w 4343400"/>
              <a:gd name="connsiteY1" fmla="*/ 0 h 18288"/>
              <a:gd name="connsiteX2" fmla="*/ 1067235 w 4343400"/>
              <a:gd name="connsiteY2" fmla="*/ 0 h 18288"/>
              <a:gd name="connsiteX3" fmla="*/ 1600853 w 4343400"/>
              <a:gd name="connsiteY3" fmla="*/ 0 h 18288"/>
              <a:gd name="connsiteX4" fmla="*/ 2264773 w 4343400"/>
              <a:gd name="connsiteY4" fmla="*/ 0 h 18288"/>
              <a:gd name="connsiteX5" fmla="*/ 2841825 w 4343400"/>
              <a:gd name="connsiteY5" fmla="*/ 0 h 18288"/>
              <a:gd name="connsiteX6" fmla="*/ 3375442 w 4343400"/>
              <a:gd name="connsiteY6" fmla="*/ 0 h 18288"/>
              <a:gd name="connsiteX7" fmla="*/ 4343400 w 4343400"/>
              <a:gd name="connsiteY7" fmla="*/ 0 h 18288"/>
              <a:gd name="connsiteX8" fmla="*/ 4343400 w 4343400"/>
              <a:gd name="connsiteY8" fmla="*/ 18288 h 18288"/>
              <a:gd name="connsiteX9" fmla="*/ 3722914 w 4343400"/>
              <a:gd name="connsiteY9" fmla="*/ 18288 h 18288"/>
              <a:gd name="connsiteX10" fmla="*/ 3189297 w 4343400"/>
              <a:gd name="connsiteY10" fmla="*/ 18288 h 18288"/>
              <a:gd name="connsiteX11" fmla="*/ 2481943 w 4343400"/>
              <a:gd name="connsiteY11" fmla="*/ 18288 h 18288"/>
              <a:gd name="connsiteX12" fmla="*/ 1904891 w 4343400"/>
              <a:gd name="connsiteY12" fmla="*/ 18288 h 18288"/>
              <a:gd name="connsiteX13" fmla="*/ 1414707 w 4343400"/>
              <a:gd name="connsiteY13" fmla="*/ 18288 h 18288"/>
              <a:gd name="connsiteX14" fmla="*/ 750788 w 4343400"/>
              <a:gd name="connsiteY14" fmla="*/ 18288 h 18288"/>
              <a:gd name="connsiteX15" fmla="*/ 0 w 4343400"/>
              <a:gd name="connsiteY15" fmla="*/ 18288 h 18288"/>
              <a:gd name="connsiteX16" fmla="*/ 0 w 43434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stroke="0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Logo Uda - economia comportamentale">
            <a:extLst>
              <a:ext uri="{FF2B5EF4-FFF2-40B4-BE49-F238E27FC236}">
                <a16:creationId xmlns:a16="http://schemas.microsoft.com/office/drawing/2014/main" id="{DD127846-20B0-40EE-96EE-E2BEF4ED3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6387" y="18973"/>
            <a:ext cx="1734714" cy="126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ECCO IL NOSTRO NUOVO LOGO | ESN Chieti Pescara">
            <a:extLst>
              <a:ext uri="{FF2B5EF4-FFF2-40B4-BE49-F238E27FC236}">
                <a16:creationId xmlns:a16="http://schemas.microsoft.com/office/drawing/2014/main" id="{A61B642C-0482-4B29-BEEC-355CE0337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6798" y="425629"/>
            <a:ext cx="1496878" cy="83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36E86A57-A3E8-4057-B577-C6411E538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900D8D94-AB8C-4C97-A1A4-3977E969F589}"/>
              </a:ext>
            </a:extLst>
          </p:cNvPr>
          <p:cNvSpPr txBox="1">
            <a:spLocks/>
          </p:cNvSpPr>
          <p:nvPr/>
        </p:nvSpPr>
        <p:spPr>
          <a:xfrm>
            <a:off x="765048" y="2877240"/>
            <a:ext cx="10741152" cy="355064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Vai su WWW.UNICH.IT</a:t>
            </a:r>
          </a:p>
          <a:p>
            <a:pPr lvl="1"/>
            <a:r>
              <a:rPr lang="it-IT" dirty="0"/>
              <a:t>INTERNAZIONALE  </a:t>
            </a:r>
          </a:p>
          <a:p>
            <a:pPr lvl="2"/>
            <a:r>
              <a:rPr lang="it-IT" sz="2400" dirty="0"/>
              <a:t>BANDO ERASMUS PER STUDIO 23/24</a:t>
            </a:r>
          </a:p>
          <a:p>
            <a:pPr lvl="3"/>
            <a:r>
              <a:rPr lang="it-IT" sz="2400" dirty="0"/>
              <a:t>DESTINAZIONI ERASMUS</a:t>
            </a:r>
          </a:p>
          <a:p>
            <a:r>
              <a:rPr lang="it-IT" dirty="0"/>
              <a:t>Qui troverai tutte le sedi disponibili per il tuo Dip.to e le info utili</a:t>
            </a:r>
            <a:endParaRPr lang="it-IT" sz="2400" dirty="0"/>
          </a:p>
          <a:p>
            <a:pPr lvl="1"/>
            <a:r>
              <a:rPr lang="it-IT" u="sng" dirty="0" err="1"/>
              <a:t>Isced</a:t>
            </a:r>
            <a:r>
              <a:rPr lang="it-IT" u="sng" dirty="0"/>
              <a:t> code -area didattica compatibile con il tuo </a:t>
            </a:r>
            <a:r>
              <a:rPr lang="it-IT" u="sng" dirty="0" err="1"/>
              <a:t>CdS</a:t>
            </a:r>
            <a:endParaRPr lang="it-IT" u="sng" dirty="0"/>
          </a:p>
          <a:p>
            <a:pPr lvl="1"/>
            <a:r>
              <a:rPr lang="it-IT" u="sng" dirty="0"/>
              <a:t>Ciclo di studi ammesso</a:t>
            </a:r>
          </a:p>
          <a:p>
            <a:pPr lvl="1"/>
            <a:r>
              <a:rPr lang="it-IT" dirty="0"/>
              <a:t>Posti e mesi disponibili</a:t>
            </a:r>
          </a:p>
          <a:p>
            <a:pPr lvl="1"/>
            <a:r>
              <a:rPr lang="it-IT" dirty="0"/>
              <a:t>Lingua richiesta</a:t>
            </a:r>
          </a:p>
          <a:p>
            <a:pPr lvl="1"/>
            <a:r>
              <a:rPr lang="it-IT" dirty="0"/>
              <a:t>Sito web e altre informazioni utili </a:t>
            </a:r>
          </a:p>
          <a:p>
            <a:pPr marL="457200" lvl="1" indent="0">
              <a:buNone/>
            </a:pPr>
            <a:endParaRPr lang="it-IT" sz="2600" dirty="0"/>
          </a:p>
          <a:p>
            <a:pPr marL="457200" lvl="1" indent="0">
              <a:buNone/>
            </a:pPr>
            <a:r>
              <a:rPr lang="it-IT" sz="3100" dirty="0"/>
              <a:t>VERIFICARE LE INFO PRIMA DI FARE DOMANDA</a:t>
            </a:r>
            <a:endParaRPr lang="it-IT" sz="2400" dirty="0"/>
          </a:p>
          <a:p>
            <a:pPr lvl="1"/>
            <a:endParaRPr lang="it-IT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B0496C68-0B21-4380-AD51-3ED0401A3791}"/>
              </a:ext>
            </a:extLst>
          </p:cNvPr>
          <p:cNvSpPr/>
          <p:nvPr/>
        </p:nvSpPr>
        <p:spPr>
          <a:xfrm>
            <a:off x="4038600" y="6356350"/>
            <a:ext cx="4114800" cy="48267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25002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1109</Words>
  <Application>Microsoft Office PowerPoint</Application>
  <PresentationFormat>Widescreen</PresentationFormat>
  <Paragraphs>114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di Office</vt:lpstr>
      <vt:lpstr>ASK ERASMUS –  presentazione bando 23/24  Settore Erasmus Università Chieti-Pescara</vt:lpstr>
      <vt:lpstr>CONTENUTI</vt:lpstr>
      <vt:lpstr>ERASMUS – cos’è?</vt:lpstr>
      <vt:lpstr>Mobilità - Durata</vt:lpstr>
      <vt:lpstr>Mobilità - Contributo economico</vt:lpstr>
      <vt:lpstr>Mobilità - Contributo economico…esempio</vt:lpstr>
      <vt:lpstr>Mobilità - Esami</vt:lpstr>
      <vt:lpstr>Fare domanda - Come fare</vt:lpstr>
      <vt:lpstr>Fare domanda - Scelta della sede</vt:lpstr>
      <vt:lpstr>Fare domanda - Conoscenze linguistiche</vt:lpstr>
      <vt:lpstr>Fare domanda - Scelta della sede</vt:lpstr>
      <vt:lpstr>Fare domanda - Graduatoria e accettazione </vt:lpstr>
      <vt:lpstr>TIMELINE</vt:lpstr>
      <vt:lpstr>Contatti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ASK ERASMUS – 2 marzo 21 presentazione bando 21/22</dc:title>
  <dc:creator>glauco  conte</dc:creator>
  <cp:lastModifiedBy>Glauco  Conte</cp:lastModifiedBy>
  <cp:revision>26</cp:revision>
  <dcterms:created xsi:type="dcterms:W3CDTF">2021-02-24T13:58:39Z</dcterms:created>
  <dcterms:modified xsi:type="dcterms:W3CDTF">2023-02-05T18:54:59Z</dcterms:modified>
</cp:coreProperties>
</file>